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handoutMasterIdLst>
    <p:handoutMasterId r:id="rId19"/>
  </p:handoutMasterIdLst>
  <p:sldIdLst>
    <p:sldId id="374" r:id="rId2"/>
    <p:sldId id="387" r:id="rId3"/>
    <p:sldId id="392" r:id="rId4"/>
    <p:sldId id="393" r:id="rId5"/>
    <p:sldId id="386" r:id="rId6"/>
    <p:sldId id="394" r:id="rId7"/>
    <p:sldId id="395" r:id="rId8"/>
    <p:sldId id="400" r:id="rId9"/>
    <p:sldId id="401" r:id="rId10"/>
    <p:sldId id="397" r:id="rId11"/>
    <p:sldId id="404" r:id="rId12"/>
    <p:sldId id="403" r:id="rId13"/>
    <p:sldId id="402" r:id="rId14"/>
    <p:sldId id="398" r:id="rId15"/>
    <p:sldId id="405" r:id="rId16"/>
    <p:sldId id="391" r:id="rId17"/>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ss C (Colin)" initials="RC(" lastIdx="4" clrIdx="0">
    <p:extLst>
      <p:ext uri="{19B8F6BF-5375-455C-9EA6-DF929625EA0E}">
        <p15:presenceInfo xmlns:p15="http://schemas.microsoft.com/office/powerpoint/2012/main" userId="S-1-5-21-765483983-692928010-316617838-304516" providerId="AD"/>
      </p:ext>
    </p:extLst>
  </p:cmAuthor>
  <p:cmAuthor id="2" name="Bisset S (Susan)" initials="BS(" lastIdx="1" clrIdx="1">
    <p:extLst>
      <p:ext uri="{19B8F6BF-5375-455C-9EA6-DF929625EA0E}">
        <p15:presenceInfo xmlns:p15="http://schemas.microsoft.com/office/powerpoint/2012/main" userId="S-1-5-21-765483983-692928010-316617838-30545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CD"/>
    <a:srgbClr val="41C6CD"/>
    <a:srgbClr val="C9CBE5"/>
    <a:srgbClr val="B6B9DC"/>
    <a:srgbClr val="AFB2D9"/>
    <a:srgbClr val="C3C5E3"/>
    <a:srgbClr val="8488C4"/>
    <a:srgbClr val="DCC5ED"/>
    <a:srgbClr val="BAF2F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369" autoAdjust="0"/>
    <p:restoredTop sz="83029" autoAdjust="0"/>
  </p:normalViewPr>
  <p:slideViewPr>
    <p:cSldViewPr snapToGrid="0" snapToObjects="1">
      <p:cViewPr varScale="1">
        <p:scale>
          <a:sx n="57" d="100"/>
          <a:sy n="57" d="100"/>
        </p:scale>
        <p:origin x="1320" y="40"/>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0"/>
    </p:cViewPr>
  </p:sorterViewPr>
  <p:notesViewPr>
    <p:cSldViewPr snapToGrid="0" snapToObjects="1">
      <p:cViewPr>
        <p:scale>
          <a:sx n="80" d="100"/>
          <a:sy n="80" d="100"/>
        </p:scale>
        <p:origin x="1500" y="-81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36D1B843-584D-404F-B8F0-1D15EFB8FC81}" type="datetimeFigureOut">
              <a:rPr lang="en-GB" smtClean="0"/>
              <a:t>19/05/2021</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86486D15-3406-4846-8027-86BACE10307B}" type="slidenum">
              <a:rPr lang="en-GB" smtClean="0"/>
              <a:t>‹#›</a:t>
            </a:fld>
            <a:endParaRPr lang="en-GB"/>
          </a:p>
        </p:txBody>
      </p:sp>
    </p:spTree>
    <p:extLst>
      <p:ext uri="{BB962C8B-B14F-4D97-AF65-F5344CB8AC3E}">
        <p14:creationId xmlns:p14="http://schemas.microsoft.com/office/powerpoint/2010/main" val="22465786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453EF4EE-9E4E-48E5-8A58-41DA7D4B739D}" type="datetimeFigureOut">
              <a:rPr lang="en-GB" smtClean="0"/>
              <a:t>19/05/2021</a:t>
            </a:fld>
            <a:endParaRPr lang="en-GB"/>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E144AB1A-9E80-4776-8B1F-EBEA23224441}" type="slidenum">
              <a:rPr lang="en-GB" smtClean="0"/>
              <a:t>‹#›</a:t>
            </a:fld>
            <a:endParaRPr lang="en-GB"/>
          </a:p>
        </p:txBody>
      </p:sp>
    </p:spTree>
    <p:extLst>
      <p:ext uri="{BB962C8B-B14F-4D97-AF65-F5344CB8AC3E}">
        <p14:creationId xmlns:p14="http://schemas.microsoft.com/office/powerpoint/2010/main" val="32601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449" y="4838701"/>
            <a:ext cx="5438775" cy="3908425"/>
          </a:xfrm>
        </p:spPr>
        <p:txBody>
          <a:bodyPr/>
          <a:lstStyle/>
          <a:p>
            <a:endParaRPr lang="en-GB" dirty="0">
              <a:solidFill>
                <a:srgbClr val="FF0000"/>
              </a:solidFill>
            </a:endParaRPr>
          </a:p>
        </p:txBody>
      </p:sp>
      <p:sp>
        <p:nvSpPr>
          <p:cNvPr id="4" name="Slide Number Placeholder 3"/>
          <p:cNvSpPr>
            <a:spLocks noGrp="1"/>
          </p:cNvSpPr>
          <p:nvPr>
            <p:ph type="sldNum" sz="quarter" idx="10"/>
          </p:nvPr>
        </p:nvSpPr>
        <p:spPr/>
        <p:txBody>
          <a:bodyPr/>
          <a:lstStyle/>
          <a:p>
            <a:fld id="{E144AB1A-9E80-4776-8B1F-EBEA23224441}" type="slidenum">
              <a:rPr lang="en-GB" smtClean="0"/>
              <a:t>1</a:t>
            </a:fld>
            <a:endParaRPr lang="en-GB"/>
          </a:p>
        </p:txBody>
      </p:sp>
    </p:spTree>
    <p:extLst>
      <p:ext uri="{BB962C8B-B14F-4D97-AF65-F5344CB8AC3E}">
        <p14:creationId xmlns:p14="http://schemas.microsoft.com/office/powerpoint/2010/main" val="30107220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400" b="1" dirty="0"/>
          </a:p>
        </p:txBody>
      </p:sp>
      <p:sp>
        <p:nvSpPr>
          <p:cNvPr id="4" name="Slide Number Placeholder 3"/>
          <p:cNvSpPr>
            <a:spLocks noGrp="1"/>
          </p:cNvSpPr>
          <p:nvPr>
            <p:ph type="sldNum" sz="quarter" idx="10"/>
          </p:nvPr>
        </p:nvSpPr>
        <p:spPr/>
        <p:txBody>
          <a:bodyPr/>
          <a:lstStyle/>
          <a:p>
            <a:fld id="{73C06EC2-8571-4830-82FA-3AE9B607C9F1}" type="slidenum">
              <a:rPr lang="en-GB" smtClean="0"/>
              <a:t>10</a:t>
            </a:fld>
            <a:endParaRPr lang="en-GB"/>
          </a:p>
        </p:txBody>
      </p:sp>
    </p:spTree>
    <p:extLst>
      <p:ext uri="{BB962C8B-B14F-4D97-AF65-F5344CB8AC3E}">
        <p14:creationId xmlns:p14="http://schemas.microsoft.com/office/powerpoint/2010/main" val="29849669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400" b="1" dirty="0"/>
          </a:p>
        </p:txBody>
      </p:sp>
      <p:sp>
        <p:nvSpPr>
          <p:cNvPr id="4" name="Slide Number Placeholder 3"/>
          <p:cNvSpPr>
            <a:spLocks noGrp="1"/>
          </p:cNvSpPr>
          <p:nvPr>
            <p:ph type="sldNum" sz="quarter" idx="10"/>
          </p:nvPr>
        </p:nvSpPr>
        <p:spPr/>
        <p:txBody>
          <a:bodyPr/>
          <a:lstStyle/>
          <a:p>
            <a:fld id="{73C06EC2-8571-4830-82FA-3AE9B607C9F1}" type="slidenum">
              <a:rPr lang="en-GB" smtClean="0"/>
              <a:t>11</a:t>
            </a:fld>
            <a:endParaRPr lang="en-GB"/>
          </a:p>
        </p:txBody>
      </p:sp>
    </p:spTree>
    <p:extLst>
      <p:ext uri="{BB962C8B-B14F-4D97-AF65-F5344CB8AC3E}">
        <p14:creationId xmlns:p14="http://schemas.microsoft.com/office/powerpoint/2010/main" val="32208974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400" b="1" dirty="0"/>
          </a:p>
        </p:txBody>
      </p:sp>
      <p:sp>
        <p:nvSpPr>
          <p:cNvPr id="4" name="Slide Number Placeholder 3"/>
          <p:cNvSpPr>
            <a:spLocks noGrp="1"/>
          </p:cNvSpPr>
          <p:nvPr>
            <p:ph type="sldNum" sz="quarter" idx="10"/>
          </p:nvPr>
        </p:nvSpPr>
        <p:spPr/>
        <p:txBody>
          <a:bodyPr/>
          <a:lstStyle/>
          <a:p>
            <a:fld id="{73C06EC2-8571-4830-82FA-3AE9B607C9F1}" type="slidenum">
              <a:rPr lang="en-GB" smtClean="0"/>
              <a:t>12</a:t>
            </a:fld>
            <a:endParaRPr lang="en-GB"/>
          </a:p>
        </p:txBody>
      </p:sp>
    </p:spTree>
    <p:extLst>
      <p:ext uri="{BB962C8B-B14F-4D97-AF65-F5344CB8AC3E}">
        <p14:creationId xmlns:p14="http://schemas.microsoft.com/office/powerpoint/2010/main" val="38626767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400" b="1" dirty="0"/>
          </a:p>
        </p:txBody>
      </p:sp>
      <p:sp>
        <p:nvSpPr>
          <p:cNvPr id="4" name="Slide Number Placeholder 3"/>
          <p:cNvSpPr>
            <a:spLocks noGrp="1"/>
          </p:cNvSpPr>
          <p:nvPr>
            <p:ph type="sldNum" sz="quarter" idx="10"/>
          </p:nvPr>
        </p:nvSpPr>
        <p:spPr/>
        <p:txBody>
          <a:bodyPr/>
          <a:lstStyle/>
          <a:p>
            <a:fld id="{73C06EC2-8571-4830-82FA-3AE9B607C9F1}" type="slidenum">
              <a:rPr lang="en-GB" smtClean="0"/>
              <a:t>13</a:t>
            </a:fld>
            <a:endParaRPr lang="en-GB"/>
          </a:p>
        </p:txBody>
      </p:sp>
    </p:spTree>
    <p:extLst>
      <p:ext uri="{BB962C8B-B14F-4D97-AF65-F5344CB8AC3E}">
        <p14:creationId xmlns:p14="http://schemas.microsoft.com/office/powerpoint/2010/main" val="41966564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400" b="1" dirty="0"/>
          </a:p>
        </p:txBody>
      </p:sp>
      <p:sp>
        <p:nvSpPr>
          <p:cNvPr id="4" name="Slide Number Placeholder 3"/>
          <p:cNvSpPr>
            <a:spLocks noGrp="1"/>
          </p:cNvSpPr>
          <p:nvPr>
            <p:ph type="sldNum" sz="quarter" idx="10"/>
          </p:nvPr>
        </p:nvSpPr>
        <p:spPr/>
        <p:txBody>
          <a:bodyPr/>
          <a:lstStyle/>
          <a:p>
            <a:fld id="{73C06EC2-8571-4830-82FA-3AE9B607C9F1}" type="slidenum">
              <a:rPr lang="en-GB" smtClean="0"/>
              <a:t>14</a:t>
            </a:fld>
            <a:endParaRPr lang="en-GB"/>
          </a:p>
        </p:txBody>
      </p:sp>
    </p:spTree>
    <p:extLst>
      <p:ext uri="{BB962C8B-B14F-4D97-AF65-F5344CB8AC3E}">
        <p14:creationId xmlns:p14="http://schemas.microsoft.com/office/powerpoint/2010/main" val="27778465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400" b="1" dirty="0"/>
          </a:p>
        </p:txBody>
      </p:sp>
      <p:sp>
        <p:nvSpPr>
          <p:cNvPr id="4" name="Slide Number Placeholder 3"/>
          <p:cNvSpPr>
            <a:spLocks noGrp="1"/>
          </p:cNvSpPr>
          <p:nvPr>
            <p:ph type="sldNum" sz="quarter" idx="10"/>
          </p:nvPr>
        </p:nvSpPr>
        <p:spPr/>
        <p:txBody>
          <a:bodyPr/>
          <a:lstStyle/>
          <a:p>
            <a:fld id="{73C06EC2-8571-4830-82FA-3AE9B607C9F1}" type="slidenum">
              <a:rPr lang="en-GB" smtClean="0"/>
              <a:t>15</a:t>
            </a:fld>
            <a:endParaRPr lang="en-GB"/>
          </a:p>
        </p:txBody>
      </p:sp>
    </p:spTree>
    <p:extLst>
      <p:ext uri="{BB962C8B-B14F-4D97-AF65-F5344CB8AC3E}">
        <p14:creationId xmlns:p14="http://schemas.microsoft.com/office/powerpoint/2010/main" val="32044689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449" y="4838701"/>
            <a:ext cx="5438775" cy="3908425"/>
          </a:xfrm>
        </p:spPr>
        <p:txBody>
          <a:bodyPr/>
          <a:lstStyle/>
          <a:p>
            <a:endParaRPr lang="en-GB" dirty="0">
              <a:solidFill>
                <a:srgbClr val="FF0000"/>
              </a:solidFill>
            </a:endParaRPr>
          </a:p>
        </p:txBody>
      </p:sp>
      <p:sp>
        <p:nvSpPr>
          <p:cNvPr id="4" name="Slide Number Placeholder 3"/>
          <p:cNvSpPr>
            <a:spLocks noGrp="1"/>
          </p:cNvSpPr>
          <p:nvPr>
            <p:ph type="sldNum" sz="quarter" idx="10"/>
          </p:nvPr>
        </p:nvSpPr>
        <p:spPr/>
        <p:txBody>
          <a:bodyPr/>
          <a:lstStyle/>
          <a:p>
            <a:fld id="{E144AB1A-9E80-4776-8B1F-EBEA23224441}" type="slidenum">
              <a:rPr lang="en-GB" smtClean="0"/>
              <a:t>16</a:t>
            </a:fld>
            <a:endParaRPr lang="en-GB"/>
          </a:p>
        </p:txBody>
      </p:sp>
    </p:spTree>
    <p:extLst>
      <p:ext uri="{BB962C8B-B14F-4D97-AF65-F5344CB8AC3E}">
        <p14:creationId xmlns:p14="http://schemas.microsoft.com/office/powerpoint/2010/main" val="1457235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GB" sz="1400" b="0" dirty="0"/>
          </a:p>
        </p:txBody>
      </p:sp>
      <p:sp>
        <p:nvSpPr>
          <p:cNvPr id="4" name="Slide Number Placeholder 3"/>
          <p:cNvSpPr>
            <a:spLocks noGrp="1"/>
          </p:cNvSpPr>
          <p:nvPr>
            <p:ph type="sldNum" sz="quarter" idx="10"/>
          </p:nvPr>
        </p:nvSpPr>
        <p:spPr/>
        <p:txBody>
          <a:bodyPr/>
          <a:lstStyle/>
          <a:p>
            <a:fld id="{73C06EC2-8571-4830-82FA-3AE9B607C9F1}" type="slidenum">
              <a:rPr lang="en-GB" smtClean="0"/>
              <a:t>2</a:t>
            </a:fld>
            <a:endParaRPr lang="en-GB"/>
          </a:p>
        </p:txBody>
      </p:sp>
    </p:spTree>
    <p:extLst>
      <p:ext uri="{BB962C8B-B14F-4D97-AF65-F5344CB8AC3E}">
        <p14:creationId xmlns:p14="http://schemas.microsoft.com/office/powerpoint/2010/main" val="19312016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GB" sz="1400" b="0" dirty="0"/>
          </a:p>
        </p:txBody>
      </p:sp>
      <p:sp>
        <p:nvSpPr>
          <p:cNvPr id="4" name="Slide Number Placeholder 3"/>
          <p:cNvSpPr>
            <a:spLocks noGrp="1"/>
          </p:cNvSpPr>
          <p:nvPr>
            <p:ph type="sldNum" sz="quarter" idx="10"/>
          </p:nvPr>
        </p:nvSpPr>
        <p:spPr/>
        <p:txBody>
          <a:bodyPr/>
          <a:lstStyle/>
          <a:p>
            <a:fld id="{73C06EC2-8571-4830-82FA-3AE9B607C9F1}" type="slidenum">
              <a:rPr lang="en-GB" smtClean="0"/>
              <a:t>3</a:t>
            </a:fld>
            <a:endParaRPr lang="en-GB"/>
          </a:p>
        </p:txBody>
      </p:sp>
    </p:spTree>
    <p:extLst>
      <p:ext uri="{BB962C8B-B14F-4D97-AF65-F5344CB8AC3E}">
        <p14:creationId xmlns:p14="http://schemas.microsoft.com/office/powerpoint/2010/main" val="38503059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GB" sz="1400" b="0" dirty="0"/>
          </a:p>
        </p:txBody>
      </p:sp>
      <p:sp>
        <p:nvSpPr>
          <p:cNvPr id="4" name="Slide Number Placeholder 3"/>
          <p:cNvSpPr>
            <a:spLocks noGrp="1"/>
          </p:cNvSpPr>
          <p:nvPr>
            <p:ph type="sldNum" sz="quarter" idx="10"/>
          </p:nvPr>
        </p:nvSpPr>
        <p:spPr/>
        <p:txBody>
          <a:bodyPr/>
          <a:lstStyle/>
          <a:p>
            <a:fld id="{73C06EC2-8571-4830-82FA-3AE9B607C9F1}" type="slidenum">
              <a:rPr lang="en-GB" smtClean="0"/>
              <a:t>4</a:t>
            </a:fld>
            <a:endParaRPr lang="en-GB"/>
          </a:p>
        </p:txBody>
      </p:sp>
    </p:spTree>
    <p:extLst>
      <p:ext uri="{BB962C8B-B14F-4D97-AF65-F5344CB8AC3E}">
        <p14:creationId xmlns:p14="http://schemas.microsoft.com/office/powerpoint/2010/main" val="36456584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GB" sz="1400" b="0" dirty="0"/>
          </a:p>
        </p:txBody>
      </p:sp>
      <p:sp>
        <p:nvSpPr>
          <p:cNvPr id="4" name="Slide Number Placeholder 3"/>
          <p:cNvSpPr>
            <a:spLocks noGrp="1"/>
          </p:cNvSpPr>
          <p:nvPr>
            <p:ph type="sldNum" sz="quarter" idx="10"/>
          </p:nvPr>
        </p:nvSpPr>
        <p:spPr/>
        <p:txBody>
          <a:bodyPr/>
          <a:lstStyle/>
          <a:p>
            <a:fld id="{73C06EC2-8571-4830-82FA-3AE9B607C9F1}" type="slidenum">
              <a:rPr lang="en-GB" smtClean="0"/>
              <a:t>5</a:t>
            </a:fld>
            <a:endParaRPr lang="en-GB"/>
          </a:p>
        </p:txBody>
      </p:sp>
    </p:spTree>
    <p:extLst>
      <p:ext uri="{BB962C8B-B14F-4D97-AF65-F5344CB8AC3E}">
        <p14:creationId xmlns:p14="http://schemas.microsoft.com/office/powerpoint/2010/main" val="11631622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GB" sz="1400" b="0" dirty="0"/>
          </a:p>
        </p:txBody>
      </p:sp>
      <p:sp>
        <p:nvSpPr>
          <p:cNvPr id="4" name="Slide Number Placeholder 3"/>
          <p:cNvSpPr>
            <a:spLocks noGrp="1"/>
          </p:cNvSpPr>
          <p:nvPr>
            <p:ph type="sldNum" sz="quarter" idx="10"/>
          </p:nvPr>
        </p:nvSpPr>
        <p:spPr/>
        <p:txBody>
          <a:bodyPr/>
          <a:lstStyle/>
          <a:p>
            <a:fld id="{73C06EC2-8571-4830-82FA-3AE9B607C9F1}" type="slidenum">
              <a:rPr lang="en-GB" smtClean="0"/>
              <a:t>6</a:t>
            </a:fld>
            <a:endParaRPr lang="en-GB"/>
          </a:p>
        </p:txBody>
      </p:sp>
    </p:spTree>
    <p:extLst>
      <p:ext uri="{BB962C8B-B14F-4D97-AF65-F5344CB8AC3E}">
        <p14:creationId xmlns:p14="http://schemas.microsoft.com/office/powerpoint/2010/main" val="36704541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GB" sz="1400" b="0" dirty="0"/>
          </a:p>
        </p:txBody>
      </p:sp>
      <p:sp>
        <p:nvSpPr>
          <p:cNvPr id="4" name="Slide Number Placeholder 3"/>
          <p:cNvSpPr>
            <a:spLocks noGrp="1"/>
          </p:cNvSpPr>
          <p:nvPr>
            <p:ph type="sldNum" sz="quarter" idx="10"/>
          </p:nvPr>
        </p:nvSpPr>
        <p:spPr/>
        <p:txBody>
          <a:bodyPr/>
          <a:lstStyle/>
          <a:p>
            <a:fld id="{73C06EC2-8571-4830-82FA-3AE9B607C9F1}" type="slidenum">
              <a:rPr lang="en-GB" smtClean="0"/>
              <a:t>7</a:t>
            </a:fld>
            <a:endParaRPr lang="en-GB"/>
          </a:p>
        </p:txBody>
      </p:sp>
    </p:spTree>
    <p:extLst>
      <p:ext uri="{BB962C8B-B14F-4D97-AF65-F5344CB8AC3E}">
        <p14:creationId xmlns:p14="http://schemas.microsoft.com/office/powerpoint/2010/main" val="39002235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400" b="1" dirty="0"/>
          </a:p>
        </p:txBody>
      </p:sp>
      <p:sp>
        <p:nvSpPr>
          <p:cNvPr id="4" name="Slide Number Placeholder 3"/>
          <p:cNvSpPr>
            <a:spLocks noGrp="1"/>
          </p:cNvSpPr>
          <p:nvPr>
            <p:ph type="sldNum" sz="quarter" idx="10"/>
          </p:nvPr>
        </p:nvSpPr>
        <p:spPr/>
        <p:txBody>
          <a:bodyPr/>
          <a:lstStyle/>
          <a:p>
            <a:fld id="{73C06EC2-8571-4830-82FA-3AE9B607C9F1}" type="slidenum">
              <a:rPr lang="en-GB" smtClean="0"/>
              <a:t>8</a:t>
            </a:fld>
            <a:endParaRPr lang="en-GB"/>
          </a:p>
        </p:txBody>
      </p:sp>
    </p:spTree>
    <p:extLst>
      <p:ext uri="{BB962C8B-B14F-4D97-AF65-F5344CB8AC3E}">
        <p14:creationId xmlns:p14="http://schemas.microsoft.com/office/powerpoint/2010/main" val="22079525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400" b="1" dirty="0"/>
          </a:p>
        </p:txBody>
      </p:sp>
      <p:sp>
        <p:nvSpPr>
          <p:cNvPr id="4" name="Slide Number Placeholder 3"/>
          <p:cNvSpPr>
            <a:spLocks noGrp="1"/>
          </p:cNvSpPr>
          <p:nvPr>
            <p:ph type="sldNum" sz="quarter" idx="10"/>
          </p:nvPr>
        </p:nvSpPr>
        <p:spPr/>
        <p:txBody>
          <a:bodyPr/>
          <a:lstStyle/>
          <a:p>
            <a:fld id="{73C06EC2-8571-4830-82FA-3AE9B607C9F1}" type="slidenum">
              <a:rPr lang="en-GB" smtClean="0"/>
              <a:t>9</a:t>
            </a:fld>
            <a:endParaRPr lang="en-GB"/>
          </a:p>
        </p:txBody>
      </p:sp>
    </p:spTree>
    <p:extLst>
      <p:ext uri="{BB962C8B-B14F-4D97-AF65-F5344CB8AC3E}">
        <p14:creationId xmlns:p14="http://schemas.microsoft.com/office/powerpoint/2010/main" val="20784799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DB559F5D-A450-D947-892D-A7160901704D}" type="datetimeFigureOut">
              <a:rPr lang="en-US" smtClean="0"/>
              <a:t>5/19/2021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CDB181-53E4-3648-AFF6-B7F350E2149C}" type="slidenum">
              <a:rPr lang="en-US" smtClean="0"/>
              <a:t>‹#›</a:t>
            </a:fld>
            <a:endParaRPr lang="en-US"/>
          </a:p>
        </p:txBody>
      </p:sp>
    </p:spTree>
    <p:extLst>
      <p:ext uri="{BB962C8B-B14F-4D97-AF65-F5344CB8AC3E}">
        <p14:creationId xmlns:p14="http://schemas.microsoft.com/office/powerpoint/2010/main" val="2524060007"/>
      </p:ext>
    </p:extLst>
  </p:cSld>
  <p:clrMapOvr>
    <a:masterClrMapping/>
  </p:clrMapOvr>
  <p:transition spd="slow">
    <p:cove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B559F5D-A450-D947-892D-A7160901704D}" type="datetimeFigureOut">
              <a:rPr lang="en-US" smtClean="0"/>
              <a:t>5/19/2021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CDB181-53E4-3648-AFF6-B7F350E2149C}" type="slidenum">
              <a:rPr lang="en-US" smtClean="0"/>
              <a:t>‹#›</a:t>
            </a:fld>
            <a:endParaRPr lang="en-US"/>
          </a:p>
        </p:txBody>
      </p:sp>
    </p:spTree>
    <p:extLst>
      <p:ext uri="{BB962C8B-B14F-4D97-AF65-F5344CB8AC3E}">
        <p14:creationId xmlns:p14="http://schemas.microsoft.com/office/powerpoint/2010/main" val="4146280340"/>
      </p:ext>
    </p:extLst>
  </p:cSld>
  <p:clrMapOvr>
    <a:masterClrMapping/>
  </p:clrMapOvr>
  <p:transition spd="slow">
    <p:cove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B559F5D-A450-D947-892D-A7160901704D}" type="datetimeFigureOut">
              <a:rPr lang="en-US" smtClean="0"/>
              <a:t>5/19/2021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CDB181-53E4-3648-AFF6-B7F350E2149C}" type="slidenum">
              <a:rPr lang="en-US" smtClean="0"/>
              <a:t>‹#›</a:t>
            </a:fld>
            <a:endParaRPr lang="en-US"/>
          </a:p>
        </p:txBody>
      </p:sp>
    </p:spTree>
    <p:extLst>
      <p:ext uri="{BB962C8B-B14F-4D97-AF65-F5344CB8AC3E}">
        <p14:creationId xmlns:p14="http://schemas.microsoft.com/office/powerpoint/2010/main" val="2768257947"/>
      </p:ext>
    </p:extLst>
  </p:cSld>
  <p:clrMapOvr>
    <a:masterClrMapping/>
  </p:clrMapOvr>
  <p:transition spd="slow">
    <p:cov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B559F5D-A450-D947-892D-A7160901704D}" type="datetimeFigureOut">
              <a:rPr lang="en-US" smtClean="0"/>
              <a:t>5/19/2021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CDB181-53E4-3648-AFF6-B7F350E2149C}" type="slidenum">
              <a:rPr lang="en-US" smtClean="0"/>
              <a:t>‹#›</a:t>
            </a:fld>
            <a:endParaRPr lang="en-US"/>
          </a:p>
        </p:txBody>
      </p:sp>
    </p:spTree>
    <p:extLst>
      <p:ext uri="{BB962C8B-B14F-4D97-AF65-F5344CB8AC3E}">
        <p14:creationId xmlns:p14="http://schemas.microsoft.com/office/powerpoint/2010/main" val="928097605"/>
      </p:ext>
    </p:extLst>
  </p:cSld>
  <p:clrMapOvr>
    <a:masterClrMapping/>
  </p:clrMapOvr>
  <p:transition spd="slow">
    <p:cove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DB559F5D-A450-D947-892D-A7160901704D}" type="datetimeFigureOut">
              <a:rPr lang="en-US" smtClean="0"/>
              <a:t>5/19/2021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CDB181-53E4-3648-AFF6-B7F350E2149C}" type="slidenum">
              <a:rPr lang="en-US" smtClean="0"/>
              <a:t>‹#›</a:t>
            </a:fld>
            <a:endParaRPr lang="en-US"/>
          </a:p>
        </p:txBody>
      </p:sp>
    </p:spTree>
    <p:extLst>
      <p:ext uri="{BB962C8B-B14F-4D97-AF65-F5344CB8AC3E}">
        <p14:creationId xmlns:p14="http://schemas.microsoft.com/office/powerpoint/2010/main" val="994881979"/>
      </p:ext>
    </p:extLst>
  </p:cSld>
  <p:clrMapOvr>
    <a:masterClrMapping/>
  </p:clrMapOvr>
  <p:transition spd="slow">
    <p:cov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DB559F5D-A450-D947-892D-A7160901704D}" type="datetimeFigureOut">
              <a:rPr lang="en-US" smtClean="0"/>
              <a:t>5/19/2021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CDB181-53E4-3648-AFF6-B7F350E2149C}" type="slidenum">
              <a:rPr lang="en-US" smtClean="0"/>
              <a:t>‹#›</a:t>
            </a:fld>
            <a:endParaRPr lang="en-US"/>
          </a:p>
        </p:txBody>
      </p:sp>
    </p:spTree>
    <p:extLst>
      <p:ext uri="{BB962C8B-B14F-4D97-AF65-F5344CB8AC3E}">
        <p14:creationId xmlns:p14="http://schemas.microsoft.com/office/powerpoint/2010/main" val="3011062756"/>
      </p:ext>
    </p:extLst>
  </p:cSld>
  <p:clrMapOvr>
    <a:masterClrMapping/>
  </p:clrMapOvr>
  <p:transition spd="slow">
    <p:cov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DB559F5D-A450-D947-892D-A7160901704D}" type="datetimeFigureOut">
              <a:rPr lang="en-US" smtClean="0"/>
              <a:t>5/19/2021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CDB181-53E4-3648-AFF6-B7F350E2149C}" type="slidenum">
              <a:rPr lang="en-US" smtClean="0"/>
              <a:t>‹#›</a:t>
            </a:fld>
            <a:endParaRPr lang="en-US"/>
          </a:p>
        </p:txBody>
      </p:sp>
    </p:spTree>
    <p:extLst>
      <p:ext uri="{BB962C8B-B14F-4D97-AF65-F5344CB8AC3E}">
        <p14:creationId xmlns:p14="http://schemas.microsoft.com/office/powerpoint/2010/main" val="1161264160"/>
      </p:ext>
    </p:extLst>
  </p:cSld>
  <p:clrMapOvr>
    <a:masterClrMapping/>
  </p:clrMapOvr>
  <p:transition spd="slow">
    <p:cove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DB559F5D-A450-D947-892D-A7160901704D}" type="datetimeFigureOut">
              <a:rPr lang="en-US" smtClean="0"/>
              <a:t>5/19/2021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CDB181-53E4-3648-AFF6-B7F350E2149C}" type="slidenum">
              <a:rPr lang="en-US" smtClean="0"/>
              <a:t>‹#›</a:t>
            </a:fld>
            <a:endParaRPr lang="en-US"/>
          </a:p>
        </p:txBody>
      </p:sp>
    </p:spTree>
    <p:extLst>
      <p:ext uri="{BB962C8B-B14F-4D97-AF65-F5344CB8AC3E}">
        <p14:creationId xmlns:p14="http://schemas.microsoft.com/office/powerpoint/2010/main" val="1009719136"/>
      </p:ext>
    </p:extLst>
  </p:cSld>
  <p:clrMapOvr>
    <a:masterClrMapping/>
  </p:clrMapOvr>
  <p:transition spd="slow">
    <p:cove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559F5D-A450-D947-892D-A7160901704D}" type="datetimeFigureOut">
              <a:rPr lang="en-US" smtClean="0"/>
              <a:t>5/19/2021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CDB181-53E4-3648-AFF6-B7F350E2149C}" type="slidenum">
              <a:rPr lang="en-US" smtClean="0"/>
              <a:t>‹#›</a:t>
            </a:fld>
            <a:endParaRPr lang="en-US"/>
          </a:p>
        </p:txBody>
      </p:sp>
    </p:spTree>
    <p:extLst>
      <p:ext uri="{BB962C8B-B14F-4D97-AF65-F5344CB8AC3E}">
        <p14:creationId xmlns:p14="http://schemas.microsoft.com/office/powerpoint/2010/main" val="303777484"/>
      </p:ext>
    </p:extLst>
  </p:cSld>
  <p:clrMapOvr>
    <a:masterClrMapping/>
  </p:clrMapOvr>
  <p:transition spd="slow">
    <p:cove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DB559F5D-A450-D947-892D-A7160901704D}" type="datetimeFigureOut">
              <a:rPr lang="en-US" smtClean="0"/>
              <a:t>5/19/2021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CDB181-53E4-3648-AFF6-B7F350E2149C}" type="slidenum">
              <a:rPr lang="en-US" smtClean="0"/>
              <a:t>‹#›</a:t>
            </a:fld>
            <a:endParaRPr lang="en-US"/>
          </a:p>
        </p:txBody>
      </p:sp>
    </p:spTree>
    <p:extLst>
      <p:ext uri="{BB962C8B-B14F-4D97-AF65-F5344CB8AC3E}">
        <p14:creationId xmlns:p14="http://schemas.microsoft.com/office/powerpoint/2010/main" val="1970360248"/>
      </p:ext>
    </p:extLst>
  </p:cSld>
  <p:clrMapOvr>
    <a:masterClrMapping/>
  </p:clrMapOvr>
  <p:transition spd="slow">
    <p:cove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DB559F5D-A450-D947-892D-A7160901704D}" type="datetimeFigureOut">
              <a:rPr lang="en-US" smtClean="0"/>
              <a:t>5/19/2021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CDB181-53E4-3648-AFF6-B7F350E2149C}" type="slidenum">
              <a:rPr lang="en-US" smtClean="0"/>
              <a:t>‹#›</a:t>
            </a:fld>
            <a:endParaRPr lang="en-US"/>
          </a:p>
        </p:txBody>
      </p:sp>
    </p:spTree>
    <p:extLst>
      <p:ext uri="{BB962C8B-B14F-4D97-AF65-F5344CB8AC3E}">
        <p14:creationId xmlns:p14="http://schemas.microsoft.com/office/powerpoint/2010/main" val="1628832418"/>
      </p:ext>
    </p:extLst>
  </p:cSld>
  <p:clrMapOvr>
    <a:masterClrMapping/>
  </p:clrMapOvr>
  <p:transition spd="slow">
    <p:cove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559F5D-A450-D947-892D-A7160901704D}" type="datetimeFigureOut">
              <a:rPr lang="en-US" smtClean="0"/>
              <a:t>5/19/2021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CDB181-53E4-3648-AFF6-B7F350E2149C}" type="slidenum">
              <a:rPr lang="en-US" smtClean="0"/>
              <a:t>‹#›</a:t>
            </a:fld>
            <a:endParaRPr lang="en-US"/>
          </a:p>
        </p:txBody>
      </p:sp>
    </p:spTree>
    <p:extLst>
      <p:ext uri="{BB962C8B-B14F-4D97-AF65-F5344CB8AC3E}">
        <p14:creationId xmlns:p14="http://schemas.microsoft.com/office/powerpoint/2010/main" val="2804879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cover/>
  </p:transition>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hyperlink" Target="https://cldstandardscouncil.org.uk/wp-content/uploads/CLDResponseReportJanuary2021.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cldstandardscouncil.org.uk/wp-content/uploads/Career-Pathways-for-CLD-Full-Report.pdf"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2119539"/>
            <a:ext cx="9144000" cy="4738461"/>
          </a:xfrm>
          <a:prstGeom prst="rect">
            <a:avLst/>
          </a:prstGeom>
          <a:gradFill>
            <a:gsLst>
              <a:gs pos="0">
                <a:srgbClr val="8488C4"/>
              </a:gs>
              <a:gs pos="18000">
                <a:srgbClr val="D4DEFF"/>
              </a:gs>
              <a:gs pos="69000">
                <a:srgbClr val="41C6CD"/>
              </a:gs>
            </a:gsLst>
            <a:lin ang="16200000" scaled="0"/>
          </a:gra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smtClean="0"/>
              <a:t> </a:t>
            </a:r>
            <a:endParaRPr lang="en-US" dirty="0"/>
          </a:p>
        </p:txBody>
      </p:sp>
      <p:sp>
        <p:nvSpPr>
          <p:cNvPr id="3" name="Subtitle 2"/>
          <p:cNvSpPr>
            <a:spLocks noGrp="1"/>
          </p:cNvSpPr>
          <p:nvPr>
            <p:ph type="subTitle" idx="1"/>
          </p:nvPr>
        </p:nvSpPr>
        <p:spPr>
          <a:xfrm>
            <a:off x="339706" y="2440899"/>
            <a:ext cx="7604144" cy="1430908"/>
          </a:xfrm>
        </p:spPr>
        <p:txBody>
          <a:bodyPr>
            <a:normAutofit/>
          </a:bodyPr>
          <a:lstStyle/>
          <a:p>
            <a:pPr algn="l"/>
            <a:r>
              <a:rPr lang="en-US" sz="4000" b="1" dirty="0" smtClean="0">
                <a:solidFill>
                  <a:schemeClr val="bg1"/>
                </a:solidFill>
                <a:latin typeface=""/>
                <a:cs typeface="Gill Sans"/>
              </a:rPr>
              <a:t>	</a:t>
            </a:r>
            <a:endParaRPr lang="en-US" sz="4000" b="1" dirty="0">
              <a:solidFill>
                <a:schemeClr val="bg1"/>
              </a:solidFill>
              <a:latin typeface=""/>
              <a:cs typeface="Gill Sans"/>
            </a:endParaRPr>
          </a:p>
        </p:txBody>
      </p:sp>
      <p:sp>
        <p:nvSpPr>
          <p:cNvPr id="10" name="Subtitle 2"/>
          <p:cNvSpPr txBox="1">
            <a:spLocks/>
          </p:cNvSpPr>
          <p:nvPr/>
        </p:nvSpPr>
        <p:spPr>
          <a:xfrm>
            <a:off x="732922" y="3519128"/>
            <a:ext cx="6400800" cy="1964626"/>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endParaRPr lang="en-US" sz="4000" b="1" dirty="0"/>
          </a:p>
        </p:txBody>
      </p:sp>
      <p:sp>
        <p:nvSpPr>
          <p:cNvPr id="12" name="Subtitle 2"/>
          <p:cNvSpPr txBox="1">
            <a:spLocks/>
          </p:cNvSpPr>
          <p:nvPr/>
        </p:nvSpPr>
        <p:spPr>
          <a:xfrm>
            <a:off x="339706" y="4007710"/>
            <a:ext cx="6400800" cy="670070"/>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endParaRPr lang="en-US" sz="3000" dirty="0">
              <a:solidFill>
                <a:schemeClr val="bg1"/>
              </a:solidFill>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40328" y="366699"/>
            <a:ext cx="4609947" cy="1592160"/>
          </a:xfrm>
          <a:prstGeom prst="rect">
            <a:avLst/>
          </a:prstGeom>
        </p:spPr>
      </p:pic>
      <p:sp>
        <p:nvSpPr>
          <p:cNvPr id="4" name="TextBox 3"/>
          <p:cNvSpPr txBox="1"/>
          <p:nvPr/>
        </p:nvSpPr>
        <p:spPr>
          <a:xfrm>
            <a:off x="339706" y="2648607"/>
            <a:ext cx="8542428" cy="4001095"/>
          </a:xfrm>
          <a:prstGeom prst="rect">
            <a:avLst/>
          </a:prstGeom>
          <a:noFill/>
        </p:spPr>
        <p:txBody>
          <a:bodyPr wrap="square" rtlCol="0">
            <a:spAutoFit/>
          </a:bodyPr>
          <a:lstStyle/>
          <a:p>
            <a:endParaRPr lang="en-GB" sz="3600" dirty="0" smtClean="0">
              <a:solidFill>
                <a:srgbClr val="0070C0"/>
              </a:solidFill>
              <a:latin typeface="Arial" panose="020B0604020202020204" pitchFamily="34" charset="0"/>
              <a:cs typeface="Arial" panose="020B0604020202020204" pitchFamily="34" charset="0"/>
            </a:endParaRPr>
          </a:p>
          <a:p>
            <a:r>
              <a:rPr lang="en-GB" sz="3600" dirty="0" smtClean="0">
                <a:solidFill>
                  <a:srgbClr val="0070C0"/>
                </a:solidFill>
                <a:latin typeface="Arial" panose="020B0604020202020204" pitchFamily="34" charset="0"/>
                <a:cs typeface="Arial" panose="020B0604020202020204" pitchFamily="34" charset="0"/>
              </a:rPr>
              <a:t>What kind of world do we want to live in?</a:t>
            </a:r>
          </a:p>
          <a:p>
            <a:endParaRPr lang="en-GB" sz="3200" dirty="0" smtClean="0">
              <a:solidFill>
                <a:srgbClr val="0070C0"/>
              </a:solidFill>
              <a:latin typeface="Arial" panose="020B0604020202020204" pitchFamily="34" charset="0"/>
              <a:cs typeface="Arial" panose="020B0604020202020204" pitchFamily="34" charset="0"/>
            </a:endParaRPr>
          </a:p>
          <a:p>
            <a:endParaRPr lang="en-GB" sz="3200" dirty="0" smtClean="0">
              <a:solidFill>
                <a:srgbClr val="0070C0"/>
              </a:solidFill>
              <a:latin typeface="Arial" panose="020B0604020202020204" pitchFamily="34" charset="0"/>
              <a:cs typeface="Arial" panose="020B0604020202020204" pitchFamily="34" charset="0"/>
            </a:endParaRPr>
          </a:p>
          <a:p>
            <a:endParaRPr lang="en-GB" sz="3200" dirty="0">
              <a:solidFill>
                <a:srgbClr val="0070C0"/>
              </a:solidFill>
              <a:latin typeface="Arial" panose="020B0604020202020204" pitchFamily="34" charset="0"/>
              <a:cs typeface="Arial" panose="020B0604020202020204" pitchFamily="34" charset="0"/>
            </a:endParaRPr>
          </a:p>
          <a:p>
            <a:endParaRPr lang="en-GB" sz="3200" dirty="0">
              <a:solidFill>
                <a:srgbClr val="0070C0"/>
              </a:solidFill>
              <a:latin typeface="Arial" panose="020B0604020202020204" pitchFamily="34" charset="0"/>
              <a:cs typeface="Arial" panose="020B0604020202020204" pitchFamily="34" charset="0"/>
            </a:endParaRPr>
          </a:p>
          <a:p>
            <a:r>
              <a:rPr lang="en-GB" dirty="0">
                <a:solidFill>
                  <a:srgbClr val="7030CD"/>
                </a:solidFill>
                <a:latin typeface="Arial" panose="020B0604020202020204" pitchFamily="34" charset="0"/>
                <a:cs typeface="Arial" panose="020B0604020202020204" pitchFamily="34" charset="0"/>
              </a:rPr>
              <a:t>Tayside &amp; Fife CLD Professional Learning Alliance</a:t>
            </a:r>
            <a:endParaRPr lang="en-GB" dirty="0" smtClean="0">
              <a:solidFill>
                <a:srgbClr val="7030CD"/>
              </a:solidFill>
              <a:latin typeface="Arial" panose="020B0604020202020204" pitchFamily="34" charset="0"/>
              <a:cs typeface="Arial" panose="020B0604020202020204" pitchFamily="34" charset="0"/>
            </a:endParaRPr>
          </a:p>
          <a:p>
            <a:pPr algn="r"/>
            <a:r>
              <a:rPr lang="en-GB" dirty="0" smtClean="0">
                <a:solidFill>
                  <a:srgbClr val="0070C0"/>
                </a:solidFill>
                <a:latin typeface="Arial" panose="020B0604020202020204" pitchFamily="34" charset="0"/>
                <a:cs typeface="Arial" panose="020B0604020202020204" pitchFamily="34" charset="0"/>
              </a:rPr>
              <a:t>Dr Marion Allison</a:t>
            </a:r>
          </a:p>
          <a:p>
            <a:pPr algn="r"/>
            <a:r>
              <a:rPr lang="en-GB" dirty="0" smtClean="0">
                <a:solidFill>
                  <a:srgbClr val="0070C0"/>
                </a:solidFill>
                <a:latin typeface="Arial" panose="020B0604020202020204" pitchFamily="34" charset="0"/>
                <a:cs typeface="Arial" panose="020B0604020202020204" pitchFamily="34" charset="0"/>
              </a:rPr>
              <a:t>29</a:t>
            </a:r>
            <a:r>
              <a:rPr lang="en-GB" baseline="30000" dirty="0" smtClean="0">
                <a:solidFill>
                  <a:srgbClr val="0070C0"/>
                </a:solidFill>
                <a:latin typeface="Arial" panose="020B0604020202020204" pitchFamily="34" charset="0"/>
                <a:cs typeface="Arial" panose="020B0604020202020204" pitchFamily="34" charset="0"/>
              </a:rPr>
              <a:t>th</a:t>
            </a:r>
            <a:r>
              <a:rPr lang="en-GB" dirty="0" smtClean="0">
                <a:solidFill>
                  <a:srgbClr val="0070C0"/>
                </a:solidFill>
                <a:latin typeface="Arial" panose="020B0604020202020204" pitchFamily="34" charset="0"/>
                <a:cs typeface="Arial" panose="020B0604020202020204" pitchFamily="34" charset="0"/>
              </a:rPr>
              <a:t> April 2021</a:t>
            </a:r>
            <a:endParaRPr lang="en-GB"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43269936"/>
      </p:ext>
    </p:extLst>
  </p:cSld>
  <p:clrMapOvr>
    <a:masterClrMapping/>
  </p:clrMapOvr>
  <p:transition spd="slow">
    <p:cov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06993" y="1428101"/>
            <a:ext cx="6921863" cy="90236"/>
          </a:xfrm>
          <a:prstGeom prst="rect">
            <a:avLst/>
          </a:prstGeom>
          <a:solidFill>
            <a:srgbClr val="41C6CD"/>
          </a:soli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8" name="Rectangle 7"/>
          <p:cNvSpPr/>
          <p:nvPr/>
        </p:nvSpPr>
        <p:spPr>
          <a:xfrm>
            <a:off x="0" y="6433457"/>
            <a:ext cx="9144000" cy="424543"/>
          </a:xfrm>
          <a:prstGeom prst="rect">
            <a:avLst/>
          </a:prstGeom>
          <a:gradFill>
            <a:gsLst>
              <a:gs pos="0">
                <a:srgbClr val="8488C4"/>
              </a:gs>
              <a:gs pos="23000">
                <a:srgbClr val="D4DEFF"/>
              </a:gs>
              <a:gs pos="98000">
                <a:schemeClr val="bg1"/>
              </a:gs>
              <a:gs pos="45000">
                <a:srgbClr val="41C6CD">
                  <a:alpha val="47000"/>
                </a:srgbClr>
              </a:gs>
            </a:gsLst>
            <a:lin ang="16200000" scaled="0"/>
          </a:gra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4" name="Title 3"/>
          <p:cNvSpPr>
            <a:spLocks noGrp="1"/>
          </p:cNvSpPr>
          <p:nvPr>
            <p:ph type="title"/>
          </p:nvPr>
        </p:nvSpPr>
        <p:spPr/>
        <p:txBody>
          <a:bodyPr>
            <a:noAutofit/>
          </a:bodyPr>
          <a:lstStyle/>
          <a:p>
            <a:pPr algn="l"/>
            <a:r>
              <a:rPr lang="en-GB" sz="2800" dirty="0">
                <a:latin typeface="Arial" panose="020B0604020202020204" pitchFamily="34" charset="0"/>
                <a:cs typeface="Arial" panose="020B0604020202020204" pitchFamily="34" charset="0"/>
              </a:rPr>
              <a:t>Accredited Pathways to </a:t>
            </a:r>
            <a:r>
              <a:rPr lang="en-GB" sz="2800" dirty="0" err="1">
                <a:latin typeface="Arial" panose="020B0604020202020204" pitchFamily="34" charset="0"/>
                <a:cs typeface="Arial" panose="020B0604020202020204" pitchFamily="34" charset="0"/>
              </a:rPr>
              <a:t>CLDSC</a:t>
            </a:r>
            <a:r>
              <a:rPr lang="en-GB" sz="2800" dirty="0">
                <a:latin typeface="Arial" panose="020B0604020202020204" pitchFamily="34" charset="0"/>
                <a:cs typeface="Arial" panose="020B0604020202020204" pitchFamily="34" charset="0"/>
              </a:rPr>
              <a:t> Registered </a:t>
            </a:r>
            <a:r>
              <a:rPr lang="en-GB" sz="2800" dirty="0" smtClean="0">
                <a:latin typeface="Arial" panose="020B0604020202020204" pitchFamily="34" charset="0"/>
                <a:cs typeface="Arial" panose="020B0604020202020204" pitchFamily="34" charset="0"/>
              </a:rPr>
              <a:t>Membership (</a:t>
            </a:r>
            <a:r>
              <a:rPr lang="en-GB" sz="2800" dirty="0" err="1">
                <a:latin typeface="Arial" panose="020B0604020202020204" pitchFamily="34" charset="0"/>
                <a:cs typeface="Arial" panose="020B0604020202020204" pitchFamily="34" charset="0"/>
              </a:rPr>
              <a:t>SCQF</a:t>
            </a:r>
            <a:r>
              <a:rPr lang="en-GB" sz="2800" dirty="0">
                <a:latin typeface="Arial" panose="020B0604020202020204" pitchFamily="34" charset="0"/>
                <a:cs typeface="Arial" panose="020B0604020202020204" pitchFamily="34" charset="0"/>
              </a:rPr>
              <a:t>). </a:t>
            </a:r>
            <a:r>
              <a:rPr lang="en-GB" sz="2800" dirty="0"/>
              <a:t/>
            </a:r>
            <a:br>
              <a:rPr lang="en-GB" sz="2800" dirty="0"/>
            </a:br>
            <a:endParaRPr lang="en-GB" sz="2800" dirty="0">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a:xfrm>
            <a:off x="457200" y="1600200"/>
            <a:ext cx="8229600" cy="5045528"/>
          </a:xfrm>
        </p:spPr>
        <p:txBody>
          <a:bodyPr>
            <a:normAutofit/>
          </a:bodyPr>
          <a:lstStyle/>
          <a:p>
            <a:r>
              <a:rPr lang="en-GB" dirty="0" smtClean="0">
                <a:latin typeface="Arial" panose="020B0604020202020204" pitchFamily="34" charset="0"/>
                <a:cs typeface="Arial" panose="020B0604020202020204" pitchFamily="34" charset="0"/>
              </a:rPr>
              <a:t>Only </a:t>
            </a:r>
            <a:r>
              <a:rPr lang="en-GB" dirty="0">
                <a:latin typeface="Arial" panose="020B0604020202020204" pitchFamily="34" charset="0"/>
                <a:cs typeface="Arial" panose="020B0604020202020204" pitchFamily="34" charset="0"/>
              </a:rPr>
              <a:t>4 Universities in Scotland providing ordinary and honours degrees approved by </a:t>
            </a:r>
            <a:r>
              <a:rPr lang="en-GB" dirty="0" err="1">
                <a:latin typeface="Arial" panose="020B0604020202020204" pitchFamily="34" charset="0"/>
                <a:cs typeface="Arial" panose="020B0604020202020204" pitchFamily="34" charset="0"/>
              </a:rPr>
              <a:t>CLDSC</a:t>
            </a:r>
            <a:r>
              <a:rPr lang="en-GB" dirty="0">
                <a:latin typeface="Arial" panose="020B0604020202020204" pitchFamily="34" charset="0"/>
                <a:cs typeface="Arial" panose="020B0604020202020204" pitchFamily="34" charset="0"/>
              </a:rPr>
              <a:t> as professional </a:t>
            </a:r>
            <a:r>
              <a:rPr lang="en-GB" dirty="0" smtClean="0">
                <a:latin typeface="Arial" panose="020B0604020202020204" pitchFamily="34" charset="0"/>
                <a:cs typeface="Arial" panose="020B0604020202020204" pitchFamily="34" charset="0"/>
              </a:rPr>
              <a:t>qualifications. </a:t>
            </a:r>
          </a:p>
          <a:p>
            <a:r>
              <a:rPr lang="en-GB" b="1" dirty="0" smtClean="0">
                <a:latin typeface="Arial" panose="020B0604020202020204" pitchFamily="34" charset="0"/>
                <a:cs typeface="Arial" panose="020B0604020202020204" pitchFamily="34" charset="0"/>
              </a:rPr>
              <a:t>Action</a:t>
            </a:r>
            <a:r>
              <a:rPr lang="en-GB" b="1" dirty="0">
                <a:latin typeface="Arial" panose="020B0604020202020204" pitchFamily="34" charset="0"/>
                <a:cs typeface="Arial" panose="020B0604020202020204" pitchFamily="34" charset="0"/>
              </a:rPr>
              <a:t>:</a:t>
            </a:r>
            <a:r>
              <a:rPr lang="en-GB" dirty="0">
                <a:latin typeface="Arial" panose="020B0604020202020204" pitchFamily="34" charset="0"/>
                <a:cs typeface="Arial" panose="020B0604020202020204" pitchFamily="34" charset="0"/>
              </a:rPr>
              <a:t> to secure adequate provision of degree level professional qualifications in CLD.</a:t>
            </a:r>
            <a:endParaRPr lang="en-GB"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3514787"/>
      </p:ext>
    </p:extLst>
  </p:cSld>
  <p:clrMapOvr>
    <a:masterClrMapping/>
  </p:clrMapOvr>
  <p:transition spd="slow">
    <p:cove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06993" y="1428101"/>
            <a:ext cx="6921863" cy="90236"/>
          </a:xfrm>
          <a:prstGeom prst="rect">
            <a:avLst/>
          </a:prstGeom>
          <a:solidFill>
            <a:srgbClr val="41C6CD"/>
          </a:soli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8" name="Rectangle 7"/>
          <p:cNvSpPr/>
          <p:nvPr/>
        </p:nvSpPr>
        <p:spPr>
          <a:xfrm>
            <a:off x="0" y="6433457"/>
            <a:ext cx="9144000" cy="424543"/>
          </a:xfrm>
          <a:prstGeom prst="rect">
            <a:avLst/>
          </a:prstGeom>
          <a:gradFill>
            <a:gsLst>
              <a:gs pos="0">
                <a:srgbClr val="8488C4"/>
              </a:gs>
              <a:gs pos="23000">
                <a:srgbClr val="D4DEFF"/>
              </a:gs>
              <a:gs pos="98000">
                <a:schemeClr val="bg1"/>
              </a:gs>
              <a:gs pos="45000">
                <a:srgbClr val="41C6CD">
                  <a:alpha val="47000"/>
                </a:srgbClr>
              </a:gs>
            </a:gsLst>
            <a:lin ang="16200000" scaled="0"/>
          </a:gra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4" name="Title 3"/>
          <p:cNvSpPr>
            <a:spLocks noGrp="1"/>
          </p:cNvSpPr>
          <p:nvPr>
            <p:ph type="title"/>
          </p:nvPr>
        </p:nvSpPr>
        <p:spPr/>
        <p:txBody>
          <a:bodyPr>
            <a:noAutofit/>
          </a:bodyPr>
          <a:lstStyle/>
          <a:p>
            <a:pPr algn="l"/>
            <a:r>
              <a:rPr lang="en-GB" sz="2800" dirty="0">
                <a:latin typeface="Arial" panose="020B0604020202020204" pitchFamily="34" charset="0"/>
                <a:cs typeface="Arial" panose="020B0604020202020204" pitchFamily="34" charset="0"/>
              </a:rPr>
              <a:t>Accredited Pathways to </a:t>
            </a:r>
            <a:r>
              <a:rPr lang="en-GB" sz="2800" dirty="0" err="1">
                <a:latin typeface="Arial" panose="020B0604020202020204" pitchFamily="34" charset="0"/>
                <a:cs typeface="Arial" panose="020B0604020202020204" pitchFamily="34" charset="0"/>
              </a:rPr>
              <a:t>CLDSC</a:t>
            </a:r>
            <a:r>
              <a:rPr lang="en-GB" sz="2800" dirty="0">
                <a:latin typeface="Arial" panose="020B0604020202020204" pitchFamily="34" charset="0"/>
                <a:cs typeface="Arial" panose="020B0604020202020204" pitchFamily="34" charset="0"/>
              </a:rPr>
              <a:t> Registered </a:t>
            </a:r>
            <a:r>
              <a:rPr lang="en-GB" sz="2800" dirty="0" smtClean="0">
                <a:latin typeface="Arial" panose="020B0604020202020204" pitchFamily="34" charset="0"/>
                <a:cs typeface="Arial" panose="020B0604020202020204" pitchFamily="34" charset="0"/>
              </a:rPr>
              <a:t>Membership (</a:t>
            </a:r>
            <a:r>
              <a:rPr lang="en-GB" sz="2800" dirty="0" err="1">
                <a:latin typeface="Arial" panose="020B0604020202020204" pitchFamily="34" charset="0"/>
                <a:cs typeface="Arial" panose="020B0604020202020204" pitchFamily="34" charset="0"/>
              </a:rPr>
              <a:t>SCQF</a:t>
            </a:r>
            <a:r>
              <a:rPr lang="en-GB" sz="2800" dirty="0">
                <a:latin typeface="Arial" panose="020B0604020202020204" pitchFamily="34" charset="0"/>
                <a:cs typeface="Arial" panose="020B0604020202020204" pitchFamily="34" charset="0"/>
              </a:rPr>
              <a:t>). </a:t>
            </a:r>
            <a:r>
              <a:rPr lang="en-GB" sz="2800" dirty="0"/>
              <a:t/>
            </a:r>
            <a:br>
              <a:rPr lang="en-GB" sz="2800" dirty="0"/>
            </a:br>
            <a:endParaRPr lang="en-GB" sz="2800" dirty="0">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a:xfrm>
            <a:off x="457200" y="1528800"/>
            <a:ext cx="8229600" cy="5045528"/>
          </a:xfrm>
        </p:spPr>
        <p:txBody>
          <a:bodyPr>
            <a:noAutofit/>
          </a:bodyPr>
          <a:lstStyle/>
          <a:p>
            <a:r>
              <a:rPr lang="en-GB" sz="1200" b="1" dirty="0" smtClean="0">
                <a:latin typeface="Arial" panose="020B0604020202020204" pitchFamily="34" charset="0"/>
                <a:cs typeface="Arial" panose="020B0604020202020204" pitchFamily="34" charset="0"/>
              </a:rPr>
              <a:t>Professional Approval</a:t>
            </a:r>
            <a:r>
              <a:rPr lang="en-GB" sz="1200" dirty="0" smtClean="0">
                <a:latin typeface="Arial" panose="020B0604020202020204" pitchFamily="34" charset="0"/>
                <a:cs typeface="Arial" panose="020B0604020202020204" pitchFamily="34" charset="0"/>
              </a:rPr>
              <a:t>:	 Only </a:t>
            </a:r>
            <a:r>
              <a:rPr lang="en-GB" sz="1200" dirty="0">
                <a:latin typeface="Arial" panose="020B0604020202020204" pitchFamily="34" charset="0"/>
                <a:cs typeface="Arial" panose="020B0604020202020204" pitchFamily="34" charset="0"/>
              </a:rPr>
              <a:t>4 Universities in Scotland providing ordinary and honours degrees approved by </a:t>
            </a:r>
            <a:r>
              <a:rPr lang="en-GB" sz="1200" dirty="0" err="1">
                <a:latin typeface="Arial" panose="020B0604020202020204" pitchFamily="34" charset="0"/>
                <a:cs typeface="Arial" panose="020B0604020202020204" pitchFamily="34" charset="0"/>
              </a:rPr>
              <a:t>CLDSC</a:t>
            </a:r>
            <a:r>
              <a:rPr lang="en-GB" sz="1200" dirty="0">
                <a:latin typeface="Arial" panose="020B0604020202020204" pitchFamily="34" charset="0"/>
                <a:cs typeface="Arial" panose="020B0604020202020204" pitchFamily="34" charset="0"/>
              </a:rPr>
              <a:t> as professional </a:t>
            </a:r>
            <a:r>
              <a:rPr lang="en-GB" sz="1200" dirty="0" smtClean="0">
                <a:latin typeface="Arial" panose="020B0604020202020204" pitchFamily="34" charset="0"/>
                <a:cs typeface="Arial" panose="020B0604020202020204" pitchFamily="34" charset="0"/>
              </a:rPr>
              <a:t>qualifications. </a:t>
            </a:r>
          </a:p>
          <a:p>
            <a:endParaRPr lang="en-GB" sz="1200" dirty="0" smtClean="0">
              <a:latin typeface="Arial" panose="020B0604020202020204" pitchFamily="34" charset="0"/>
              <a:cs typeface="Arial" panose="020B0604020202020204" pitchFamily="34" charset="0"/>
            </a:endParaRPr>
          </a:p>
          <a:p>
            <a:r>
              <a:rPr lang="en-GB" sz="1200" b="1" dirty="0" smtClean="0">
                <a:latin typeface="Arial" panose="020B0604020202020204" pitchFamily="34" charset="0"/>
                <a:cs typeface="Arial" panose="020B0604020202020204" pitchFamily="34" charset="0"/>
              </a:rPr>
              <a:t>Developmental Approval</a:t>
            </a:r>
            <a:r>
              <a:rPr lang="en-GB" sz="1200" dirty="0" smtClean="0">
                <a:latin typeface="Arial" panose="020B0604020202020204" pitchFamily="34" charset="0"/>
                <a:cs typeface="Arial" panose="020B0604020202020204" pitchFamily="34" charset="0"/>
              </a:rPr>
              <a:t>: 	25 </a:t>
            </a:r>
            <a:r>
              <a:rPr lang="en-GB" sz="1200" dirty="0">
                <a:latin typeface="Arial" panose="020B0604020202020204" pitchFamily="34" charset="0"/>
                <a:cs typeface="Arial" panose="020B0604020202020204" pitchFamily="34" charset="0"/>
              </a:rPr>
              <a:t>programmes along the developmental route </a:t>
            </a:r>
            <a:r>
              <a:rPr lang="en-GB" sz="1200" dirty="0" smtClean="0">
                <a:latin typeface="Arial" panose="020B0604020202020204" pitchFamily="34" charset="0"/>
                <a:cs typeface="Arial" panose="020B0604020202020204" pitchFamily="34" charset="0"/>
              </a:rPr>
              <a:t>to. </a:t>
            </a:r>
          </a:p>
          <a:p>
            <a:pPr lvl="1"/>
            <a:r>
              <a:rPr lang="en-GB" sz="1200" dirty="0" smtClean="0">
                <a:latin typeface="Arial" panose="020B0604020202020204" pitchFamily="34" charset="0"/>
                <a:cs typeface="Arial" panose="020B0604020202020204" pitchFamily="34" charset="0"/>
              </a:rPr>
              <a:t>Associated </a:t>
            </a:r>
            <a:r>
              <a:rPr lang="en-GB" sz="1200" dirty="0">
                <a:latin typeface="Arial" panose="020B0604020202020204" pitchFamily="34" charset="0"/>
                <a:cs typeface="Arial" panose="020B0604020202020204" pitchFamily="34" charset="0"/>
              </a:rPr>
              <a:t>with a particular strand of CLD (adult learning, community development or youth work) and the availability of opportunities appears to vary between strands. </a:t>
            </a:r>
            <a:endParaRPr lang="en-GB" sz="1200" dirty="0" smtClean="0">
              <a:latin typeface="Arial" panose="020B0604020202020204" pitchFamily="34" charset="0"/>
              <a:cs typeface="Arial" panose="020B0604020202020204" pitchFamily="34" charset="0"/>
            </a:endParaRPr>
          </a:p>
          <a:p>
            <a:pPr lvl="1"/>
            <a:r>
              <a:rPr lang="en-GB" sz="1200" dirty="0" smtClean="0">
                <a:latin typeface="Arial" panose="020B0604020202020204" pitchFamily="34" charset="0"/>
                <a:cs typeface="Arial" panose="020B0604020202020204" pitchFamily="34" charset="0"/>
              </a:rPr>
              <a:t>The (</a:t>
            </a:r>
            <a:r>
              <a:rPr lang="en-GB" sz="1200" dirty="0" err="1">
                <a:latin typeface="Arial" panose="020B0604020202020204" pitchFamily="34" charset="0"/>
                <a:cs typeface="Arial" panose="020B0604020202020204" pitchFamily="34" charset="0"/>
              </a:rPr>
              <a:t>HNC</a:t>
            </a:r>
            <a:r>
              <a:rPr lang="en-GB" sz="1200" dirty="0">
                <a:latin typeface="Arial" panose="020B0604020202020204" pitchFamily="34" charset="0"/>
                <a:cs typeface="Arial" panose="020B0604020202020204" pitchFamily="34" charset="0"/>
              </a:rPr>
              <a:t>) and </a:t>
            </a:r>
            <a:r>
              <a:rPr lang="en-GB" sz="1200" dirty="0" smtClean="0">
                <a:latin typeface="Arial" panose="020B0604020202020204" pitchFamily="34" charset="0"/>
                <a:cs typeface="Arial" panose="020B0604020202020204" pitchFamily="34" charset="0"/>
              </a:rPr>
              <a:t>(</a:t>
            </a:r>
            <a:r>
              <a:rPr lang="en-GB" sz="1200" dirty="0">
                <a:latin typeface="Arial" panose="020B0604020202020204" pitchFamily="34" charset="0"/>
                <a:cs typeface="Arial" panose="020B0604020202020204" pitchFamily="34" charset="0"/>
              </a:rPr>
              <a:t>NC) Working with Communities are significant to the accredited pathway. These courses are designed to be generic; but it is uncertain how widely known this is. </a:t>
            </a:r>
            <a:endParaRPr lang="en-GB" sz="1200" dirty="0" smtClean="0">
              <a:latin typeface="Arial" panose="020B0604020202020204" pitchFamily="34" charset="0"/>
              <a:cs typeface="Arial" panose="020B0604020202020204" pitchFamily="34" charset="0"/>
            </a:endParaRPr>
          </a:p>
          <a:p>
            <a:pPr lvl="1"/>
            <a:endParaRPr lang="en-GB" sz="1200" dirty="0" smtClean="0">
              <a:latin typeface="Arial" panose="020B0604020202020204" pitchFamily="34" charset="0"/>
              <a:cs typeface="Arial" panose="020B0604020202020204" pitchFamily="34" charset="0"/>
            </a:endParaRPr>
          </a:p>
          <a:p>
            <a:r>
              <a:rPr lang="en-GB" sz="1200" b="1" dirty="0" smtClean="0">
                <a:latin typeface="Arial" panose="020B0604020202020204" pitchFamily="34" charset="0"/>
                <a:cs typeface="Arial" panose="020B0604020202020204" pitchFamily="34" charset="0"/>
              </a:rPr>
              <a:t>Availability:</a:t>
            </a:r>
            <a:r>
              <a:rPr lang="en-GB" sz="1200" dirty="0">
                <a:latin typeface="Arial" panose="020B0604020202020204" pitchFamily="34" charset="0"/>
                <a:cs typeface="Arial" panose="020B0604020202020204" pitchFamily="34" charset="0"/>
              </a:rPr>
              <a:t> </a:t>
            </a:r>
            <a:r>
              <a:rPr lang="en-GB" sz="1200" dirty="0" smtClean="0">
                <a:latin typeface="Arial" panose="020B0604020202020204" pitchFamily="34" charset="0"/>
                <a:cs typeface="Arial" panose="020B0604020202020204" pitchFamily="34" charset="0"/>
              </a:rPr>
              <a:t>The </a:t>
            </a:r>
            <a:r>
              <a:rPr lang="en-GB" sz="1200" dirty="0">
                <a:latin typeface="Arial" panose="020B0604020202020204" pitchFamily="34" charset="0"/>
                <a:cs typeface="Arial" panose="020B0604020202020204" pitchFamily="34" charset="0"/>
              </a:rPr>
              <a:t>reduction in the number of courses is sufficient to cause concern that opportunities are limited both in terms of number and geography. </a:t>
            </a:r>
            <a:endParaRPr lang="en-GB" sz="1200" dirty="0" smtClean="0">
              <a:latin typeface="Arial" panose="020B0604020202020204" pitchFamily="34" charset="0"/>
              <a:cs typeface="Arial" panose="020B0604020202020204" pitchFamily="34" charset="0"/>
            </a:endParaRPr>
          </a:p>
          <a:p>
            <a:pPr lvl="1"/>
            <a:r>
              <a:rPr lang="en-GB" sz="1200" dirty="0" smtClean="0">
                <a:latin typeface="Arial" panose="020B0604020202020204" pitchFamily="34" charset="0"/>
                <a:cs typeface="Arial" panose="020B0604020202020204" pitchFamily="34" charset="0"/>
              </a:rPr>
              <a:t>There </a:t>
            </a:r>
            <a:r>
              <a:rPr lang="en-GB" sz="1200" dirty="0">
                <a:latin typeface="Arial" panose="020B0604020202020204" pitchFamily="34" charset="0"/>
                <a:cs typeface="Arial" panose="020B0604020202020204" pitchFamily="34" charset="0"/>
              </a:rPr>
              <a:t>appears to be a number of reasons for this reduction, including the emphasis on full-time programmes in the college sector. </a:t>
            </a:r>
            <a:endParaRPr lang="en-GB" sz="1200" dirty="0" smtClean="0">
              <a:latin typeface="Arial" panose="020B0604020202020204" pitchFamily="34" charset="0"/>
              <a:cs typeface="Arial" panose="020B0604020202020204" pitchFamily="34" charset="0"/>
            </a:endParaRPr>
          </a:p>
          <a:p>
            <a:pPr lvl="1"/>
            <a:endParaRPr lang="en-GB" sz="1200" dirty="0" smtClean="0">
              <a:latin typeface="Arial" panose="020B0604020202020204" pitchFamily="34" charset="0"/>
              <a:cs typeface="Arial" panose="020B0604020202020204" pitchFamily="34" charset="0"/>
            </a:endParaRPr>
          </a:p>
          <a:p>
            <a:r>
              <a:rPr lang="en-GB" sz="1200" b="1" dirty="0" smtClean="0">
                <a:latin typeface="Arial" panose="020B0604020202020204" pitchFamily="34" charset="0"/>
                <a:cs typeface="Arial" panose="020B0604020202020204" pitchFamily="34" charset="0"/>
              </a:rPr>
              <a:t>Barriers</a:t>
            </a:r>
            <a:r>
              <a:rPr lang="en-GB" sz="1200" dirty="0" smtClean="0">
                <a:latin typeface="Arial" panose="020B0604020202020204" pitchFamily="34" charset="0"/>
                <a:cs typeface="Arial" panose="020B0604020202020204" pitchFamily="34" charset="0"/>
              </a:rPr>
              <a:t>: Access </a:t>
            </a:r>
            <a:r>
              <a:rPr lang="en-GB" sz="1200" dirty="0">
                <a:latin typeface="Arial" panose="020B0604020202020204" pitchFamily="34" charset="0"/>
                <a:cs typeface="Arial" panose="020B0604020202020204" pitchFamily="34" charset="0"/>
              </a:rPr>
              <a:t>to funding for accredited learning up to and including degree level is a major issue for aspiring CLD graduates, particularly for those over 25 years of age. </a:t>
            </a:r>
          </a:p>
          <a:p>
            <a:pPr lvl="1"/>
            <a:r>
              <a:rPr lang="en-GB" sz="1200" dirty="0" smtClean="0">
                <a:latin typeface="Arial" panose="020B0604020202020204" pitchFamily="34" charset="0"/>
                <a:cs typeface="Arial" panose="020B0604020202020204" pitchFamily="34" charset="0"/>
              </a:rPr>
              <a:t>Few </a:t>
            </a:r>
            <a:r>
              <a:rPr lang="en-GB" sz="1200" dirty="0">
                <a:latin typeface="Arial" panose="020B0604020202020204" pitchFamily="34" charset="0"/>
                <a:cs typeface="Arial" panose="020B0604020202020204" pitchFamily="34" charset="0"/>
              </a:rPr>
              <a:t>employers are in a position to finance college or university attendance for their CLD staff or volunteers</a:t>
            </a:r>
            <a:r>
              <a:rPr lang="en-GB" sz="1200" dirty="0" smtClean="0">
                <a:latin typeface="Arial" panose="020B0604020202020204" pitchFamily="34" charset="0"/>
                <a:cs typeface="Arial" panose="020B0604020202020204" pitchFamily="34" charset="0"/>
              </a:rPr>
              <a:t>.</a:t>
            </a:r>
          </a:p>
          <a:p>
            <a:pPr lvl="1"/>
            <a:endParaRPr lang="en-GB" sz="1200" dirty="0" smtClean="0">
              <a:latin typeface="Arial" panose="020B0604020202020204" pitchFamily="34" charset="0"/>
              <a:cs typeface="Arial" panose="020B0604020202020204" pitchFamily="34" charset="0"/>
            </a:endParaRPr>
          </a:p>
          <a:p>
            <a:r>
              <a:rPr lang="en-GB" sz="1200" b="1" dirty="0" smtClean="0">
                <a:latin typeface="Arial" panose="020B0604020202020204" pitchFamily="34" charset="0"/>
                <a:cs typeface="Arial" panose="020B0604020202020204" pitchFamily="34" charset="0"/>
              </a:rPr>
              <a:t>Diversity</a:t>
            </a:r>
            <a:r>
              <a:rPr lang="en-GB" sz="1200" dirty="0" smtClean="0">
                <a:latin typeface="Arial" panose="020B0604020202020204" pitchFamily="34" charset="0"/>
                <a:cs typeface="Arial" panose="020B0604020202020204" pitchFamily="34" charset="0"/>
              </a:rPr>
              <a:t>: gender and race. </a:t>
            </a:r>
          </a:p>
          <a:p>
            <a:r>
              <a:rPr lang="en-GB" sz="1200" b="1" dirty="0" smtClean="0">
                <a:latin typeface="Arial" panose="020B0604020202020204" pitchFamily="34" charset="0"/>
                <a:cs typeface="Arial" panose="020B0604020202020204" pitchFamily="34" charset="0"/>
              </a:rPr>
              <a:t>Articulation: </a:t>
            </a:r>
            <a:r>
              <a:rPr lang="en-GB" sz="1200" dirty="0" smtClean="0">
                <a:latin typeface="Arial" panose="020B0604020202020204" pitchFamily="34" charset="0"/>
                <a:cs typeface="Arial" panose="020B0604020202020204" pitchFamily="34" charset="0"/>
              </a:rPr>
              <a:t>Direct </a:t>
            </a:r>
            <a:r>
              <a:rPr lang="en-GB" sz="1200" dirty="0">
                <a:latin typeface="Arial" panose="020B0604020202020204" pitchFamily="34" charset="0"/>
                <a:cs typeface="Arial" panose="020B0604020202020204" pitchFamily="34" charset="0"/>
              </a:rPr>
              <a:t>entry </a:t>
            </a:r>
            <a:r>
              <a:rPr lang="en-GB" sz="1200" dirty="0" smtClean="0">
                <a:latin typeface="Arial" panose="020B0604020202020204" pitchFamily="34" charset="0"/>
                <a:cs typeface="Arial" panose="020B0604020202020204" pitchFamily="34" charset="0"/>
              </a:rPr>
              <a:t>second </a:t>
            </a:r>
            <a:r>
              <a:rPr lang="en-GB" sz="1200" dirty="0">
                <a:latin typeface="Arial" panose="020B0604020202020204" pitchFamily="34" charset="0"/>
                <a:cs typeface="Arial" panose="020B0604020202020204" pitchFamily="34" charset="0"/>
              </a:rPr>
              <a:t>year of the degree programme, </a:t>
            </a:r>
            <a:r>
              <a:rPr lang="en-GB" sz="1200" dirty="0" smtClean="0">
                <a:latin typeface="Arial" panose="020B0604020202020204" pitchFamily="34" charset="0"/>
                <a:cs typeface="Arial" panose="020B0604020202020204" pitchFamily="34" charset="0"/>
              </a:rPr>
              <a:t>blended/distance </a:t>
            </a:r>
            <a:r>
              <a:rPr lang="en-GB" sz="1200" dirty="0">
                <a:latin typeface="Arial" panose="020B0604020202020204" pitchFamily="34" charset="0"/>
                <a:cs typeface="Arial" panose="020B0604020202020204" pitchFamily="34" charset="0"/>
              </a:rPr>
              <a:t>learning methods </a:t>
            </a:r>
            <a:endParaRPr lang="en-GB" sz="1200" dirty="0" smtClean="0">
              <a:latin typeface="Arial" panose="020B0604020202020204" pitchFamily="34" charset="0"/>
              <a:cs typeface="Arial" panose="020B0604020202020204" pitchFamily="34" charset="0"/>
            </a:endParaRPr>
          </a:p>
          <a:p>
            <a:r>
              <a:rPr lang="en-GB" sz="1200" b="1" dirty="0" smtClean="0">
                <a:latin typeface="Arial" panose="020B0604020202020204" pitchFamily="34" charset="0"/>
                <a:cs typeface="Arial" panose="020B0604020202020204" pitchFamily="34" charset="0"/>
              </a:rPr>
              <a:t>IRP</a:t>
            </a:r>
          </a:p>
          <a:p>
            <a:r>
              <a:rPr lang="en-GB" sz="1200" b="1" dirty="0" smtClean="0">
                <a:latin typeface="Arial" panose="020B0604020202020204" pitchFamily="34" charset="0"/>
                <a:cs typeface="Arial" panose="020B0604020202020204" pitchFamily="34" charset="0"/>
              </a:rPr>
              <a:t>Partnership Working – increase </a:t>
            </a:r>
            <a:r>
              <a:rPr lang="en-GB" sz="1200" dirty="0" smtClean="0">
                <a:latin typeface="Arial" panose="020B0604020202020204" pitchFamily="34" charset="0"/>
                <a:cs typeface="Arial" panose="020B0604020202020204" pitchFamily="34" charset="0"/>
              </a:rPr>
              <a:t>the </a:t>
            </a:r>
            <a:r>
              <a:rPr lang="en-GB" sz="1200" dirty="0">
                <a:latin typeface="Arial" panose="020B0604020202020204" pitchFamily="34" charset="0"/>
                <a:cs typeface="Arial" panose="020B0604020202020204" pitchFamily="34" charset="0"/>
              </a:rPr>
              <a:t>expectation that practitioners will become </a:t>
            </a:r>
            <a:r>
              <a:rPr lang="en-GB" sz="1200" dirty="0" err="1">
                <a:latin typeface="Arial" panose="020B0604020202020204" pitchFamily="34" charset="0"/>
                <a:cs typeface="Arial" panose="020B0604020202020204" pitchFamily="34" charset="0"/>
              </a:rPr>
              <a:t>CLDSC</a:t>
            </a:r>
            <a:r>
              <a:rPr lang="en-GB" sz="1200" dirty="0">
                <a:latin typeface="Arial" panose="020B0604020202020204" pitchFamily="34" charset="0"/>
                <a:cs typeface="Arial" panose="020B0604020202020204" pitchFamily="34" charset="0"/>
              </a:rPr>
              <a:t> members and that all </a:t>
            </a:r>
            <a:r>
              <a:rPr lang="en-GB" sz="1200" dirty="0" smtClean="0">
                <a:latin typeface="Arial" panose="020B0604020202020204" pitchFamily="34" charset="0"/>
                <a:cs typeface="Arial" panose="020B0604020202020204" pitchFamily="34" charset="0"/>
              </a:rPr>
              <a:t>CLD PL </a:t>
            </a:r>
            <a:r>
              <a:rPr lang="en-GB" sz="1200" dirty="0">
                <a:latin typeface="Arial" panose="020B0604020202020204" pitchFamily="34" charset="0"/>
                <a:cs typeface="Arial" panose="020B0604020202020204" pitchFamily="34" charset="0"/>
              </a:rPr>
              <a:t>programmes will be </a:t>
            </a:r>
            <a:r>
              <a:rPr lang="en-GB" sz="1200" dirty="0" err="1">
                <a:latin typeface="Arial" panose="020B0604020202020204" pitchFamily="34" charset="0"/>
                <a:cs typeface="Arial" panose="020B0604020202020204" pitchFamily="34" charset="0"/>
              </a:rPr>
              <a:t>CLDSC</a:t>
            </a:r>
            <a:r>
              <a:rPr lang="en-GB" sz="1200" dirty="0">
                <a:latin typeface="Arial" panose="020B0604020202020204" pitchFamily="34" charset="0"/>
                <a:cs typeface="Arial" panose="020B0604020202020204" pitchFamily="34" charset="0"/>
              </a:rPr>
              <a:t> approved.</a:t>
            </a:r>
            <a:endParaRPr lang="en-GB" sz="1200" b="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19480823"/>
      </p:ext>
    </p:extLst>
  </p:cSld>
  <p:clrMapOvr>
    <a:masterClrMapping/>
  </p:clrMapOvr>
  <p:transition spd="slow">
    <p:cove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06993" y="1428101"/>
            <a:ext cx="6921863" cy="90236"/>
          </a:xfrm>
          <a:prstGeom prst="rect">
            <a:avLst/>
          </a:prstGeom>
          <a:solidFill>
            <a:srgbClr val="41C6CD"/>
          </a:soli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8" name="Rectangle 7"/>
          <p:cNvSpPr/>
          <p:nvPr/>
        </p:nvSpPr>
        <p:spPr>
          <a:xfrm>
            <a:off x="0" y="6433457"/>
            <a:ext cx="9144000" cy="424543"/>
          </a:xfrm>
          <a:prstGeom prst="rect">
            <a:avLst/>
          </a:prstGeom>
          <a:gradFill>
            <a:gsLst>
              <a:gs pos="0">
                <a:srgbClr val="8488C4"/>
              </a:gs>
              <a:gs pos="23000">
                <a:srgbClr val="D4DEFF"/>
              </a:gs>
              <a:gs pos="98000">
                <a:schemeClr val="bg1"/>
              </a:gs>
              <a:gs pos="45000">
                <a:srgbClr val="41C6CD">
                  <a:alpha val="47000"/>
                </a:srgbClr>
              </a:gs>
            </a:gsLst>
            <a:lin ang="16200000" scaled="0"/>
          </a:gra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4" name="Title 3"/>
          <p:cNvSpPr>
            <a:spLocks noGrp="1"/>
          </p:cNvSpPr>
          <p:nvPr>
            <p:ph type="title"/>
          </p:nvPr>
        </p:nvSpPr>
        <p:spPr/>
        <p:txBody>
          <a:bodyPr>
            <a:normAutofit/>
          </a:bodyPr>
          <a:lstStyle/>
          <a:p>
            <a:pPr algn="l"/>
            <a:r>
              <a:rPr lang="en-GB" sz="4000" dirty="0">
                <a:latin typeface="Arial" panose="020B0604020202020204" pitchFamily="34" charset="0"/>
                <a:cs typeface="Arial" panose="020B0604020202020204" pitchFamily="34" charset="0"/>
              </a:rPr>
              <a:t>T</a:t>
            </a:r>
            <a:r>
              <a:rPr lang="en-GB" sz="4000" dirty="0" smtClean="0">
                <a:latin typeface="Arial" panose="020B0604020202020204" pitchFamily="34" charset="0"/>
                <a:cs typeface="Arial" panose="020B0604020202020204" pitchFamily="34" charset="0"/>
              </a:rPr>
              <a:t>he CLD Leadership Challenge</a:t>
            </a:r>
            <a:endParaRPr lang="en-GB" sz="4000" dirty="0">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a:xfrm>
            <a:off x="457200" y="1600200"/>
            <a:ext cx="8229600" cy="5045528"/>
          </a:xfrm>
        </p:spPr>
        <p:txBody>
          <a:bodyPr>
            <a:normAutofit/>
          </a:bodyPr>
          <a:lstStyle/>
          <a:p>
            <a:r>
              <a:rPr lang="en-GB" dirty="0" smtClean="0">
                <a:latin typeface="Arial" panose="020B0604020202020204" pitchFamily="34" charset="0"/>
                <a:cs typeface="Arial" panose="020B0604020202020204" pitchFamily="34" charset="0"/>
              </a:rPr>
              <a:t>What CLD role requires what CLD qualification?</a:t>
            </a:r>
          </a:p>
          <a:p>
            <a:pPr lvl="1"/>
            <a:r>
              <a:rPr lang="en-GB" dirty="0" smtClean="0">
                <a:latin typeface="Arial" panose="020B0604020202020204" pitchFamily="34" charset="0"/>
                <a:cs typeface="Arial" panose="020B0604020202020204" pitchFamily="34" charset="0"/>
              </a:rPr>
              <a:t>competence and standards</a:t>
            </a:r>
          </a:p>
          <a:p>
            <a:pPr lvl="1"/>
            <a:r>
              <a:rPr lang="en-GB" dirty="0" err="1" smtClean="0">
                <a:latin typeface="Arial" panose="020B0604020202020204" pitchFamily="34" charset="0"/>
                <a:cs typeface="Arial" panose="020B0604020202020204" pitchFamily="34" charset="0"/>
              </a:rPr>
              <a:t>CLDSC</a:t>
            </a:r>
            <a:r>
              <a:rPr lang="en-GB" dirty="0" smtClean="0">
                <a:latin typeface="Arial" panose="020B0604020202020204" pitchFamily="34" charset="0"/>
                <a:cs typeface="Arial" panose="020B0604020202020204" pitchFamily="34" charset="0"/>
              </a:rPr>
              <a:t> membership </a:t>
            </a:r>
          </a:p>
          <a:p>
            <a:pPr lvl="1"/>
            <a:r>
              <a:rPr lang="en-GB" dirty="0" smtClean="0">
                <a:latin typeface="Arial" panose="020B0604020202020204" pitchFamily="34" charset="0"/>
                <a:cs typeface="Arial" panose="020B0604020202020204" pitchFamily="34" charset="0"/>
              </a:rPr>
              <a:t>Recruitment: Job Titles</a:t>
            </a:r>
            <a:endParaRPr lang="en-GB" dirty="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Code of Ethics </a:t>
            </a:r>
          </a:p>
          <a:p>
            <a:r>
              <a:rPr lang="en-GB" dirty="0" smtClean="0">
                <a:latin typeface="Arial" panose="020B0604020202020204" pitchFamily="34" charset="0"/>
                <a:cs typeface="Arial" panose="020B0604020202020204" pitchFamily="34" charset="0"/>
              </a:rPr>
              <a:t>Succession planning: volunteers and CLD student placements</a:t>
            </a:r>
          </a:p>
          <a:p>
            <a:r>
              <a:rPr lang="en-GB" dirty="0" smtClean="0">
                <a:latin typeface="Arial" panose="020B0604020202020204" pitchFamily="34" charset="0"/>
                <a:cs typeface="Arial" panose="020B0604020202020204" pitchFamily="34" charset="0"/>
              </a:rPr>
              <a:t>What else is needed?</a:t>
            </a:r>
          </a:p>
        </p:txBody>
      </p:sp>
    </p:spTree>
    <p:extLst>
      <p:ext uri="{BB962C8B-B14F-4D97-AF65-F5344CB8AC3E}">
        <p14:creationId xmlns:p14="http://schemas.microsoft.com/office/powerpoint/2010/main" val="3464000979"/>
      </p:ext>
    </p:extLst>
  </p:cSld>
  <p:clrMapOvr>
    <a:masterClrMapping/>
  </p:clrMapOvr>
  <p:transition spd="slow">
    <p:cove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06993" y="1428101"/>
            <a:ext cx="6921863" cy="90236"/>
          </a:xfrm>
          <a:prstGeom prst="rect">
            <a:avLst/>
          </a:prstGeom>
          <a:solidFill>
            <a:srgbClr val="41C6CD"/>
          </a:soli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8" name="Rectangle 7"/>
          <p:cNvSpPr/>
          <p:nvPr/>
        </p:nvSpPr>
        <p:spPr>
          <a:xfrm>
            <a:off x="0" y="6433457"/>
            <a:ext cx="9144000" cy="424543"/>
          </a:xfrm>
          <a:prstGeom prst="rect">
            <a:avLst/>
          </a:prstGeom>
          <a:gradFill>
            <a:gsLst>
              <a:gs pos="0">
                <a:srgbClr val="8488C4"/>
              </a:gs>
              <a:gs pos="23000">
                <a:srgbClr val="D4DEFF"/>
              </a:gs>
              <a:gs pos="98000">
                <a:schemeClr val="bg1"/>
              </a:gs>
              <a:gs pos="45000">
                <a:srgbClr val="41C6CD">
                  <a:alpha val="47000"/>
                </a:srgbClr>
              </a:gs>
            </a:gsLst>
            <a:lin ang="16200000" scaled="0"/>
          </a:gra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4" name="Title 3"/>
          <p:cNvSpPr>
            <a:spLocks noGrp="1"/>
          </p:cNvSpPr>
          <p:nvPr>
            <p:ph type="title"/>
          </p:nvPr>
        </p:nvSpPr>
        <p:spPr/>
        <p:txBody>
          <a:bodyPr>
            <a:normAutofit/>
          </a:bodyPr>
          <a:lstStyle/>
          <a:p>
            <a:pPr algn="l"/>
            <a:r>
              <a:rPr lang="en-GB" sz="4000" dirty="0">
                <a:latin typeface="Arial" panose="020B0604020202020204" pitchFamily="34" charset="0"/>
                <a:cs typeface="Arial" panose="020B0604020202020204" pitchFamily="34" charset="0"/>
              </a:rPr>
              <a:t>T</a:t>
            </a:r>
            <a:r>
              <a:rPr lang="en-GB" sz="4000" dirty="0" smtClean="0">
                <a:latin typeface="Arial" panose="020B0604020202020204" pitchFamily="34" charset="0"/>
                <a:cs typeface="Arial" panose="020B0604020202020204" pitchFamily="34" charset="0"/>
              </a:rPr>
              <a:t>he CLD Leadership Challenge</a:t>
            </a:r>
            <a:endParaRPr lang="en-GB" sz="4000" dirty="0">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a:xfrm>
            <a:off x="457200" y="1600200"/>
            <a:ext cx="8229600" cy="5045528"/>
          </a:xfrm>
        </p:spPr>
        <p:txBody>
          <a:bodyPr>
            <a:normAutofit/>
          </a:bodyPr>
          <a:lstStyle/>
          <a:p>
            <a:r>
              <a:rPr lang="en-GB" dirty="0" smtClean="0">
                <a:latin typeface="Arial" panose="020B0604020202020204" pitchFamily="34" charset="0"/>
                <a:cs typeface="Arial" panose="020B0604020202020204" pitchFamily="34" charset="0"/>
              </a:rPr>
              <a:t>What CLD role requires what CLD qualification?</a:t>
            </a:r>
          </a:p>
          <a:p>
            <a:pPr lvl="1"/>
            <a:r>
              <a:rPr lang="en-GB" dirty="0" smtClean="0">
                <a:latin typeface="Arial" panose="020B0604020202020204" pitchFamily="34" charset="0"/>
                <a:cs typeface="Arial" panose="020B0604020202020204" pitchFamily="34" charset="0"/>
              </a:rPr>
              <a:t>competence and standards</a:t>
            </a:r>
          </a:p>
          <a:p>
            <a:pPr lvl="1"/>
            <a:r>
              <a:rPr lang="en-GB" dirty="0" smtClean="0">
                <a:latin typeface="Arial" panose="020B0604020202020204" pitchFamily="34" charset="0"/>
                <a:cs typeface="Arial" panose="020B0604020202020204" pitchFamily="34" charset="0"/>
              </a:rPr>
              <a:t>career progression</a:t>
            </a:r>
          </a:p>
          <a:p>
            <a:pPr lvl="1"/>
            <a:r>
              <a:rPr lang="en-GB" dirty="0">
                <a:latin typeface="Arial" panose="020B0604020202020204" pitchFamily="34" charset="0"/>
                <a:cs typeface="Arial" panose="020B0604020202020204" pitchFamily="34" charset="0"/>
              </a:rPr>
              <a:t>a</a:t>
            </a:r>
            <a:r>
              <a:rPr lang="en-GB" dirty="0" smtClean="0">
                <a:latin typeface="Arial" panose="020B0604020202020204" pitchFamily="34" charset="0"/>
                <a:cs typeface="Arial" panose="020B0604020202020204" pitchFamily="34" charset="0"/>
              </a:rPr>
              <a:t>ccess and opportunity</a:t>
            </a:r>
          </a:p>
          <a:p>
            <a:pPr lvl="1"/>
            <a:r>
              <a:rPr lang="en-GB" dirty="0" smtClean="0">
                <a:latin typeface="Arial" panose="020B0604020202020204" pitchFamily="34" charset="0"/>
                <a:cs typeface="Arial" panose="020B0604020202020204" pitchFamily="34" charset="0"/>
              </a:rPr>
              <a:t>Recruitment</a:t>
            </a:r>
            <a:endParaRPr lang="en-GB" dirty="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Ethics - Primary Client</a:t>
            </a:r>
          </a:p>
          <a:p>
            <a:r>
              <a:rPr lang="en-GB" dirty="0" smtClean="0">
                <a:latin typeface="Arial" panose="020B0604020202020204" pitchFamily="34" charset="0"/>
                <a:cs typeface="Arial" panose="020B0604020202020204" pitchFamily="34" charset="0"/>
              </a:rPr>
              <a:t>Volunteers and CLD students</a:t>
            </a:r>
          </a:p>
          <a:p>
            <a:r>
              <a:rPr lang="en-GB" dirty="0" smtClean="0">
                <a:latin typeface="Arial" panose="020B0604020202020204" pitchFamily="34" charset="0"/>
                <a:cs typeface="Arial" panose="020B0604020202020204" pitchFamily="34" charset="0"/>
              </a:rPr>
              <a:t>What else is needed?</a:t>
            </a:r>
          </a:p>
        </p:txBody>
      </p:sp>
    </p:spTree>
    <p:extLst>
      <p:ext uri="{BB962C8B-B14F-4D97-AF65-F5344CB8AC3E}">
        <p14:creationId xmlns:p14="http://schemas.microsoft.com/office/powerpoint/2010/main" val="3721097591"/>
      </p:ext>
    </p:extLst>
  </p:cSld>
  <p:clrMapOvr>
    <a:masterClrMapping/>
  </p:clrMapOvr>
  <p:transition spd="slow">
    <p:cove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06993" y="1428101"/>
            <a:ext cx="6921863" cy="90236"/>
          </a:xfrm>
          <a:prstGeom prst="rect">
            <a:avLst/>
          </a:prstGeom>
          <a:solidFill>
            <a:srgbClr val="41C6CD"/>
          </a:soli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8" name="Rectangle 7"/>
          <p:cNvSpPr/>
          <p:nvPr/>
        </p:nvSpPr>
        <p:spPr>
          <a:xfrm>
            <a:off x="0" y="6433457"/>
            <a:ext cx="9144000" cy="424543"/>
          </a:xfrm>
          <a:prstGeom prst="rect">
            <a:avLst/>
          </a:prstGeom>
          <a:gradFill>
            <a:gsLst>
              <a:gs pos="0">
                <a:srgbClr val="8488C4"/>
              </a:gs>
              <a:gs pos="23000">
                <a:srgbClr val="D4DEFF"/>
              </a:gs>
              <a:gs pos="98000">
                <a:schemeClr val="bg1"/>
              </a:gs>
              <a:gs pos="45000">
                <a:srgbClr val="41C6CD">
                  <a:alpha val="47000"/>
                </a:srgbClr>
              </a:gs>
            </a:gsLst>
            <a:lin ang="16200000" scaled="0"/>
          </a:gra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4" name="Title 3"/>
          <p:cNvSpPr>
            <a:spLocks noGrp="1"/>
          </p:cNvSpPr>
          <p:nvPr>
            <p:ph type="title"/>
          </p:nvPr>
        </p:nvSpPr>
        <p:spPr/>
        <p:txBody>
          <a:bodyPr>
            <a:normAutofit/>
          </a:bodyPr>
          <a:lstStyle/>
          <a:p>
            <a:pPr algn="l"/>
            <a:r>
              <a:rPr lang="en-GB" sz="4000" dirty="0" smtClean="0">
                <a:latin typeface="Arial" panose="020B0604020202020204" pitchFamily="34" charset="0"/>
                <a:cs typeface="Arial" panose="020B0604020202020204" pitchFamily="34" charset="0"/>
              </a:rPr>
              <a:t>Growing the Learning Culture</a:t>
            </a:r>
            <a:endParaRPr lang="en-GB" sz="4000" dirty="0">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a:xfrm>
            <a:off x="457200" y="1600200"/>
            <a:ext cx="8229600" cy="5045528"/>
          </a:xfrm>
        </p:spPr>
        <p:txBody>
          <a:bodyPr>
            <a:normAutofit/>
          </a:bodyPr>
          <a:lstStyle/>
          <a:p>
            <a:r>
              <a:rPr lang="en-GB" b="1" dirty="0" smtClean="0">
                <a:latin typeface="Arial" panose="020B0604020202020204" pitchFamily="34" charset="0"/>
                <a:cs typeface="Arial" panose="020B0604020202020204" pitchFamily="34" charset="0"/>
              </a:rPr>
              <a:t>Self / Employer </a:t>
            </a:r>
            <a:r>
              <a:rPr lang="en-GB" dirty="0">
                <a:latin typeface="Arial" panose="020B0604020202020204" pitchFamily="34" charset="0"/>
                <a:cs typeface="Arial" panose="020B0604020202020204" pitchFamily="34" charset="0"/>
              </a:rPr>
              <a:t>– where do you want to go, what do you need to </a:t>
            </a:r>
            <a:r>
              <a:rPr lang="en-GB" dirty="0" smtClean="0">
                <a:latin typeface="Arial" panose="020B0604020202020204" pitchFamily="34" charset="0"/>
                <a:cs typeface="Arial" panose="020B0604020202020204" pitchFamily="34" charset="0"/>
              </a:rPr>
              <a:t>practice / operate? </a:t>
            </a:r>
            <a:r>
              <a:rPr lang="en-GB" dirty="0" err="1" smtClean="0">
                <a:latin typeface="Arial" panose="020B0604020202020204" pitchFamily="34" charset="0"/>
                <a:cs typeface="Arial" panose="020B0604020202020204" pitchFamily="34" charset="0"/>
              </a:rPr>
              <a:t>CLDSC</a:t>
            </a:r>
            <a:r>
              <a:rPr lang="en-GB" dirty="0" smtClean="0">
                <a:latin typeface="Arial" panose="020B0604020202020204" pitchFamily="34" charset="0"/>
                <a:cs typeface="Arial" panose="020B0604020202020204" pitchFamily="34" charset="0"/>
              </a:rPr>
              <a:t> Membership</a:t>
            </a:r>
          </a:p>
          <a:p>
            <a:r>
              <a:rPr lang="en-GB" b="1" dirty="0" smtClean="0">
                <a:latin typeface="Arial" panose="020B0604020202020204" pitchFamily="34" charset="0"/>
                <a:cs typeface="Arial" panose="020B0604020202020204" pitchFamily="34" charset="0"/>
              </a:rPr>
              <a:t>Peer </a:t>
            </a:r>
            <a:r>
              <a:rPr lang="en-GB" dirty="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Communities of interest, mentoring, professional enquiry.</a:t>
            </a:r>
            <a:endParaRPr lang="en-GB" dirty="0">
              <a:latin typeface="Arial" panose="020B0604020202020204" pitchFamily="34" charset="0"/>
              <a:cs typeface="Arial" panose="020B0604020202020204" pitchFamily="34" charset="0"/>
            </a:endParaRPr>
          </a:p>
          <a:p>
            <a:r>
              <a:rPr lang="en-GB" b="1" dirty="0">
                <a:latin typeface="Arial" panose="020B0604020202020204" pitchFamily="34" charset="0"/>
                <a:cs typeface="Arial" panose="020B0604020202020204" pitchFamily="34" charset="0"/>
              </a:rPr>
              <a:t>Employer</a:t>
            </a:r>
            <a:r>
              <a:rPr lang="en-GB" dirty="0">
                <a:latin typeface="Arial" panose="020B0604020202020204" pitchFamily="34" charset="0"/>
                <a:cs typeface="Arial" panose="020B0604020202020204" pitchFamily="34" charset="0"/>
              </a:rPr>
              <a:t> – </a:t>
            </a:r>
            <a:r>
              <a:rPr lang="en-GB" dirty="0" smtClean="0">
                <a:latin typeface="Arial" panose="020B0604020202020204" pitchFamily="34" charset="0"/>
                <a:cs typeface="Arial" panose="020B0604020202020204" pitchFamily="34" charset="0"/>
              </a:rPr>
              <a:t>Approvals, </a:t>
            </a:r>
            <a:r>
              <a:rPr lang="en-GB" dirty="0" err="1">
                <a:latin typeface="Arial" panose="020B0604020202020204" pitchFamily="34" charset="0"/>
                <a:cs typeface="Arial" panose="020B0604020202020204" pitchFamily="34" charset="0"/>
              </a:rPr>
              <a:t>SCQF</a:t>
            </a:r>
            <a:r>
              <a:rPr lang="en-GB" dirty="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rating, partnerships</a:t>
            </a:r>
            <a:r>
              <a:rPr lang="en-GB" dirty="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articulation, procedures </a:t>
            </a:r>
            <a:r>
              <a:rPr lang="en-GB" dirty="0">
                <a:latin typeface="Arial" panose="020B0604020202020204" pitchFamily="34" charset="0"/>
                <a:cs typeface="Arial" panose="020B0604020202020204" pitchFamily="34" charset="0"/>
              </a:rPr>
              <a:t>and </a:t>
            </a:r>
            <a:r>
              <a:rPr lang="en-GB" dirty="0" smtClean="0">
                <a:latin typeface="Arial" panose="020B0604020202020204" pitchFamily="34" charset="0"/>
                <a:cs typeface="Arial" panose="020B0604020202020204" pitchFamily="34" charset="0"/>
              </a:rPr>
              <a:t>collaboration </a:t>
            </a:r>
            <a:endParaRPr lang="en-GB" dirty="0">
              <a:latin typeface="Arial" panose="020B0604020202020204" pitchFamily="34" charset="0"/>
              <a:cs typeface="Arial" panose="020B0604020202020204" pitchFamily="34" charset="0"/>
            </a:endParaRPr>
          </a:p>
          <a:p>
            <a:r>
              <a:rPr lang="en-GB" b="1" dirty="0">
                <a:latin typeface="Arial" panose="020B0604020202020204" pitchFamily="34" charset="0"/>
                <a:cs typeface="Arial" panose="020B0604020202020204" pitchFamily="34" charset="0"/>
              </a:rPr>
              <a:t>Technology </a:t>
            </a:r>
            <a:r>
              <a:rPr lang="en-GB" dirty="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Digital platforms, i-develop</a:t>
            </a:r>
            <a:endParaRPr lang="en-GB" dirty="0">
              <a:latin typeface="Arial" panose="020B0604020202020204" pitchFamily="34" charset="0"/>
              <a:cs typeface="Arial" panose="020B0604020202020204" pitchFamily="34" charset="0"/>
            </a:endParaRPr>
          </a:p>
          <a:p>
            <a:pPr lvl="1"/>
            <a:endParaRPr lang="en-GB"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92024176"/>
      </p:ext>
    </p:extLst>
  </p:cSld>
  <p:clrMapOvr>
    <a:masterClrMapping/>
  </p:clrMapOvr>
  <p:transition spd="slow">
    <p:cove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06993" y="1428101"/>
            <a:ext cx="6921863" cy="90236"/>
          </a:xfrm>
          <a:prstGeom prst="rect">
            <a:avLst/>
          </a:prstGeom>
          <a:solidFill>
            <a:srgbClr val="41C6CD"/>
          </a:soli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8" name="Rectangle 7"/>
          <p:cNvSpPr/>
          <p:nvPr/>
        </p:nvSpPr>
        <p:spPr>
          <a:xfrm>
            <a:off x="0" y="6433457"/>
            <a:ext cx="9144000" cy="424543"/>
          </a:xfrm>
          <a:prstGeom prst="rect">
            <a:avLst/>
          </a:prstGeom>
          <a:gradFill>
            <a:gsLst>
              <a:gs pos="0">
                <a:srgbClr val="8488C4"/>
              </a:gs>
              <a:gs pos="23000">
                <a:srgbClr val="D4DEFF"/>
              </a:gs>
              <a:gs pos="98000">
                <a:schemeClr val="bg1"/>
              </a:gs>
              <a:gs pos="45000">
                <a:srgbClr val="41C6CD">
                  <a:alpha val="47000"/>
                </a:srgbClr>
              </a:gs>
            </a:gsLst>
            <a:lin ang="16200000" scaled="0"/>
          </a:gra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4" name="Title 3"/>
          <p:cNvSpPr>
            <a:spLocks noGrp="1"/>
          </p:cNvSpPr>
          <p:nvPr>
            <p:ph type="title"/>
          </p:nvPr>
        </p:nvSpPr>
        <p:spPr/>
        <p:txBody>
          <a:bodyPr>
            <a:normAutofit/>
          </a:bodyPr>
          <a:lstStyle/>
          <a:p>
            <a:pPr algn="l"/>
            <a:r>
              <a:rPr lang="en-GB" sz="4000" dirty="0" smtClean="0">
                <a:latin typeface="Arial" panose="020B0604020202020204" pitchFamily="34" charset="0"/>
                <a:cs typeface="Arial" panose="020B0604020202020204" pitchFamily="34" charset="0"/>
              </a:rPr>
              <a:t>What kind of world do we want?</a:t>
            </a:r>
            <a:endParaRPr lang="en-GB" sz="4000" dirty="0">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a:xfrm>
            <a:off x="457200" y="1600200"/>
            <a:ext cx="8229600" cy="5045528"/>
          </a:xfrm>
        </p:spPr>
        <p:txBody>
          <a:bodyPr>
            <a:normAutofit/>
          </a:bodyPr>
          <a:lstStyle/>
          <a:p>
            <a:endParaRPr lang="en-GB" dirty="0">
              <a:latin typeface="Arial" panose="020B0604020202020204" pitchFamily="34" charset="0"/>
              <a:cs typeface="Arial" panose="020B0604020202020204" pitchFamily="34" charset="0"/>
            </a:endParaRPr>
          </a:p>
          <a:p>
            <a:pPr lvl="1"/>
            <a:r>
              <a:rPr lang="en-GB" dirty="0" smtClean="0">
                <a:latin typeface="Arial" panose="020B0604020202020204" pitchFamily="34" charset="0"/>
                <a:cs typeface="Arial" panose="020B0604020202020204" pitchFamily="34" charset="0"/>
              </a:rPr>
              <a:t>Strengthened CLD Career pathways</a:t>
            </a:r>
          </a:p>
          <a:p>
            <a:pPr lvl="1"/>
            <a:r>
              <a:rPr lang="en-GB" dirty="0" smtClean="0">
                <a:latin typeface="Arial" panose="020B0604020202020204" pitchFamily="34" charset="0"/>
                <a:cs typeface="Arial" panose="020B0604020202020204" pitchFamily="34" charset="0"/>
              </a:rPr>
              <a:t>Wider recognition of CLD profession</a:t>
            </a:r>
          </a:p>
          <a:p>
            <a:pPr lvl="1"/>
            <a:r>
              <a:rPr lang="en-GB" dirty="0" smtClean="0">
                <a:latin typeface="Arial" panose="020B0604020202020204" pitchFamily="34" charset="0"/>
                <a:cs typeface="Arial" panose="020B0604020202020204" pitchFamily="34" charset="0"/>
              </a:rPr>
              <a:t>Wellbeing economy</a:t>
            </a:r>
          </a:p>
          <a:p>
            <a:pPr lvl="1"/>
            <a:r>
              <a:rPr lang="en-GB" dirty="0" smtClean="0">
                <a:latin typeface="Arial" panose="020B0604020202020204" pitchFamily="34" charset="0"/>
                <a:cs typeface="Arial" panose="020B0604020202020204" pitchFamily="34" charset="0"/>
              </a:rPr>
              <a:t>Social capital</a:t>
            </a:r>
          </a:p>
          <a:p>
            <a:pPr lvl="1"/>
            <a:r>
              <a:rPr lang="en-GB" dirty="0" smtClean="0">
                <a:latin typeface="Arial" panose="020B0604020202020204" pitchFamily="34" charset="0"/>
                <a:cs typeface="Arial" panose="020B0604020202020204" pitchFamily="34" charset="0"/>
              </a:rPr>
              <a:t>Post </a:t>
            </a:r>
            <a:r>
              <a:rPr lang="en-GB" dirty="0" err="1" smtClean="0">
                <a:latin typeface="Arial" panose="020B0604020202020204" pitchFamily="34" charset="0"/>
                <a:cs typeface="Arial" panose="020B0604020202020204" pitchFamily="34" charset="0"/>
              </a:rPr>
              <a:t>COVID</a:t>
            </a:r>
            <a:r>
              <a:rPr lang="en-GB" dirty="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recovery</a:t>
            </a:r>
          </a:p>
        </p:txBody>
      </p:sp>
    </p:spTree>
    <p:extLst>
      <p:ext uri="{BB962C8B-B14F-4D97-AF65-F5344CB8AC3E}">
        <p14:creationId xmlns:p14="http://schemas.microsoft.com/office/powerpoint/2010/main" val="1977731652"/>
      </p:ext>
    </p:extLst>
  </p:cSld>
  <p:clrMapOvr>
    <a:masterClrMapping/>
  </p:clrMapOvr>
  <p:transition spd="slow">
    <p:cove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2119539"/>
            <a:ext cx="9144000" cy="4738461"/>
          </a:xfrm>
          <a:prstGeom prst="rect">
            <a:avLst/>
          </a:prstGeom>
          <a:gradFill>
            <a:gsLst>
              <a:gs pos="0">
                <a:srgbClr val="8488C4"/>
              </a:gs>
              <a:gs pos="18000">
                <a:srgbClr val="D4DEFF"/>
              </a:gs>
              <a:gs pos="69000">
                <a:srgbClr val="41C6CD"/>
              </a:gs>
            </a:gsLst>
            <a:lin ang="16200000" scaled="0"/>
          </a:gra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smtClean="0"/>
              <a:t> </a:t>
            </a:r>
            <a:endParaRPr lang="en-US" dirty="0"/>
          </a:p>
        </p:txBody>
      </p:sp>
      <p:sp>
        <p:nvSpPr>
          <p:cNvPr id="3" name="Subtitle 2"/>
          <p:cNvSpPr>
            <a:spLocks noGrp="1"/>
          </p:cNvSpPr>
          <p:nvPr>
            <p:ph type="subTitle" idx="1"/>
          </p:nvPr>
        </p:nvSpPr>
        <p:spPr>
          <a:xfrm>
            <a:off x="339706" y="2440899"/>
            <a:ext cx="7604144" cy="1430908"/>
          </a:xfrm>
        </p:spPr>
        <p:txBody>
          <a:bodyPr>
            <a:normAutofit/>
          </a:bodyPr>
          <a:lstStyle/>
          <a:p>
            <a:pPr algn="l"/>
            <a:r>
              <a:rPr lang="en-US" sz="4000" b="1" dirty="0" smtClean="0">
                <a:solidFill>
                  <a:schemeClr val="bg1"/>
                </a:solidFill>
                <a:latin typeface=""/>
                <a:cs typeface="Gill Sans"/>
              </a:rPr>
              <a:t>	</a:t>
            </a:r>
            <a:endParaRPr lang="en-US" sz="4000" b="1" dirty="0">
              <a:solidFill>
                <a:schemeClr val="bg1"/>
              </a:solidFill>
              <a:latin typeface=""/>
              <a:cs typeface="Gill Sans"/>
            </a:endParaRPr>
          </a:p>
        </p:txBody>
      </p:sp>
      <p:sp>
        <p:nvSpPr>
          <p:cNvPr id="10" name="Subtitle 2"/>
          <p:cNvSpPr txBox="1">
            <a:spLocks/>
          </p:cNvSpPr>
          <p:nvPr/>
        </p:nvSpPr>
        <p:spPr>
          <a:xfrm>
            <a:off x="732922" y="3519128"/>
            <a:ext cx="6400800" cy="1964626"/>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endParaRPr lang="en-US" sz="4000" b="1" dirty="0"/>
          </a:p>
        </p:txBody>
      </p:sp>
      <p:sp>
        <p:nvSpPr>
          <p:cNvPr id="12" name="Subtitle 2"/>
          <p:cNvSpPr txBox="1">
            <a:spLocks/>
          </p:cNvSpPr>
          <p:nvPr/>
        </p:nvSpPr>
        <p:spPr>
          <a:xfrm>
            <a:off x="339706" y="4007710"/>
            <a:ext cx="6400800" cy="670070"/>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endParaRPr lang="en-US" sz="3000" dirty="0">
              <a:solidFill>
                <a:schemeClr val="bg1"/>
              </a:solidFill>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40328" y="366699"/>
            <a:ext cx="4609947" cy="1592160"/>
          </a:xfrm>
          <a:prstGeom prst="rect">
            <a:avLst/>
          </a:prstGeom>
        </p:spPr>
      </p:pic>
      <p:sp>
        <p:nvSpPr>
          <p:cNvPr id="4" name="TextBox 3"/>
          <p:cNvSpPr txBox="1"/>
          <p:nvPr/>
        </p:nvSpPr>
        <p:spPr>
          <a:xfrm>
            <a:off x="339706" y="2648607"/>
            <a:ext cx="8542428" cy="4001095"/>
          </a:xfrm>
          <a:prstGeom prst="rect">
            <a:avLst/>
          </a:prstGeom>
          <a:noFill/>
        </p:spPr>
        <p:txBody>
          <a:bodyPr wrap="square" rtlCol="0">
            <a:spAutoFit/>
          </a:bodyPr>
          <a:lstStyle/>
          <a:p>
            <a:endParaRPr lang="en-GB" sz="3600" dirty="0" smtClean="0">
              <a:solidFill>
                <a:srgbClr val="0070C0"/>
              </a:solidFill>
              <a:latin typeface="Arial" panose="020B0604020202020204" pitchFamily="34" charset="0"/>
              <a:cs typeface="Arial" panose="020B0604020202020204" pitchFamily="34" charset="0"/>
            </a:endParaRPr>
          </a:p>
          <a:p>
            <a:r>
              <a:rPr lang="en-GB" sz="3600" dirty="0" smtClean="0">
                <a:solidFill>
                  <a:srgbClr val="0070C0"/>
                </a:solidFill>
                <a:latin typeface="Arial" panose="020B0604020202020204" pitchFamily="34" charset="0"/>
                <a:cs typeface="Arial" panose="020B0604020202020204" pitchFamily="34" charset="0"/>
              </a:rPr>
              <a:t>What kind of world do we want to live in?</a:t>
            </a:r>
          </a:p>
          <a:p>
            <a:endParaRPr lang="en-GB" sz="3200" dirty="0" smtClean="0">
              <a:solidFill>
                <a:srgbClr val="0070C0"/>
              </a:solidFill>
              <a:latin typeface="Arial" panose="020B0604020202020204" pitchFamily="34" charset="0"/>
              <a:cs typeface="Arial" panose="020B0604020202020204" pitchFamily="34" charset="0"/>
            </a:endParaRPr>
          </a:p>
          <a:p>
            <a:endParaRPr lang="en-GB" sz="3200" dirty="0" smtClean="0">
              <a:solidFill>
                <a:srgbClr val="0070C0"/>
              </a:solidFill>
              <a:latin typeface="Arial" panose="020B0604020202020204" pitchFamily="34" charset="0"/>
              <a:cs typeface="Arial" panose="020B0604020202020204" pitchFamily="34" charset="0"/>
            </a:endParaRPr>
          </a:p>
          <a:p>
            <a:endParaRPr lang="en-GB" sz="3200" dirty="0">
              <a:solidFill>
                <a:srgbClr val="0070C0"/>
              </a:solidFill>
              <a:latin typeface="Arial" panose="020B0604020202020204" pitchFamily="34" charset="0"/>
              <a:cs typeface="Arial" panose="020B0604020202020204" pitchFamily="34" charset="0"/>
            </a:endParaRPr>
          </a:p>
          <a:p>
            <a:endParaRPr lang="en-GB" sz="3200" dirty="0">
              <a:solidFill>
                <a:srgbClr val="0070C0"/>
              </a:solidFill>
              <a:latin typeface="Arial" panose="020B0604020202020204" pitchFamily="34" charset="0"/>
              <a:cs typeface="Arial" panose="020B0604020202020204" pitchFamily="34" charset="0"/>
            </a:endParaRPr>
          </a:p>
          <a:p>
            <a:r>
              <a:rPr lang="en-GB" dirty="0">
                <a:solidFill>
                  <a:srgbClr val="7030CD"/>
                </a:solidFill>
                <a:latin typeface="Arial" panose="020B0604020202020204" pitchFamily="34" charset="0"/>
                <a:cs typeface="Arial" panose="020B0604020202020204" pitchFamily="34" charset="0"/>
              </a:rPr>
              <a:t>Tayside &amp; Fife CLD Professional Learning Alliance</a:t>
            </a:r>
            <a:endParaRPr lang="en-GB" dirty="0" smtClean="0">
              <a:solidFill>
                <a:srgbClr val="7030CD"/>
              </a:solidFill>
              <a:latin typeface="Arial" panose="020B0604020202020204" pitchFamily="34" charset="0"/>
              <a:cs typeface="Arial" panose="020B0604020202020204" pitchFamily="34" charset="0"/>
            </a:endParaRPr>
          </a:p>
          <a:p>
            <a:pPr algn="r"/>
            <a:r>
              <a:rPr lang="en-GB" dirty="0" smtClean="0">
                <a:solidFill>
                  <a:srgbClr val="0070C0"/>
                </a:solidFill>
                <a:latin typeface="Arial" panose="020B0604020202020204" pitchFamily="34" charset="0"/>
                <a:cs typeface="Arial" panose="020B0604020202020204" pitchFamily="34" charset="0"/>
              </a:rPr>
              <a:t>Dr Marion Allison</a:t>
            </a:r>
          </a:p>
          <a:p>
            <a:pPr algn="r"/>
            <a:r>
              <a:rPr lang="en-GB" dirty="0" smtClean="0">
                <a:solidFill>
                  <a:srgbClr val="0070C0"/>
                </a:solidFill>
                <a:latin typeface="Arial" panose="020B0604020202020204" pitchFamily="34" charset="0"/>
                <a:cs typeface="Arial" panose="020B0604020202020204" pitchFamily="34" charset="0"/>
              </a:rPr>
              <a:t>29</a:t>
            </a:r>
            <a:r>
              <a:rPr lang="en-GB" baseline="30000" dirty="0" smtClean="0">
                <a:solidFill>
                  <a:srgbClr val="0070C0"/>
                </a:solidFill>
                <a:latin typeface="Arial" panose="020B0604020202020204" pitchFamily="34" charset="0"/>
                <a:cs typeface="Arial" panose="020B0604020202020204" pitchFamily="34" charset="0"/>
              </a:rPr>
              <a:t>th</a:t>
            </a:r>
            <a:r>
              <a:rPr lang="en-GB" dirty="0" smtClean="0">
                <a:solidFill>
                  <a:srgbClr val="0070C0"/>
                </a:solidFill>
                <a:latin typeface="Arial" panose="020B0604020202020204" pitchFamily="34" charset="0"/>
                <a:cs typeface="Arial" panose="020B0604020202020204" pitchFamily="34" charset="0"/>
              </a:rPr>
              <a:t> April 2021</a:t>
            </a:r>
            <a:endParaRPr lang="en-GB"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69909945"/>
      </p:ext>
    </p:extLst>
  </p:cSld>
  <p:clrMapOvr>
    <a:masterClrMapping/>
  </p:clrMapOvr>
  <p:transition spd="slow">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06993" y="1428101"/>
            <a:ext cx="6921863" cy="90236"/>
          </a:xfrm>
          <a:prstGeom prst="rect">
            <a:avLst/>
          </a:prstGeom>
          <a:solidFill>
            <a:srgbClr val="41C6CD"/>
          </a:soli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8" name="Rectangle 7"/>
          <p:cNvSpPr/>
          <p:nvPr/>
        </p:nvSpPr>
        <p:spPr>
          <a:xfrm>
            <a:off x="0" y="6433457"/>
            <a:ext cx="9144000" cy="424543"/>
          </a:xfrm>
          <a:prstGeom prst="rect">
            <a:avLst/>
          </a:prstGeom>
          <a:gradFill>
            <a:gsLst>
              <a:gs pos="0">
                <a:srgbClr val="8488C4"/>
              </a:gs>
              <a:gs pos="23000">
                <a:srgbClr val="D4DEFF"/>
              </a:gs>
              <a:gs pos="98000">
                <a:schemeClr val="bg1"/>
              </a:gs>
              <a:gs pos="45000">
                <a:srgbClr val="41C6CD">
                  <a:alpha val="47000"/>
                </a:srgbClr>
              </a:gs>
            </a:gsLst>
            <a:lin ang="16200000" scaled="0"/>
          </a:gra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4" name="Title 3"/>
          <p:cNvSpPr>
            <a:spLocks noGrp="1"/>
          </p:cNvSpPr>
          <p:nvPr>
            <p:ph type="title"/>
          </p:nvPr>
        </p:nvSpPr>
        <p:spPr/>
        <p:txBody>
          <a:bodyPr>
            <a:normAutofit/>
          </a:bodyPr>
          <a:lstStyle/>
          <a:p>
            <a:pPr algn="l"/>
            <a:r>
              <a:rPr lang="en-GB" sz="3200" dirty="0" smtClean="0">
                <a:solidFill>
                  <a:srgbClr val="7030A0"/>
                </a:solidFill>
                <a:latin typeface="Arial" panose="020B0604020202020204" pitchFamily="34" charset="0"/>
                <a:cs typeface="Arial" panose="020B0604020202020204" pitchFamily="34" charset="0"/>
              </a:rPr>
              <a:t>Introduction</a:t>
            </a:r>
            <a:endParaRPr lang="en-GB" sz="3200" dirty="0">
              <a:solidFill>
                <a:srgbClr val="7030A0"/>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p:txBody>
          <a:bodyPr>
            <a:normAutofit fontScale="85000" lnSpcReduction="20000"/>
          </a:bodyPr>
          <a:lstStyle/>
          <a:p>
            <a:r>
              <a:rPr lang="en-GB" sz="2400" dirty="0" smtClean="0">
                <a:latin typeface="Arial" panose="020B0604020202020204" pitchFamily="34" charset="0"/>
                <a:cs typeface="Arial" panose="020B0604020202020204" pitchFamily="34" charset="0"/>
              </a:rPr>
              <a:t>What kind of a world do we want to live in?</a:t>
            </a:r>
          </a:p>
          <a:p>
            <a:pPr lvl="1"/>
            <a:r>
              <a:rPr lang="en-GB" sz="2400" dirty="0" smtClean="0">
                <a:latin typeface="Arial" panose="020B0604020202020204" pitchFamily="34" charset="0"/>
                <a:cs typeface="Arial" panose="020B0604020202020204" pitchFamily="34" charset="0"/>
              </a:rPr>
              <a:t>A CLD world!</a:t>
            </a:r>
          </a:p>
          <a:p>
            <a:pPr marL="57150" indent="0">
              <a:buNone/>
            </a:pPr>
            <a:endParaRPr lang="en-GB" sz="2400" dirty="0" smtClean="0">
              <a:latin typeface="Arial" panose="020B0604020202020204" pitchFamily="34" charset="0"/>
              <a:cs typeface="Arial" panose="020B0604020202020204" pitchFamily="34" charset="0"/>
            </a:endParaRPr>
          </a:p>
          <a:p>
            <a:pPr marL="57150" indent="0">
              <a:buNone/>
            </a:pPr>
            <a:r>
              <a:rPr lang="en-GB" sz="2400" dirty="0" smtClean="0">
                <a:latin typeface="Arial" panose="020B0604020202020204" pitchFamily="34" charset="0"/>
                <a:cs typeface="Arial" panose="020B0604020202020204" pitchFamily="34" charset="0"/>
              </a:rPr>
              <a:t>Aim</a:t>
            </a:r>
            <a:r>
              <a:rPr lang="en-GB" sz="2400" dirty="0">
                <a:latin typeface="Arial" panose="020B0604020202020204" pitchFamily="34" charset="0"/>
                <a:cs typeface="Arial" panose="020B0604020202020204" pitchFamily="34" charset="0"/>
              </a:rPr>
              <a:t>: to consider </a:t>
            </a:r>
            <a:r>
              <a:rPr lang="en-GB" sz="2400" dirty="0" smtClean="0">
                <a:latin typeface="Arial" panose="020B0604020202020204" pitchFamily="34" charset="0"/>
                <a:cs typeface="Arial" panose="020B0604020202020204" pitchFamily="34" charset="0"/>
              </a:rPr>
              <a:t>CLD career pathways in a changing world</a:t>
            </a:r>
            <a:endParaRPr lang="en-GB" sz="2400" dirty="0">
              <a:latin typeface="Arial" panose="020B0604020202020204" pitchFamily="34" charset="0"/>
              <a:cs typeface="Arial" panose="020B0604020202020204" pitchFamily="34" charset="0"/>
            </a:endParaRPr>
          </a:p>
          <a:p>
            <a:pPr marL="57150" indent="0">
              <a:buNone/>
            </a:pPr>
            <a:endParaRPr lang="en-GB" sz="2400" dirty="0">
              <a:latin typeface="Arial" panose="020B0604020202020204" pitchFamily="34" charset="0"/>
              <a:cs typeface="Arial" panose="020B0604020202020204" pitchFamily="34" charset="0"/>
            </a:endParaRPr>
          </a:p>
          <a:p>
            <a:pPr marL="57150" indent="0">
              <a:buNone/>
            </a:pPr>
            <a:r>
              <a:rPr lang="en-GB" sz="2400" dirty="0">
                <a:latin typeface="Arial" panose="020B0604020202020204" pitchFamily="34" charset="0"/>
                <a:cs typeface="Arial" panose="020B0604020202020204" pitchFamily="34" charset="0"/>
              </a:rPr>
              <a:t>Objectives: </a:t>
            </a:r>
          </a:p>
          <a:p>
            <a:pPr marL="400050"/>
            <a:r>
              <a:rPr lang="en-GB" sz="2400" dirty="0" smtClean="0">
                <a:latin typeface="Arial" panose="020B0604020202020204" pitchFamily="34" charset="0"/>
                <a:cs typeface="Arial" panose="020B0604020202020204" pitchFamily="34" charset="0"/>
              </a:rPr>
              <a:t>CLD Workforce features</a:t>
            </a:r>
          </a:p>
          <a:p>
            <a:pPr marL="400050"/>
            <a:r>
              <a:rPr lang="en-GB" sz="2400" dirty="0" smtClean="0">
                <a:latin typeface="Arial" panose="020B0604020202020204" pitchFamily="34" charset="0"/>
                <a:cs typeface="Arial" panose="020B0604020202020204" pitchFamily="34" charset="0"/>
              </a:rPr>
              <a:t>CLD response to </a:t>
            </a:r>
            <a:r>
              <a:rPr lang="en-GB" sz="2400" dirty="0" err="1" smtClean="0">
                <a:latin typeface="Arial" panose="020B0604020202020204" pitchFamily="34" charset="0"/>
                <a:cs typeface="Arial" panose="020B0604020202020204" pitchFamily="34" charset="0"/>
              </a:rPr>
              <a:t>COVID</a:t>
            </a:r>
            <a:endParaRPr lang="en-GB" sz="2400" dirty="0" smtClean="0">
              <a:latin typeface="Arial" panose="020B0604020202020204" pitchFamily="34" charset="0"/>
              <a:cs typeface="Arial" panose="020B0604020202020204" pitchFamily="34" charset="0"/>
            </a:endParaRPr>
          </a:p>
          <a:p>
            <a:pPr marL="400050"/>
            <a:r>
              <a:rPr lang="en-GB" sz="2400" dirty="0" smtClean="0">
                <a:latin typeface="Arial" panose="020B0604020202020204" pitchFamily="34" charset="0"/>
                <a:cs typeface="Arial" panose="020B0604020202020204" pitchFamily="34" charset="0"/>
              </a:rPr>
              <a:t>Post-</a:t>
            </a:r>
            <a:r>
              <a:rPr lang="en-GB" sz="2400" dirty="0" err="1" smtClean="0">
                <a:latin typeface="Arial" panose="020B0604020202020204" pitchFamily="34" charset="0"/>
                <a:cs typeface="Arial" panose="020B0604020202020204" pitchFamily="34" charset="0"/>
              </a:rPr>
              <a:t>COVID</a:t>
            </a:r>
            <a:r>
              <a:rPr lang="en-GB" sz="2400" dirty="0" smtClean="0">
                <a:latin typeface="Arial" panose="020B0604020202020204" pitchFamily="34" charset="0"/>
                <a:cs typeface="Arial" panose="020B0604020202020204" pitchFamily="34" charset="0"/>
              </a:rPr>
              <a:t> CLD</a:t>
            </a:r>
          </a:p>
          <a:p>
            <a:pPr marL="400050"/>
            <a:r>
              <a:rPr lang="en-GB" sz="2400" dirty="0" err="1" smtClean="0">
                <a:latin typeface="Arial" panose="020B0604020202020204" pitchFamily="34" charset="0"/>
                <a:cs typeface="Arial" panose="020B0604020202020204" pitchFamily="34" charset="0"/>
              </a:rPr>
              <a:t>CLDSC</a:t>
            </a:r>
            <a:r>
              <a:rPr lang="en-GB" sz="2400" dirty="0" smtClean="0">
                <a:latin typeface="Arial" panose="020B0604020202020204" pitchFamily="34" charset="0"/>
                <a:cs typeface="Arial" panose="020B0604020202020204" pitchFamily="34" charset="0"/>
              </a:rPr>
              <a:t> Review of Professional Learning Pathways</a:t>
            </a:r>
          </a:p>
          <a:p>
            <a:pPr marL="400050"/>
            <a:r>
              <a:rPr lang="en-GB" sz="2400" dirty="0" smtClean="0">
                <a:latin typeface="Arial" panose="020B0604020202020204" pitchFamily="34" charset="0"/>
                <a:cs typeface="Arial" panose="020B0604020202020204" pitchFamily="34" charset="0"/>
              </a:rPr>
              <a:t>Matching </a:t>
            </a:r>
            <a:r>
              <a:rPr lang="en-GB" sz="2400" dirty="0">
                <a:latin typeface="Arial" panose="020B0604020202020204" pitchFamily="34" charset="0"/>
                <a:cs typeface="Arial" panose="020B0604020202020204" pitchFamily="34" charset="0"/>
              </a:rPr>
              <a:t>professional learning to employment and deployment needs</a:t>
            </a:r>
            <a:r>
              <a:rPr lang="en-GB" sz="2400" dirty="0" smtClean="0">
                <a:latin typeface="Arial" panose="020B0604020202020204" pitchFamily="34" charset="0"/>
                <a:cs typeface="Arial" panose="020B0604020202020204" pitchFamily="34" charset="0"/>
              </a:rPr>
              <a:t>.</a:t>
            </a:r>
          </a:p>
          <a:p>
            <a:pPr marL="400050"/>
            <a:r>
              <a:rPr lang="en-GB" sz="2400" dirty="0">
                <a:latin typeface="Arial" panose="020B0604020202020204" pitchFamily="34" charset="0"/>
                <a:cs typeface="Arial" panose="020B0604020202020204" pitchFamily="34" charset="0"/>
              </a:rPr>
              <a:t>community / service </a:t>
            </a:r>
            <a:r>
              <a:rPr lang="en-GB" sz="2400" dirty="0" smtClean="0">
                <a:latin typeface="Arial" panose="020B0604020202020204" pitchFamily="34" charset="0"/>
                <a:cs typeface="Arial" panose="020B0604020202020204" pitchFamily="34" charset="0"/>
              </a:rPr>
              <a:t>demands</a:t>
            </a:r>
          </a:p>
          <a:p>
            <a:pPr marL="400050"/>
            <a:r>
              <a:rPr lang="en-GB" sz="2400" dirty="0" smtClean="0">
                <a:latin typeface="Arial" panose="020B0604020202020204" pitchFamily="34" charset="0"/>
                <a:cs typeface="Arial" panose="020B0604020202020204" pitchFamily="34" charset="0"/>
              </a:rPr>
              <a:t>growing </a:t>
            </a:r>
            <a:r>
              <a:rPr lang="en-GB" sz="2400" dirty="0">
                <a:latin typeface="Arial" panose="020B0604020202020204" pitchFamily="34" charset="0"/>
                <a:cs typeface="Arial" panose="020B0604020202020204" pitchFamily="34" charset="0"/>
              </a:rPr>
              <a:t>the learning culture</a:t>
            </a:r>
          </a:p>
          <a:p>
            <a:pPr marL="514350" indent="-457200"/>
            <a:endParaRPr lang="en-GB" sz="2400" dirty="0">
              <a:latin typeface="Arial" panose="020B0604020202020204" pitchFamily="34" charset="0"/>
              <a:cs typeface="Arial" panose="020B0604020202020204" pitchFamily="34" charset="0"/>
            </a:endParaRPr>
          </a:p>
          <a:p>
            <a:pPr marL="57150" indent="0">
              <a:buNone/>
            </a:pPr>
            <a:endParaRPr lang="en-GB" dirty="0" smtClean="0"/>
          </a:p>
          <a:p>
            <a:endParaRPr lang="en-GB" dirty="0"/>
          </a:p>
        </p:txBody>
      </p:sp>
    </p:spTree>
    <p:extLst>
      <p:ext uri="{BB962C8B-B14F-4D97-AF65-F5344CB8AC3E}">
        <p14:creationId xmlns:p14="http://schemas.microsoft.com/office/powerpoint/2010/main" val="2805433494"/>
      </p:ext>
    </p:extLst>
  </p:cSld>
  <p:clrMapOvr>
    <a:masterClrMapping/>
  </p:clrMapOvr>
  <p:transition spd="slow">
    <p:cov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06993" y="1428101"/>
            <a:ext cx="6921863" cy="90236"/>
          </a:xfrm>
          <a:prstGeom prst="rect">
            <a:avLst/>
          </a:prstGeom>
          <a:solidFill>
            <a:srgbClr val="41C6CD"/>
          </a:soli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8" name="Rectangle 7"/>
          <p:cNvSpPr/>
          <p:nvPr/>
        </p:nvSpPr>
        <p:spPr>
          <a:xfrm>
            <a:off x="0" y="6433457"/>
            <a:ext cx="9144000" cy="424543"/>
          </a:xfrm>
          <a:prstGeom prst="rect">
            <a:avLst/>
          </a:prstGeom>
          <a:gradFill>
            <a:gsLst>
              <a:gs pos="0">
                <a:srgbClr val="8488C4"/>
              </a:gs>
              <a:gs pos="23000">
                <a:srgbClr val="D4DEFF"/>
              </a:gs>
              <a:gs pos="98000">
                <a:schemeClr val="bg1"/>
              </a:gs>
              <a:gs pos="45000">
                <a:srgbClr val="41C6CD">
                  <a:alpha val="47000"/>
                </a:srgbClr>
              </a:gs>
            </a:gsLst>
            <a:lin ang="16200000" scaled="0"/>
          </a:gra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4" name="Title 3"/>
          <p:cNvSpPr>
            <a:spLocks noGrp="1"/>
          </p:cNvSpPr>
          <p:nvPr>
            <p:ph type="title"/>
          </p:nvPr>
        </p:nvSpPr>
        <p:spPr/>
        <p:txBody>
          <a:bodyPr>
            <a:normAutofit/>
          </a:bodyPr>
          <a:lstStyle/>
          <a:p>
            <a:pPr algn="l"/>
            <a:r>
              <a:rPr lang="en-GB" sz="3200" dirty="0" smtClean="0">
                <a:solidFill>
                  <a:srgbClr val="7030A0"/>
                </a:solidFill>
                <a:latin typeface="Arial" panose="020B0604020202020204" pitchFamily="34" charset="0"/>
                <a:cs typeface="Arial" panose="020B0604020202020204" pitchFamily="34" charset="0"/>
              </a:rPr>
              <a:t>Changing World</a:t>
            </a:r>
            <a:endParaRPr lang="en-GB" sz="3200" dirty="0">
              <a:solidFill>
                <a:srgbClr val="7030A0"/>
              </a:solidFill>
              <a:latin typeface="Arial" panose="020B0604020202020204" pitchFamily="34" charset="0"/>
              <a:cs typeface="Arial" panose="020B0604020202020204" pitchFamily="34" charset="0"/>
            </a:endParaRPr>
          </a:p>
        </p:txBody>
      </p:sp>
      <p:sp>
        <p:nvSpPr>
          <p:cNvPr id="2" name="Content Placeholder 1"/>
          <p:cNvSpPr>
            <a:spLocks noGrp="1"/>
          </p:cNvSpPr>
          <p:nvPr>
            <p:ph idx="1"/>
          </p:nvPr>
        </p:nvSpPr>
        <p:spPr>
          <a:xfrm>
            <a:off x="457200" y="1600200"/>
            <a:ext cx="4493172" cy="4833257"/>
          </a:xfrm>
        </p:spPr>
        <p:txBody>
          <a:bodyPr>
            <a:normAutofit fontScale="47500" lnSpcReduction="20000"/>
          </a:bodyPr>
          <a:lstStyle/>
          <a:p>
            <a:pPr>
              <a:buFont typeface="Arial" panose="020B0604020202020204" pitchFamily="34" charset="0"/>
              <a:buChar char="•"/>
            </a:pPr>
            <a:r>
              <a:rPr lang="en-GB" dirty="0" smtClean="0">
                <a:latin typeface="Arial" panose="020B0604020202020204" pitchFamily="34" charset="0"/>
                <a:cs typeface="Arial" panose="020B0604020202020204" pitchFamily="34" charset="0"/>
              </a:rPr>
              <a:t>Political </a:t>
            </a:r>
          </a:p>
          <a:p>
            <a:pPr lvl="1">
              <a:buFont typeface="Arial" panose="020B0604020202020204" pitchFamily="34" charset="0"/>
              <a:buChar char="•"/>
            </a:pPr>
            <a:r>
              <a:rPr lang="en-GB" dirty="0" err="1" smtClean="0">
                <a:latin typeface="Arial" panose="020B0604020202020204" pitchFamily="34" charset="0"/>
                <a:cs typeface="Arial" panose="020B0604020202020204" pitchFamily="34" charset="0"/>
              </a:rPr>
              <a:t>BREXIT</a:t>
            </a:r>
            <a:endParaRPr lang="en-GB" dirty="0" smtClean="0">
              <a:latin typeface="Arial" panose="020B0604020202020204" pitchFamily="34" charset="0"/>
              <a:cs typeface="Arial" panose="020B0604020202020204" pitchFamily="34" charset="0"/>
            </a:endParaRPr>
          </a:p>
          <a:p>
            <a:pPr lvl="1">
              <a:buFont typeface="Arial" panose="020B0604020202020204" pitchFamily="34" charset="0"/>
              <a:buChar char="•"/>
            </a:pPr>
            <a:r>
              <a:rPr lang="en-GB" dirty="0" smtClean="0">
                <a:latin typeface="Arial" panose="020B0604020202020204" pitchFamily="34" charset="0"/>
                <a:cs typeface="Arial" panose="020B0604020202020204" pitchFamily="34" charset="0"/>
              </a:rPr>
              <a:t>Independence</a:t>
            </a:r>
          </a:p>
          <a:p>
            <a:pPr lvl="1">
              <a:buFont typeface="Arial" panose="020B0604020202020204" pitchFamily="34" charset="0"/>
              <a:buChar char="•"/>
            </a:pPr>
            <a:r>
              <a:rPr lang="en-GB" dirty="0" smtClean="0">
                <a:latin typeface="Arial" panose="020B0604020202020204" pitchFamily="34" charset="0"/>
                <a:cs typeface="Arial" panose="020B0604020202020204" pitchFamily="34" charset="0"/>
              </a:rPr>
              <a:t>Community development / empowerment</a:t>
            </a:r>
          </a:p>
          <a:p>
            <a:pPr>
              <a:buFont typeface="Arial" panose="020B0604020202020204" pitchFamily="34" charset="0"/>
              <a:buChar char="•"/>
            </a:pPr>
            <a:r>
              <a:rPr lang="en-GB" dirty="0" smtClean="0">
                <a:latin typeface="Arial" panose="020B0604020202020204" pitchFamily="34" charset="0"/>
                <a:cs typeface="Arial" panose="020B0604020202020204" pitchFamily="34" charset="0"/>
              </a:rPr>
              <a:t>Economy</a:t>
            </a:r>
          </a:p>
          <a:p>
            <a:pPr lvl="1">
              <a:buFont typeface="Arial" panose="020B0604020202020204" pitchFamily="34" charset="0"/>
              <a:buChar char="•"/>
            </a:pPr>
            <a:r>
              <a:rPr lang="en-GB" dirty="0" smtClean="0">
                <a:latin typeface="Arial" panose="020B0604020202020204" pitchFamily="34" charset="0"/>
                <a:cs typeface="Arial" panose="020B0604020202020204" pitchFamily="34" charset="0"/>
              </a:rPr>
              <a:t>Employment</a:t>
            </a:r>
          </a:p>
          <a:p>
            <a:pPr lvl="1">
              <a:buFont typeface="Arial" panose="020B0604020202020204" pitchFamily="34" charset="0"/>
              <a:buChar char="•"/>
            </a:pPr>
            <a:r>
              <a:rPr lang="en-GB" dirty="0">
                <a:latin typeface="Arial" panose="020B0604020202020204" pitchFamily="34" charset="0"/>
                <a:cs typeface="Arial" panose="020B0604020202020204" pitchFamily="34" charset="0"/>
              </a:rPr>
              <a:t>Changing Work </a:t>
            </a:r>
            <a:r>
              <a:rPr lang="en-GB" dirty="0" smtClean="0">
                <a:latin typeface="Arial" panose="020B0604020202020204" pitchFamily="34" charset="0"/>
                <a:cs typeface="Arial" panose="020B0604020202020204" pitchFamily="34" charset="0"/>
              </a:rPr>
              <a:t>Patterns</a:t>
            </a:r>
          </a:p>
          <a:p>
            <a:pPr lvl="1">
              <a:buFont typeface="Arial" panose="020B0604020202020204" pitchFamily="34" charset="0"/>
              <a:buChar char="•"/>
            </a:pPr>
            <a:r>
              <a:rPr lang="en-GB" dirty="0">
                <a:latin typeface="Arial" panose="020B0604020202020204" pitchFamily="34" charset="0"/>
                <a:cs typeface="Arial" panose="020B0604020202020204" pitchFamily="34" charset="0"/>
              </a:rPr>
              <a:t>Welfare </a:t>
            </a:r>
            <a:r>
              <a:rPr lang="en-GB" dirty="0" smtClean="0">
                <a:latin typeface="Arial" panose="020B0604020202020204" pitchFamily="34" charset="0"/>
                <a:cs typeface="Arial" panose="020B0604020202020204" pitchFamily="34" charset="0"/>
              </a:rPr>
              <a:t>Reform</a:t>
            </a:r>
          </a:p>
          <a:p>
            <a:pPr>
              <a:buFont typeface="Arial" panose="020B0604020202020204" pitchFamily="34" charset="0"/>
              <a:buChar char="•"/>
            </a:pPr>
            <a:r>
              <a:rPr lang="en-GB" dirty="0" smtClean="0">
                <a:latin typeface="Arial" panose="020B0604020202020204" pitchFamily="34" charset="0"/>
                <a:cs typeface="Arial" panose="020B0604020202020204" pitchFamily="34" charset="0"/>
              </a:rPr>
              <a:t>Social</a:t>
            </a:r>
          </a:p>
          <a:p>
            <a:pPr lvl="1">
              <a:buFont typeface="Arial" panose="020B0604020202020204" pitchFamily="34" charset="0"/>
              <a:buChar char="•"/>
            </a:pPr>
            <a:r>
              <a:rPr lang="en-GB" dirty="0" err="1" smtClean="0">
                <a:latin typeface="Arial" panose="020B0604020202020204" pitchFamily="34" charset="0"/>
                <a:cs typeface="Arial" panose="020B0604020202020204" pitchFamily="34" charset="0"/>
              </a:rPr>
              <a:t>COVID</a:t>
            </a:r>
            <a:r>
              <a:rPr lang="en-GB" dirty="0" smtClean="0">
                <a:latin typeface="Arial" panose="020B0604020202020204" pitchFamily="34" charset="0"/>
                <a:cs typeface="Arial" panose="020B0604020202020204" pitchFamily="34" charset="0"/>
              </a:rPr>
              <a:t>-19</a:t>
            </a:r>
          </a:p>
          <a:p>
            <a:pPr lvl="1">
              <a:buFont typeface="Arial" panose="020B0604020202020204" pitchFamily="34" charset="0"/>
              <a:buChar char="•"/>
            </a:pPr>
            <a:r>
              <a:rPr lang="en-GB" dirty="0">
                <a:latin typeface="Arial" panose="020B0604020202020204" pitchFamily="34" charset="0"/>
                <a:cs typeface="Arial" panose="020B0604020202020204" pitchFamily="34" charset="0"/>
              </a:rPr>
              <a:t>Demographic </a:t>
            </a:r>
            <a:r>
              <a:rPr lang="en-GB" dirty="0" smtClean="0">
                <a:latin typeface="Arial" panose="020B0604020202020204" pitchFamily="34" charset="0"/>
                <a:cs typeface="Arial" panose="020B0604020202020204" pitchFamily="34" charset="0"/>
              </a:rPr>
              <a:t>changes </a:t>
            </a:r>
          </a:p>
          <a:p>
            <a:pPr>
              <a:buFont typeface="Arial" panose="020B0604020202020204" pitchFamily="34" charset="0"/>
              <a:buChar char="•"/>
            </a:pPr>
            <a:r>
              <a:rPr lang="en-GB" dirty="0" smtClean="0">
                <a:latin typeface="Arial" panose="020B0604020202020204" pitchFamily="34" charset="0"/>
                <a:cs typeface="Arial" panose="020B0604020202020204" pitchFamily="34" charset="0"/>
              </a:rPr>
              <a:t>Technological</a:t>
            </a:r>
          </a:p>
          <a:p>
            <a:pPr lvl="1">
              <a:buFont typeface="Arial" panose="020B0604020202020204" pitchFamily="34" charset="0"/>
              <a:buChar char="•"/>
            </a:pPr>
            <a:r>
              <a:rPr lang="en-GB" dirty="0">
                <a:latin typeface="Arial" panose="020B0604020202020204" pitchFamily="34" charset="0"/>
                <a:cs typeface="Arial" panose="020B0604020202020204" pitchFamily="34" charset="0"/>
              </a:rPr>
              <a:t>Industry 4.0 / tech</a:t>
            </a:r>
          </a:p>
          <a:p>
            <a:pPr>
              <a:buFont typeface="Arial" panose="020B0604020202020204" pitchFamily="34" charset="0"/>
              <a:buChar char="•"/>
            </a:pPr>
            <a:r>
              <a:rPr lang="en-GB" dirty="0" smtClean="0">
                <a:latin typeface="Arial" panose="020B0604020202020204" pitchFamily="34" charset="0"/>
                <a:cs typeface="Arial" panose="020B0604020202020204" pitchFamily="34" charset="0"/>
              </a:rPr>
              <a:t>Environmental</a:t>
            </a:r>
          </a:p>
          <a:p>
            <a:pPr lvl="1">
              <a:buFont typeface="Arial" panose="020B0604020202020204" pitchFamily="34" charset="0"/>
              <a:buChar char="•"/>
            </a:pPr>
            <a:r>
              <a:rPr lang="en-GB" dirty="0" smtClean="0">
                <a:latin typeface="Arial" panose="020B0604020202020204" pitchFamily="34" charset="0"/>
                <a:cs typeface="Arial" panose="020B0604020202020204" pitchFamily="34" charset="0"/>
              </a:rPr>
              <a:t>Climate change</a:t>
            </a:r>
          </a:p>
          <a:p>
            <a:pPr lvl="1">
              <a:buFont typeface="Arial" panose="020B0604020202020204" pitchFamily="34" charset="0"/>
              <a:buChar char="•"/>
            </a:pPr>
            <a:r>
              <a:rPr lang="en-GB" dirty="0" smtClean="0">
                <a:latin typeface="Arial" panose="020B0604020202020204" pitchFamily="34" charset="0"/>
                <a:cs typeface="Arial" panose="020B0604020202020204" pitchFamily="34" charset="0"/>
              </a:rPr>
              <a:t>Migration</a:t>
            </a:r>
          </a:p>
          <a:p>
            <a:pPr>
              <a:buFont typeface="Arial" panose="020B0604020202020204" pitchFamily="34" charset="0"/>
              <a:buChar char="•"/>
            </a:pPr>
            <a:endParaRPr lang="en-GB" dirty="0" smtClean="0">
              <a:latin typeface="Arial" panose="020B0604020202020204" pitchFamily="34" charset="0"/>
              <a:cs typeface="Arial" panose="020B0604020202020204" pitchFamily="34" charset="0"/>
            </a:endParaRPr>
          </a:p>
          <a:p>
            <a:pPr marL="0" indent="0">
              <a:buNone/>
            </a:pPr>
            <a:r>
              <a:rPr lang="en-GB" dirty="0" smtClean="0">
                <a:latin typeface="Arial" panose="020B0604020202020204" pitchFamily="34" charset="0"/>
                <a:cs typeface="Arial" panose="020B0604020202020204" pitchFamily="34" charset="0"/>
              </a:rPr>
              <a:t>Key Question</a:t>
            </a:r>
            <a:endParaRPr lang="en-GB" dirty="0">
              <a:latin typeface="Arial" panose="020B0604020202020204" pitchFamily="34" charset="0"/>
              <a:cs typeface="Arial" panose="020B0604020202020204" pitchFamily="34" charset="0"/>
            </a:endParaRPr>
          </a:p>
          <a:p>
            <a:pPr>
              <a:buFont typeface="Arial" panose="020B0604020202020204" pitchFamily="34" charset="0"/>
              <a:buChar char="•"/>
            </a:pPr>
            <a:r>
              <a:rPr lang="en-GB" dirty="0" smtClean="0">
                <a:latin typeface="Arial" panose="020B0604020202020204" pitchFamily="34" charset="0"/>
                <a:cs typeface="Arial" panose="020B0604020202020204" pitchFamily="34" charset="0"/>
              </a:rPr>
              <a:t>Collective </a:t>
            </a:r>
            <a:r>
              <a:rPr lang="en-GB" dirty="0">
                <a:latin typeface="Arial" panose="020B0604020202020204" pitchFamily="34" charset="0"/>
                <a:cs typeface="Arial" panose="020B0604020202020204" pitchFamily="34" charset="0"/>
              </a:rPr>
              <a:t>Action - v – individual needs </a:t>
            </a:r>
            <a:r>
              <a:rPr lang="en-GB" dirty="0" smtClean="0">
                <a:latin typeface="Arial" panose="020B0604020202020204" pitchFamily="34" charset="0"/>
                <a:cs typeface="Arial" panose="020B0604020202020204" pitchFamily="34" charset="0"/>
              </a:rPr>
              <a:t>multiplied?</a:t>
            </a:r>
            <a:endParaRPr lang="en-GB" dirty="0">
              <a:latin typeface="Arial" panose="020B0604020202020204" pitchFamily="34" charset="0"/>
              <a:cs typeface="Arial" panose="020B0604020202020204" pitchFamily="34" charset="0"/>
            </a:endParaRPr>
          </a:p>
          <a:p>
            <a:pPr marL="57150" indent="0">
              <a:buNone/>
            </a:pPr>
            <a:r>
              <a:rPr lang="en-GB" u="sng" dirty="0" smtClean="0">
                <a:latin typeface="Arial" panose="020B0604020202020204" pitchFamily="34" charset="0"/>
                <a:cs typeface="Arial" panose="020B0604020202020204" pitchFamily="34" charset="0"/>
              </a:rPr>
              <a:t> </a:t>
            </a:r>
          </a:p>
          <a:p>
            <a:pPr marL="57150" indent="0">
              <a:buNone/>
            </a:pPr>
            <a:endParaRPr lang="en-GB" dirty="0" smtClean="0">
              <a:latin typeface="Arial" panose="020B0604020202020204" pitchFamily="34" charset="0"/>
              <a:cs typeface="Arial" panose="020B0604020202020204" pitchFamily="34" charset="0"/>
            </a:endParaRPr>
          </a:p>
          <a:p>
            <a:pPr marL="400050" lvl="1" indent="0">
              <a:buNone/>
            </a:pPr>
            <a:endParaRPr lang="en-GB" dirty="0" smtClean="0">
              <a:latin typeface="Arial" panose="020B0604020202020204" pitchFamily="34" charset="0"/>
              <a:cs typeface="Arial" panose="020B0604020202020204" pitchFamily="34" charset="0"/>
            </a:endParaRPr>
          </a:p>
          <a:p>
            <a:endParaRPr lang="en-GB" dirty="0" smtClean="0">
              <a:latin typeface="Arial" panose="020B0604020202020204" pitchFamily="34" charset="0"/>
              <a:cs typeface="Arial" panose="020B0604020202020204" pitchFamily="34" charset="0"/>
            </a:endParaRPr>
          </a:p>
          <a:p>
            <a:endParaRPr lang="en-GB" dirty="0" smtClean="0">
              <a:latin typeface="Arial" panose="020B0604020202020204" pitchFamily="34" charset="0"/>
              <a:cs typeface="Arial" panose="020B0604020202020204" pitchFamily="34" charset="0"/>
            </a:endParaRPr>
          </a:p>
          <a:p>
            <a:endParaRPr lang="en-GB" dirty="0" smtClean="0">
              <a:latin typeface="Arial" panose="020B0604020202020204" pitchFamily="34" charset="0"/>
              <a:cs typeface="Arial" panose="020B0604020202020204" pitchFamily="34" charset="0"/>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50372" y="1600200"/>
            <a:ext cx="4111752" cy="4111752"/>
          </a:xfrm>
          <a:prstGeom prst="rect">
            <a:avLst/>
          </a:prstGeom>
        </p:spPr>
      </p:pic>
    </p:spTree>
    <p:extLst>
      <p:ext uri="{BB962C8B-B14F-4D97-AF65-F5344CB8AC3E}">
        <p14:creationId xmlns:p14="http://schemas.microsoft.com/office/powerpoint/2010/main" val="2534178267"/>
      </p:ext>
    </p:extLst>
  </p:cSld>
  <p:clrMapOvr>
    <a:masterClrMapping/>
  </p:clrMapOvr>
  <p:transition spd="slow">
    <p:cove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06993" y="1428101"/>
            <a:ext cx="6921863" cy="90236"/>
          </a:xfrm>
          <a:prstGeom prst="rect">
            <a:avLst/>
          </a:prstGeom>
          <a:solidFill>
            <a:srgbClr val="41C6CD"/>
          </a:soli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8" name="Rectangle 7"/>
          <p:cNvSpPr/>
          <p:nvPr/>
        </p:nvSpPr>
        <p:spPr>
          <a:xfrm>
            <a:off x="0" y="6433457"/>
            <a:ext cx="9144000" cy="424543"/>
          </a:xfrm>
          <a:prstGeom prst="rect">
            <a:avLst/>
          </a:prstGeom>
          <a:gradFill>
            <a:gsLst>
              <a:gs pos="0">
                <a:srgbClr val="8488C4"/>
              </a:gs>
              <a:gs pos="23000">
                <a:srgbClr val="D4DEFF"/>
              </a:gs>
              <a:gs pos="98000">
                <a:schemeClr val="bg1"/>
              </a:gs>
              <a:gs pos="45000">
                <a:srgbClr val="41C6CD">
                  <a:alpha val="47000"/>
                </a:srgbClr>
              </a:gs>
            </a:gsLst>
            <a:lin ang="16200000" scaled="0"/>
          </a:gra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4" name="Title 3"/>
          <p:cNvSpPr>
            <a:spLocks noGrp="1"/>
          </p:cNvSpPr>
          <p:nvPr>
            <p:ph type="title"/>
          </p:nvPr>
        </p:nvSpPr>
        <p:spPr/>
        <p:txBody>
          <a:bodyPr>
            <a:normAutofit/>
          </a:bodyPr>
          <a:lstStyle/>
          <a:p>
            <a:pPr algn="l"/>
            <a:r>
              <a:rPr lang="en-GB" sz="3200" dirty="0" smtClean="0">
                <a:solidFill>
                  <a:srgbClr val="7030A0"/>
                </a:solidFill>
                <a:latin typeface="Arial" panose="020B0604020202020204" pitchFamily="34" charset="0"/>
                <a:cs typeface="Arial" panose="020B0604020202020204" pitchFamily="34" charset="0"/>
              </a:rPr>
              <a:t>CLD Workforce Features (2018)</a:t>
            </a:r>
            <a:endParaRPr lang="en-GB" sz="3200" dirty="0">
              <a:solidFill>
                <a:srgbClr val="7030A0"/>
              </a:solidFill>
              <a:latin typeface="Arial" panose="020B0604020202020204" pitchFamily="34" charset="0"/>
              <a:cs typeface="Arial" panose="020B0604020202020204" pitchFamily="34" charset="0"/>
            </a:endParaRPr>
          </a:p>
        </p:txBody>
      </p:sp>
      <p:sp>
        <p:nvSpPr>
          <p:cNvPr id="2" name="Content Placeholder 1"/>
          <p:cNvSpPr>
            <a:spLocks noGrp="1"/>
          </p:cNvSpPr>
          <p:nvPr>
            <p:ph idx="1"/>
          </p:nvPr>
        </p:nvSpPr>
        <p:spPr>
          <a:xfrm>
            <a:off x="457200" y="1600200"/>
            <a:ext cx="8229600" cy="4833257"/>
          </a:xfrm>
        </p:spPr>
        <p:txBody>
          <a:bodyPr>
            <a:normAutofit fontScale="85000" lnSpcReduction="20000"/>
          </a:bodyPr>
          <a:lstStyle/>
          <a:p>
            <a:pPr marL="196850" indent="-233363">
              <a:lnSpc>
                <a:spcPct val="120000"/>
              </a:lnSpc>
              <a:spcBef>
                <a:spcPts val="0"/>
              </a:spcBef>
            </a:pPr>
            <a:r>
              <a:rPr lang="en-GB" sz="2400" dirty="0">
                <a:latin typeface="Arial" panose="020B0604020202020204" pitchFamily="34" charset="0"/>
                <a:cs typeface="Arial" panose="020B0604020202020204" pitchFamily="34" charset="0"/>
              </a:rPr>
              <a:t>The CLD workforce is likely to experience a skills gap in upcoming years due to an ageing </a:t>
            </a:r>
            <a:r>
              <a:rPr lang="en-GB" sz="2400" dirty="0" smtClean="0">
                <a:latin typeface="Arial" panose="020B0604020202020204" pitchFamily="34" charset="0"/>
                <a:cs typeface="Arial" panose="020B0604020202020204" pitchFamily="34" charset="0"/>
              </a:rPr>
              <a:t>workforce.</a:t>
            </a:r>
            <a:endParaRPr lang="en-GB" sz="2400" dirty="0">
              <a:latin typeface="Arial" panose="020B0604020202020204" pitchFamily="34" charset="0"/>
              <a:cs typeface="Arial" panose="020B0604020202020204" pitchFamily="34" charset="0"/>
            </a:endParaRPr>
          </a:p>
          <a:p>
            <a:pPr marL="196850" indent="-233363">
              <a:lnSpc>
                <a:spcPct val="120000"/>
              </a:lnSpc>
              <a:spcBef>
                <a:spcPts val="0"/>
              </a:spcBef>
            </a:pPr>
            <a:r>
              <a:rPr lang="en-GB" sz="2400" dirty="0">
                <a:latin typeface="Arial" panose="020B0604020202020204" pitchFamily="34" charset="0"/>
                <a:cs typeface="Arial" panose="020B0604020202020204" pitchFamily="34" charset="0"/>
              </a:rPr>
              <a:t>The CLD sector is not ethnically </a:t>
            </a:r>
            <a:r>
              <a:rPr lang="en-GB" sz="2400" dirty="0" smtClean="0">
                <a:latin typeface="Arial" panose="020B0604020202020204" pitchFamily="34" charset="0"/>
                <a:cs typeface="Arial" panose="020B0604020202020204" pitchFamily="34" charset="0"/>
              </a:rPr>
              <a:t>diverse.</a:t>
            </a:r>
            <a:endParaRPr lang="en-GB" sz="2400" dirty="0">
              <a:latin typeface="Arial" panose="020B0604020202020204" pitchFamily="34" charset="0"/>
              <a:cs typeface="Arial" panose="020B0604020202020204" pitchFamily="34" charset="0"/>
            </a:endParaRPr>
          </a:p>
          <a:p>
            <a:pPr marL="196850" indent="-233363">
              <a:lnSpc>
                <a:spcPct val="120000"/>
              </a:lnSpc>
              <a:spcBef>
                <a:spcPts val="0"/>
              </a:spcBef>
            </a:pPr>
            <a:r>
              <a:rPr lang="en-GB" sz="2400" dirty="0">
                <a:latin typeface="Arial" panose="020B0604020202020204" pitchFamily="34" charset="0"/>
                <a:cs typeface="Arial" panose="020B0604020202020204" pitchFamily="34" charset="0"/>
              </a:rPr>
              <a:t>There still exists a gender pay gap in CLD, and male workers are under-represented across all CLD </a:t>
            </a:r>
            <a:r>
              <a:rPr lang="en-GB" sz="2400" dirty="0" smtClean="0">
                <a:latin typeface="Arial" panose="020B0604020202020204" pitchFamily="34" charset="0"/>
                <a:cs typeface="Arial" panose="020B0604020202020204" pitchFamily="34" charset="0"/>
              </a:rPr>
              <a:t>areas.</a:t>
            </a:r>
          </a:p>
          <a:p>
            <a:pPr marL="196850" indent="-233363">
              <a:lnSpc>
                <a:spcPct val="120000"/>
              </a:lnSpc>
              <a:spcBef>
                <a:spcPts val="0"/>
              </a:spcBef>
            </a:pPr>
            <a:r>
              <a:rPr lang="en-GB" sz="2400" dirty="0">
                <a:latin typeface="Arial" panose="020B0604020202020204" pitchFamily="34" charset="0"/>
                <a:cs typeface="Arial" panose="020B0604020202020204" pitchFamily="34" charset="0"/>
              </a:rPr>
              <a:t>CLD qualifications are generally not required in third sector, but required in public </a:t>
            </a:r>
            <a:r>
              <a:rPr lang="en-GB" sz="2400" dirty="0" smtClean="0">
                <a:latin typeface="Arial" panose="020B0604020202020204" pitchFamily="34" charset="0"/>
                <a:cs typeface="Arial" panose="020B0604020202020204" pitchFamily="34" charset="0"/>
              </a:rPr>
              <a:t>sector.</a:t>
            </a:r>
          </a:p>
          <a:p>
            <a:pPr marL="196850" indent="-233363">
              <a:lnSpc>
                <a:spcPct val="120000"/>
              </a:lnSpc>
              <a:spcBef>
                <a:spcPts val="0"/>
              </a:spcBef>
            </a:pPr>
            <a:r>
              <a:rPr lang="en-GB" sz="2400" dirty="0" smtClean="0">
                <a:latin typeface="Arial" panose="020B0604020202020204" pitchFamily="34" charset="0"/>
                <a:cs typeface="Arial" panose="020B0604020202020204" pitchFamily="34" charset="0"/>
              </a:rPr>
              <a:t>Practitioners </a:t>
            </a:r>
            <a:r>
              <a:rPr lang="en-GB" sz="2400" dirty="0">
                <a:latin typeface="Arial" panose="020B0604020202020204" pitchFamily="34" charset="0"/>
                <a:cs typeface="Arial" panose="020B0604020202020204" pitchFamily="34" charset="0"/>
              </a:rPr>
              <a:t>have a wide variety of </a:t>
            </a:r>
            <a:r>
              <a:rPr lang="en-GB" sz="2400" dirty="0" smtClean="0">
                <a:latin typeface="Arial" panose="020B0604020202020204" pitchFamily="34" charset="0"/>
                <a:cs typeface="Arial" panose="020B0604020202020204" pitchFamily="34" charset="0"/>
              </a:rPr>
              <a:t>training.</a:t>
            </a:r>
          </a:p>
          <a:p>
            <a:pPr marL="196850" indent="-233363">
              <a:lnSpc>
                <a:spcPct val="120000"/>
              </a:lnSpc>
              <a:spcBef>
                <a:spcPts val="0"/>
              </a:spcBef>
            </a:pPr>
            <a:r>
              <a:rPr lang="en-GB" sz="2400" dirty="0" smtClean="0">
                <a:latin typeface="Arial" panose="020B0604020202020204" pitchFamily="34" charset="0"/>
                <a:cs typeface="Arial" panose="020B0604020202020204" pitchFamily="34" charset="0"/>
              </a:rPr>
              <a:t>The </a:t>
            </a:r>
            <a:r>
              <a:rPr lang="en-GB" sz="2400" dirty="0">
                <a:latin typeface="Arial" panose="020B0604020202020204" pitchFamily="34" charset="0"/>
                <a:cs typeface="Arial" panose="020B0604020202020204" pitchFamily="34" charset="0"/>
              </a:rPr>
              <a:t>CLD workforce is highly committed but </a:t>
            </a:r>
            <a:r>
              <a:rPr lang="en-GB" sz="2400" dirty="0" smtClean="0">
                <a:latin typeface="Arial" panose="020B0604020202020204" pitchFamily="34" charset="0"/>
                <a:cs typeface="Arial" panose="020B0604020202020204" pitchFamily="34" charset="0"/>
              </a:rPr>
              <a:t>stressed.</a:t>
            </a:r>
            <a:endParaRPr lang="en-GB" sz="2400" dirty="0">
              <a:latin typeface="Arial" panose="020B0604020202020204" pitchFamily="34" charset="0"/>
              <a:cs typeface="Arial" panose="020B0604020202020204" pitchFamily="34" charset="0"/>
            </a:endParaRPr>
          </a:p>
          <a:p>
            <a:pPr marL="196850" indent="-233363">
              <a:lnSpc>
                <a:spcPct val="120000"/>
              </a:lnSpc>
              <a:spcBef>
                <a:spcPts val="0"/>
              </a:spcBef>
            </a:pPr>
            <a:r>
              <a:rPr lang="en-GB" sz="2400" dirty="0">
                <a:latin typeface="Arial" panose="020B0604020202020204" pitchFamily="34" charset="0"/>
                <a:cs typeface="Arial" panose="020B0604020202020204" pitchFamily="34" charset="0"/>
              </a:rPr>
              <a:t>There are skill gaps including leadership and digital skills that employers are worried about meeting due to time required for training and availability of </a:t>
            </a:r>
            <a:r>
              <a:rPr lang="en-GB" sz="2400" dirty="0" smtClean="0">
                <a:latin typeface="Arial" panose="020B0604020202020204" pitchFamily="34" charset="0"/>
                <a:cs typeface="Arial" panose="020B0604020202020204" pitchFamily="34" charset="0"/>
              </a:rPr>
              <a:t>training. </a:t>
            </a:r>
            <a:r>
              <a:rPr lang="en-GB" sz="2400" dirty="0">
                <a:latin typeface="Arial" panose="020B0604020202020204" pitchFamily="34" charset="0"/>
                <a:cs typeface="Arial" panose="020B0604020202020204" pitchFamily="34" charset="0"/>
              </a:rPr>
              <a:t/>
            </a:r>
            <a:br>
              <a:rPr lang="en-GB" sz="2400" dirty="0">
                <a:latin typeface="Arial" panose="020B0604020202020204" pitchFamily="34" charset="0"/>
                <a:cs typeface="Arial" panose="020B0604020202020204" pitchFamily="34" charset="0"/>
              </a:rPr>
            </a:br>
            <a:r>
              <a:rPr lang="en-GB" sz="2200" dirty="0">
                <a:latin typeface="Arial" panose="020B0604020202020204" pitchFamily="34" charset="0"/>
                <a:cs typeface="Arial" panose="020B0604020202020204" pitchFamily="34" charset="0"/>
              </a:rPr>
              <a:t/>
            </a:r>
            <a:br>
              <a:rPr lang="en-GB" sz="2200" dirty="0">
                <a:latin typeface="Arial" panose="020B0604020202020204" pitchFamily="34" charset="0"/>
                <a:cs typeface="Arial" panose="020B0604020202020204" pitchFamily="34" charset="0"/>
              </a:rPr>
            </a:br>
            <a:r>
              <a:rPr lang="en-GB" dirty="0" smtClean="0">
                <a:latin typeface="Arial" panose="020B0604020202020204" pitchFamily="34" charset="0"/>
                <a:cs typeface="Arial" panose="020B0604020202020204" pitchFamily="34" charset="0"/>
              </a:rPr>
              <a:t> </a:t>
            </a:r>
          </a:p>
          <a:p>
            <a:pPr marL="57150" indent="0">
              <a:buNone/>
            </a:pPr>
            <a:endParaRPr lang="en-GB" dirty="0" smtClean="0">
              <a:latin typeface="Arial" panose="020B0604020202020204" pitchFamily="34" charset="0"/>
              <a:cs typeface="Arial" panose="020B0604020202020204" pitchFamily="34" charset="0"/>
            </a:endParaRPr>
          </a:p>
          <a:p>
            <a:pPr marL="400050" lvl="1" indent="0">
              <a:buNone/>
            </a:pPr>
            <a:endParaRPr lang="en-GB" dirty="0" smtClean="0">
              <a:latin typeface="Arial" panose="020B0604020202020204" pitchFamily="34" charset="0"/>
              <a:cs typeface="Arial" panose="020B0604020202020204" pitchFamily="34" charset="0"/>
            </a:endParaRPr>
          </a:p>
          <a:p>
            <a:endParaRPr lang="en-GB" dirty="0" smtClean="0">
              <a:latin typeface="Arial" panose="020B0604020202020204" pitchFamily="34" charset="0"/>
              <a:cs typeface="Arial" panose="020B0604020202020204" pitchFamily="34" charset="0"/>
            </a:endParaRPr>
          </a:p>
          <a:p>
            <a:endParaRPr lang="en-GB" dirty="0" smtClean="0">
              <a:latin typeface="Arial" panose="020B0604020202020204" pitchFamily="34" charset="0"/>
              <a:cs typeface="Arial" panose="020B0604020202020204" pitchFamily="34" charset="0"/>
            </a:endParaRPr>
          </a:p>
          <a:p>
            <a:endParaRPr lang="en-GB" dirty="0" smtClean="0">
              <a:latin typeface="Arial" panose="020B0604020202020204" pitchFamily="34" charset="0"/>
              <a:cs typeface="Arial" panose="020B0604020202020204" pitchFamily="34" charset="0"/>
            </a:endParaRPr>
          </a:p>
        </p:txBody>
      </p:sp>
      <p:pic>
        <p:nvPicPr>
          <p:cNvPr id="7" name="Picture 6" descr="CLD_Colour_Logo.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28856" y="365204"/>
            <a:ext cx="1014770" cy="961867"/>
          </a:xfrm>
          <a:prstGeom prst="rect">
            <a:avLst/>
          </a:prstGeom>
        </p:spPr>
      </p:pic>
      <p:sp>
        <p:nvSpPr>
          <p:cNvPr id="3" name="AutoShape 2" descr="Image result for Education Scotland"/>
          <p:cNvSpPr>
            <a:spLocks noChangeAspect="1" noChangeArrowheads="1"/>
          </p:cNvSpPr>
          <p:nvPr/>
        </p:nvSpPr>
        <p:spPr bwMode="auto">
          <a:xfrm>
            <a:off x="63500"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5" name="Picture 4"/>
          <p:cNvPicPr>
            <a:picLocks noChangeAspect="1"/>
          </p:cNvPicPr>
          <p:nvPr/>
        </p:nvPicPr>
        <p:blipFill>
          <a:blip r:embed="rId4"/>
          <a:stretch>
            <a:fillRect/>
          </a:stretch>
        </p:blipFill>
        <p:spPr>
          <a:xfrm>
            <a:off x="457200" y="5633715"/>
            <a:ext cx="1986455" cy="799742"/>
          </a:xfrm>
          <a:prstGeom prst="rect">
            <a:avLst/>
          </a:prstGeom>
        </p:spPr>
      </p:pic>
    </p:spTree>
    <p:extLst>
      <p:ext uri="{BB962C8B-B14F-4D97-AF65-F5344CB8AC3E}">
        <p14:creationId xmlns:p14="http://schemas.microsoft.com/office/powerpoint/2010/main" val="4004031178"/>
      </p:ext>
    </p:extLst>
  </p:cSld>
  <p:clrMapOvr>
    <a:masterClrMapping/>
  </p:clrMapOvr>
  <p:transition spd="slow">
    <p:cov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06993" y="1428101"/>
            <a:ext cx="6921863" cy="90236"/>
          </a:xfrm>
          <a:prstGeom prst="rect">
            <a:avLst/>
          </a:prstGeom>
          <a:solidFill>
            <a:srgbClr val="41C6CD"/>
          </a:soli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8" name="Rectangle 7"/>
          <p:cNvSpPr/>
          <p:nvPr/>
        </p:nvSpPr>
        <p:spPr>
          <a:xfrm>
            <a:off x="0" y="6433457"/>
            <a:ext cx="9144000" cy="424543"/>
          </a:xfrm>
          <a:prstGeom prst="rect">
            <a:avLst/>
          </a:prstGeom>
          <a:gradFill>
            <a:gsLst>
              <a:gs pos="0">
                <a:srgbClr val="8488C4"/>
              </a:gs>
              <a:gs pos="23000">
                <a:srgbClr val="D4DEFF"/>
              </a:gs>
              <a:gs pos="98000">
                <a:schemeClr val="bg1"/>
              </a:gs>
              <a:gs pos="45000">
                <a:srgbClr val="41C6CD">
                  <a:alpha val="47000"/>
                </a:srgbClr>
              </a:gs>
            </a:gsLst>
            <a:lin ang="16200000" scaled="0"/>
          </a:gra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4" name="Title 3"/>
          <p:cNvSpPr>
            <a:spLocks noGrp="1"/>
          </p:cNvSpPr>
          <p:nvPr>
            <p:ph type="title"/>
          </p:nvPr>
        </p:nvSpPr>
        <p:spPr/>
        <p:txBody>
          <a:bodyPr>
            <a:normAutofit/>
          </a:bodyPr>
          <a:lstStyle/>
          <a:p>
            <a:pPr algn="l"/>
            <a:r>
              <a:rPr lang="en-GB" sz="3200" dirty="0" smtClean="0">
                <a:solidFill>
                  <a:srgbClr val="7030A0"/>
                </a:solidFill>
                <a:latin typeface="Arial" panose="020B0604020202020204" pitchFamily="34" charset="0"/>
                <a:cs typeface="Arial" panose="020B0604020202020204" pitchFamily="34" charset="0"/>
              </a:rPr>
              <a:t>CLD Workforce Response to </a:t>
            </a:r>
            <a:r>
              <a:rPr lang="en-GB" sz="3200" dirty="0" err="1" smtClean="0">
                <a:solidFill>
                  <a:srgbClr val="7030A0"/>
                </a:solidFill>
                <a:latin typeface="Arial" panose="020B0604020202020204" pitchFamily="34" charset="0"/>
                <a:cs typeface="Arial" panose="020B0604020202020204" pitchFamily="34" charset="0"/>
              </a:rPr>
              <a:t>COVID</a:t>
            </a:r>
            <a:r>
              <a:rPr lang="en-GB" sz="3200" dirty="0" smtClean="0">
                <a:solidFill>
                  <a:srgbClr val="7030A0"/>
                </a:solidFill>
                <a:latin typeface="Arial" panose="020B0604020202020204" pitchFamily="34" charset="0"/>
                <a:cs typeface="Arial" panose="020B0604020202020204" pitchFamily="34" charset="0"/>
              </a:rPr>
              <a:t>-19</a:t>
            </a:r>
            <a:endParaRPr lang="en-GB" sz="3200" dirty="0">
              <a:solidFill>
                <a:srgbClr val="7030A0"/>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p:txBody>
          <a:bodyPr>
            <a:normAutofit fontScale="40000" lnSpcReduction="20000"/>
          </a:bodyPr>
          <a:lstStyle/>
          <a:p>
            <a:r>
              <a:rPr lang="en-GB" dirty="0" smtClean="0">
                <a:latin typeface="Arial" panose="020B0604020202020204" pitchFamily="34" charset="0"/>
                <a:cs typeface="Arial" panose="020B0604020202020204" pitchFamily="34" charset="0"/>
              </a:rPr>
              <a:t>CLD </a:t>
            </a:r>
            <a:r>
              <a:rPr lang="en-GB" dirty="0">
                <a:latin typeface="Arial" panose="020B0604020202020204" pitchFamily="34" charset="0"/>
                <a:cs typeface="Arial" panose="020B0604020202020204" pitchFamily="34" charset="0"/>
              </a:rPr>
              <a:t>practitioners were applying their knowledge, skills and experience across all aspects of CLD i.e. youth work, family, adult and community learning, </a:t>
            </a:r>
            <a:r>
              <a:rPr lang="en-GB" dirty="0" err="1">
                <a:latin typeface="Arial" panose="020B0604020202020204" pitchFamily="34" charset="0"/>
                <a:cs typeface="Arial" panose="020B0604020202020204" pitchFamily="34" charset="0"/>
              </a:rPr>
              <a:t>ESOL</a:t>
            </a:r>
            <a:r>
              <a:rPr lang="en-GB" dirty="0">
                <a:latin typeface="Arial" panose="020B0604020202020204" pitchFamily="34" charset="0"/>
                <a:cs typeface="Arial" panose="020B0604020202020204" pitchFamily="34" charset="0"/>
              </a:rPr>
              <a:t> and </a:t>
            </a:r>
            <a:r>
              <a:rPr lang="en-GB" dirty="0" smtClean="0">
                <a:latin typeface="Arial" panose="020B0604020202020204" pitchFamily="34" charset="0"/>
                <a:cs typeface="Arial" panose="020B0604020202020204" pitchFamily="34" charset="0"/>
              </a:rPr>
              <a:t>community.</a:t>
            </a:r>
          </a:p>
          <a:p>
            <a:endParaRPr lang="en-GB" dirty="0" smtClean="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A blended approach to service delivery was swiftly developed with a mixture of online / digital programmes and physical responses to community needs. </a:t>
            </a:r>
            <a:endParaRPr lang="en-GB" dirty="0" smtClean="0">
              <a:latin typeface="Arial" panose="020B0604020202020204" pitchFamily="34" charset="0"/>
              <a:cs typeface="Arial" panose="020B0604020202020204" pitchFamily="34" charset="0"/>
            </a:endParaRPr>
          </a:p>
          <a:p>
            <a:endParaRPr lang="en-GB" dirty="0" smtClean="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CLD practitioners worked across 7 days per week including evenings. </a:t>
            </a:r>
            <a:endParaRPr lang="en-GB" dirty="0" smtClean="0">
              <a:latin typeface="Arial" panose="020B0604020202020204" pitchFamily="34" charset="0"/>
              <a:cs typeface="Arial" panose="020B0604020202020204" pitchFamily="34" charset="0"/>
            </a:endParaRPr>
          </a:p>
          <a:p>
            <a:endParaRPr lang="en-GB" dirty="0" smtClean="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Practitioners have provided an essential link between people and Council, College, Community and Government, and have been delivering, enabling or co-ordinating services such as digital skills, health advice, utilities access, community resources, welfare / employment rights, governance, befriending, food / medicine distribution, mental health support, community cohesion, education and learning. </a:t>
            </a:r>
            <a:endParaRPr lang="en-GB" dirty="0" smtClean="0">
              <a:latin typeface="Arial" panose="020B0604020202020204" pitchFamily="34" charset="0"/>
              <a:cs typeface="Arial" panose="020B0604020202020204" pitchFamily="34" charset="0"/>
            </a:endParaRPr>
          </a:p>
          <a:p>
            <a:endParaRPr lang="en-GB" dirty="0" smtClean="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CLD </a:t>
            </a:r>
            <a:r>
              <a:rPr lang="en-GB" dirty="0">
                <a:latin typeface="Arial" panose="020B0604020202020204" pitchFamily="34" charset="0"/>
                <a:cs typeface="Arial" panose="020B0604020202020204" pitchFamily="34" charset="0"/>
              </a:rPr>
              <a:t>practitioners’ access and knowledge of local communities and </a:t>
            </a:r>
            <a:r>
              <a:rPr lang="en-GB" dirty="0" smtClean="0">
                <a:latin typeface="Arial" panose="020B0604020202020204" pitchFamily="34" charset="0"/>
                <a:cs typeface="Arial" panose="020B0604020202020204" pitchFamily="34" charset="0"/>
              </a:rPr>
              <a:t>networks</a:t>
            </a:r>
            <a:r>
              <a:rPr lang="en-GB" dirty="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has been key.</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Data showed that services are being directed towards at CLD Standards Council January 2021 Page 5 of 24 risk and / or vulnerable young people, families and community members with examples of people working with addictions, homeless, </a:t>
            </a:r>
            <a:r>
              <a:rPr lang="en-GB" dirty="0" err="1">
                <a:latin typeface="Arial" panose="020B0604020202020204" pitchFamily="34" charset="0"/>
                <a:cs typeface="Arial" panose="020B0604020202020204" pitchFamily="34" charset="0"/>
              </a:rPr>
              <a:t>BAME</a:t>
            </a:r>
            <a:r>
              <a:rPr lang="en-GB" dirty="0">
                <a:latin typeface="Arial" panose="020B0604020202020204" pitchFamily="34" charset="0"/>
                <a:cs typeface="Arial" panose="020B0604020202020204" pitchFamily="34" charset="0"/>
              </a:rPr>
              <a:t>, refugees / asylum seekers and disabled communities.</a:t>
            </a:r>
            <a:endParaRPr lang="en-GB" dirty="0" smtClean="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endParaRPr lang="en-GB" dirty="0" smtClean="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hlinkClick r:id="rId3"/>
              </a:rPr>
              <a:t>CLD Response to </a:t>
            </a:r>
            <a:r>
              <a:rPr lang="en-GB" dirty="0" err="1">
                <a:latin typeface="Arial" panose="020B0604020202020204" pitchFamily="34" charset="0"/>
                <a:cs typeface="Arial" panose="020B0604020202020204" pitchFamily="34" charset="0"/>
                <a:hlinkClick r:id="rId3"/>
              </a:rPr>
              <a:t>COVID</a:t>
            </a:r>
            <a:r>
              <a:rPr lang="en-GB" dirty="0">
                <a:latin typeface="Arial" panose="020B0604020202020204" pitchFamily="34" charset="0"/>
                <a:cs typeface="Arial" panose="020B0604020202020204" pitchFamily="34" charset="0"/>
                <a:hlinkClick r:id="rId3"/>
              </a:rPr>
              <a:t>-19 Report January 2021 (cldstandardscouncil.org.uk)</a:t>
            </a:r>
            <a:endParaRPr lang="en-GB" dirty="0">
              <a:latin typeface="Arial" panose="020B0604020202020204" pitchFamily="34" charset="0"/>
              <a:cs typeface="Arial" panose="020B0604020202020204" pitchFamily="34" charset="0"/>
            </a:endParaRPr>
          </a:p>
          <a:p>
            <a:endParaRPr lang="en-GB"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991312"/>
      </p:ext>
    </p:extLst>
  </p:cSld>
  <p:clrMapOvr>
    <a:masterClrMapping/>
  </p:clrMapOvr>
  <p:transition spd="slow">
    <p:cov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06993" y="1428101"/>
            <a:ext cx="6921863" cy="90236"/>
          </a:xfrm>
          <a:prstGeom prst="rect">
            <a:avLst/>
          </a:prstGeom>
          <a:solidFill>
            <a:srgbClr val="41C6CD"/>
          </a:soli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8" name="Rectangle 7"/>
          <p:cNvSpPr/>
          <p:nvPr/>
        </p:nvSpPr>
        <p:spPr>
          <a:xfrm>
            <a:off x="0" y="6433457"/>
            <a:ext cx="9144000" cy="424543"/>
          </a:xfrm>
          <a:prstGeom prst="rect">
            <a:avLst/>
          </a:prstGeom>
          <a:gradFill>
            <a:gsLst>
              <a:gs pos="0">
                <a:srgbClr val="8488C4"/>
              </a:gs>
              <a:gs pos="23000">
                <a:srgbClr val="D4DEFF"/>
              </a:gs>
              <a:gs pos="98000">
                <a:schemeClr val="bg1"/>
              </a:gs>
              <a:gs pos="45000">
                <a:srgbClr val="41C6CD">
                  <a:alpha val="47000"/>
                </a:srgbClr>
              </a:gs>
            </a:gsLst>
            <a:lin ang="16200000" scaled="0"/>
          </a:gra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4" name="Title 3"/>
          <p:cNvSpPr>
            <a:spLocks noGrp="1"/>
          </p:cNvSpPr>
          <p:nvPr>
            <p:ph type="title"/>
          </p:nvPr>
        </p:nvSpPr>
        <p:spPr/>
        <p:txBody>
          <a:bodyPr>
            <a:normAutofit/>
          </a:bodyPr>
          <a:lstStyle/>
          <a:p>
            <a:pPr algn="l"/>
            <a:r>
              <a:rPr lang="en-GB" sz="3200" dirty="0" smtClean="0">
                <a:solidFill>
                  <a:srgbClr val="7030A0"/>
                </a:solidFill>
                <a:latin typeface="Arial" panose="020B0604020202020204" pitchFamily="34" charset="0"/>
                <a:cs typeface="Arial" panose="020B0604020202020204" pitchFamily="34" charset="0"/>
              </a:rPr>
              <a:t>CLD Workforce Post </a:t>
            </a:r>
            <a:r>
              <a:rPr lang="en-GB" sz="3200" dirty="0" err="1" smtClean="0">
                <a:solidFill>
                  <a:srgbClr val="7030A0"/>
                </a:solidFill>
                <a:latin typeface="Arial" panose="020B0604020202020204" pitchFamily="34" charset="0"/>
                <a:cs typeface="Arial" panose="020B0604020202020204" pitchFamily="34" charset="0"/>
              </a:rPr>
              <a:t>COVID</a:t>
            </a:r>
            <a:r>
              <a:rPr lang="en-GB" sz="3200" dirty="0" smtClean="0">
                <a:solidFill>
                  <a:srgbClr val="7030A0"/>
                </a:solidFill>
                <a:latin typeface="Arial" panose="020B0604020202020204" pitchFamily="34" charset="0"/>
                <a:cs typeface="Arial" panose="020B0604020202020204" pitchFamily="34" charset="0"/>
              </a:rPr>
              <a:t>-19</a:t>
            </a:r>
            <a:endParaRPr lang="en-GB" sz="3200" dirty="0">
              <a:solidFill>
                <a:srgbClr val="7030A0"/>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a:xfrm>
            <a:off x="457200" y="1600200"/>
            <a:ext cx="8229600" cy="4933956"/>
          </a:xfrm>
        </p:spPr>
        <p:txBody>
          <a:bodyPr>
            <a:normAutofit fontScale="70000" lnSpcReduction="20000"/>
          </a:bodyPr>
          <a:lstStyle/>
          <a:p>
            <a:r>
              <a:rPr lang="en-GB" dirty="0">
                <a:latin typeface="Arial" panose="020B0604020202020204" pitchFamily="34" charset="0"/>
                <a:cs typeface="Arial" panose="020B0604020202020204" pitchFamily="34" charset="0"/>
              </a:rPr>
              <a:t>National CLD Policy and Strategy</a:t>
            </a:r>
          </a:p>
          <a:p>
            <a:r>
              <a:rPr lang="en-GB" dirty="0" smtClean="0">
                <a:latin typeface="Arial" panose="020B0604020202020204" pitchFamily="34" charset="0"/>
                <a:cs typeface="Arial" panose="020B0604020202020204" pitchFamily="34" charset="0"/>
              </a:rPr>
              <a:t>CLD role and value</a:t>
            </a:r>
          </a:p>
          <a:p>
            <a:pPr lvl="1"/>
            <a:r>
              <a:rPr lang="en-GB" dirty="0" smtClean="0">
                <a:latin typeface="Arial" panose="020B0604020202020204" pitchFamily="34" charset="0"/>
                <a:cs typeface="Arial" panose="020B0604020202020204" pitchFamily="34" charset="0"/>
              </a:rPr>
              <a:t>Education </a:t>
            </a:r>
            <a:r>
              <a:rPr lang="en-GB" dirty="0">
                <a:latin typeface="Arial" panose="020B0604020202020204" pitchFamily="34" charset="0"/>
                <a:cs typeface="Arial" panose="020B0604020202020204" pitchFamily="34" charset="0"/>
              </a:rPr>
              <a:t>&amp; </a:t>
            </a:r>
            <a:r>
              <a:rPr lang="en-GB" dirty="0" smtClean="0">
                <a:latin typeface="Arial" panose="020B0604020202020204" pitchFamily="34" charset="0"/>
                <a:cs typeface="Arial" panose="020B0604020202020204" pitchFamily="34" charset="0"/>
              </a:rPr>
              <a:t>Learning</a:t>
            </a:r>
          </a:p>
          <a:p>
            <a:pPr lvl="1"/>
            <a:r>
              <a:rPr lang="en-GB" dirty="0">
                <a:latin typeface="Arial" panose="020B0604020202020204" pitchFamily="34" charset="0"/>
                <a:cs typeface="Arial" panose="020B0604020202020204" pitchFamily="34" charset="0"/>
              </a:rPr>
              <a:t>Health &amp; </a:t>
            </a:r>
            <a:r>
              <a:rPr lang="en-GB" dirty="0" smtClean="0">
                <a:latin typeface="Arial" panose="020B0604020202020204" pitchFamily="34" charset="0"/>
                <a:cs typeface="Arial" panose="020B0604020202020204" pitchFamily="34" charset="0"/>
              </a:rPr>
              <a:t>Wellbeing</a:t>
            </a:r>
          </a:p>
          <a:p>
            <a:pPr lvl="1"/>
            <a:r>
              <a:rPr lang="en-GB" dirty="0">
                <a:latin typeface="Arial" panose="020B0604020202020204" pitchFamily="34" charset="0"/>
                <a:cs typeface="Arial" panose="020B0604020202020204" pitchFamily="34" charset="0"/>
              </a:rPr>
              <a:t>Information and </a:t>
            </a:r>
            <a:r>
              <a:rPr lang="en-GB" dirty="0" smtClean="0">
                <a:latin typeface="Arial" panose="020B0604020202020204" pitchFamily="34" charset="0"/>
                <a:cs typeface="Arial" panose="020B0604020202020204" pitchFamily="34" charset="0"/>
              </a:rPr>
              <a:t>Advice</a:t>
            </a:r>
          </a:p>
          <a:p>
            <a:pPr lvl="1"/>
            <a:r>
              <a:rPr lang="en-GB" dirty="0" smtClean="0">
                <a:latin typeface="Arial" panose="020B0604020202020204" pitchFamily="34" charset="0"/>
                <a:cs typeface="Arial" panose="020B0604020202020204" pitchFamily="34" charset="0"/>
              </a:rPr>
              <a:t>Community </a:t>
            </a:r>
            <a:r>
              <a:rPr lang="en-GB" dirty="0">
                <a:latin typeface="Arial" panose="020B0604020202020204" pitchFamily="34" charset="0"/>
                <a:cs typeface="Arial" panose="020B0604020202020204" pitchFamily="34" charset="0"/>
              </a:rPr>
              <a:t>and Community Group Support</a:t>
            </a:r>
          </a:p>
          <a:p>
            <a:r>
              <a:rPr lang="en-GB" dirty="0" smtClean="0">
                <a:latin typeface="Arial" panose="020B0604020202020204" pitchFamily="34" charset="0"/>
                <a:cs typeface="Arial" panose="020B0604020202020204" pitchFamily="34" charset="0"/>
              </a:rPr>
              <a:t>CLD </a:t>
            </a:r>
            <a:r>
              <a:rPr lang="en-GB" dirty="0">
                <a:latin typeface="Arial" panose="020B0604020202020204" pitchFamily="34" charset="0"/>
                <a:cs typeface="Arial" panose="020B0604020202020204" pitchFamily="34" charset="0"/>
              </a:rPr>
              <a:t>Strategic Leadership and Co-ordination </a:t>
            </a:r>
            <a:endParaRPr lang="en-GB" dirty="0" smtClean="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Poverty</a:t>
            </a:r>
          </a:p>
          <a:p>
            <a:r>
              <a:rPr lang="en-GB" dirty="0" smtClean="0">
                <a:latin typeface="Arial" panose="020B0604020202020204" pitchFamily="34" charset="0"/>
                <a:cs typeface="Arial" panose="020B0604020202020204" pitchFamily="34" charset="0"/>
              </a:rPr>
              <a:t>Digital / Technology</a:t>
            </a:r>
          </a:p>
          <a:p>
            <a:r>
              <a:rPr lang="en-GB" dirty="0" smtClean="0">
                <a:latin typeface="Arial" panose="020B0604020202020204" pitchFamily="34" charset="0"/>
                <a:cs typeface="Arial" panose="020B0604020202020204" pitchFamily="34" charset="0"/>
              </a:rPr>
              <a:t>Equity &amp; Inclusion</a:t>
            </a:r>
          </a:p>
          <a:p>
            <a:r>
              <a:rPr lang="en-GB" dirty="0" smtClean="0">
                <a:latin typeface="Arial" panose="020B0604020202020204" pitchFamily="34" charset="0"/>
                <a:cs typeface="Arial" panose="020B0604020202020204" pitchFamily="34" charset="0"/>
              </a:rPr>
              <a:t>Identity</a:t>
            </a:r>
          </a:p>
          <a:p>
            <a:pPr lvl="1"/>
            <a:r>
              <a:rPr lang="en-GB" dirty="0">
                <a:latin typeface="Arial" panose="020B0604020202020204" pitchFamily="34" charset="0"/>
                <a:cs typeface="Arial" panose="020B0604020202020204" pitchFamily="34" charset="0"/>
              </a:rPr>
              <a:t>“CLD Workers need to be recognised as professionals in their own right and not just staff who can fill in for any old job when there are staff shortages. … I still don't think we are recognised as professionals.” (Wave 4) </a:t>
            </a:r>
            <a:endParaRPr lang="en-GB" dirty="0" smtClean="0">
              <a:latin typeface="Arial" panose="020B0604020202020204" pitchFamily="34" charset="0"/>
              <a:cs typeface="Arial" panose="020B0604020202020204" pitchFamily="34" charset="0"/>
            </a:endParaRPr>
          </a:p>
          <a:p>
            <a:endParaRPr lang="en-GB" dirty="0" smtClean="0">
              <a:latin typeface="Arial" panose="020B0604020202020204" pitchFamily="34" charset="0"/>
              <a:cs typeface="Arial" panose="020B0604020202020204" pitchFamily="34" charset="0"/>
            </a:endParaRPr>
          </a:p>
          <a:p>
            <a:endParaRPr lang="en-GB" dirty="0" smtClean="0"/>
          </a:p>
          <a:p>
            <a:endParaRPr lang="en-GB" dirty="0" smtClean="0"/>
          </a:p>
        </p:txBody>
      </p:sp>
    </p:spTree>
    <p:extLst>
      <p:ext uri="{BB962C8B-B14F-4D97-AF65-F5344CB8AC3E}">
        <p14:creationId xmlns:p14="http://schemas.microsoft.com/office/powerpoint/2010/main" val="203622177"/>
      </p:ext>
    </p:extLst>
  </p:cSld>
  <p:clrMapOvr>
    <a:masterClrMapping/>
  </p:clrMapOvr>
  <p:transition spd="slow">
    <p:cove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06993" y="1428101"/>
            <a:ext cx="6921863" cy="90236"/>
          </a:xfrm>
          <a:prstGeom prst="rect">
            <a:avLst/>
          </a:prstGeom>
          <a:solidFill>
            <a:srgbClr val="41C6CD"/>
          </a:soli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8" name="Rectangle 7"/>
          <p:cNvSpPr/>
          <p:nvPr/>
        </p:nvSpPr>
        <p:spPr>
          <a:xfrm>
            <a:off x="0" y="6433457"/>
            <a:ext cx="9144000" cy="424543"/>
          </a:xfrm>
          <a:prstGeom prst="rect">
            <a:avLst/>
          </a:prstGeom>
          <a:gradFill>
            <a:gsLst>
              <a:gs pos="0">
                <a:srgbClr val="8488C4"/>
              </a:gs>
              <a:gs pos="23000">
                <a:srgbClr val="D4DEFF"/>
              </a:gs>
              <a:gs pos="98000">
                <a:schemeClr val="bg1"/>
              </a:gs>
              <a:gs pos="45000">
                <a:srgbClr val="41C6CD">
                  <a:alpha val="47000"/>
                </a:srgbClr>
              </a:gs>
            </a:gsLst>
            <a:lin ang="16200000" scaled="0"/>
          </a:gra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4" name="Title 3"/>
          <p:cNvSpPr>
            <a:spLocks noGrp="1"/>
          </p:cNvSpPr>
          <p:nvPr>
            <p:ph type="title"/>
          </p:nvPr>
        </p:nvSpPr>
        <p:spPr/>
        <p:txBody>
          <a:bodyPr>
            <a:normAutofit/>
          </a:bodyPr>
          <a:lstStyle/>
          <a:p>
            <a:pPr algn="l"/>
            <a:r>
              <a:rPr lang="en-GB" sz="3200" dirty="0" smtClean="0">
                <a:solidFill>
                  <a:srgbClr val="7030A0"/>
                </a:solidFill>
                <a:latin typeface="Arial" panose="020B0604020202020204" pitchFamily="34" charset="0"/>
                <a:cs typeface="Arial" panose="020B0604020202020204" pitchFamily="34" charset="0"/>
              </a:rPr>
              <a:t>CLD Workforce Post </a:t>
            </a:r>
            <a:r>
              <a:rPr lang="en-GB" sz="3200" dirty="0" err="1" smtClean="0">
                <a:solidFill>
                  <a:srgbClr val="7030A0"/>
                </a:solidFill>
                <a:latin typeface="Arial" panose="020B0604020202020204" pitchFamily="34" charset="0"/>
                <a:cs typeface="Arial" panose="020B0604020202020204" pitchFamily="34" charset="0"/>
              </a:rPr>
              <a:t>COVID</a:t>
            </a:r>
            <a:r>
              <a:rPr lang="en-GB" sz="3200" dirty="0" smtClean="0">
                <a:solidFill>
                  <a:srgbClr val="7030A0"/>
                </a:solidFill>
                <a:latin typeface="Arial" panose="020B0604020202020204" pitchFamily="34" charset="0"/>
                <a:cs typeface="Arial" panose="020B0604020202020204" pitchFamily="34" charset="0"/>
              </a:rPr>
              <a:t>-19</a:t>
            </a:r>
            <a:endParaRPr lang="en-GB" sz="3200" dirty="0">
              <a:solidFill>
                <a:srgbClr val="7030A0"/>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a:xfrm>
            <a:off x="457200" y="1600200"/>
            <a:ext cx="8229600" cy="4933956"/>
          </a:xfrm>
        </p:spPr>
        <p:txBody>
          <a:bodyPr>
            <a:normAutofit fontScale="70000" lnSpcReduction="20000"/>
          </a:bodyPr>
          <a:lstStyle/>
          <a:p>
            <a:r>
              <a:rPr lang="en-GB" dirty="0"/>
              <a:t>National CLD Policy and Strategy</a:t>
            </a:r>
          </a:p>
          <a:p>
            <a:r>
              <a:rPr lang="en-GB" dirty="0" smtClean="0"/>
              <a:t>CLD role and value</a:t>
            </a:r>
          </a:p>
          <a:p>
            <a:pPr lvl="1"/>
            <a:r>
              <a:rPr lang="en-GB" dirty="0" smtClean="0"/>
              <a:t>Education </a:t>
            </a:r>
            <a:r>
              <a:rPr lang="en-GB" dirty="0"/>
              <a:t>&amp; </a:t>
            </a:r>
            <a:r>
              <a:rPr lang="en-GB" dirty="0" smtClean="0"/>
              <a:t>Learning</a:t>
            </a:r>
          </a:p>
          <a:p>
            <a:pPr lvl="1"/>
            <a:r>
              <a:rPr lang="en-GB" dirty="0"/>
              <a:t>Health &amp; </a:t>
            </a:r>
            <a:r>
              <a:rPr lang="en-GB" dirty="0" smtClean="0"/>
              <a:t>Wellbeing</a:t>
            </a:r>
          </a:p>
          <a:p>
            <a:pPr lvl="1"/>
            <a:r>
              <a:rPr lang="en-GB" dirty="0"/>
              <a:t>Information and </a:t>
            </a:r>
            <a:r>
              <a:rPr lang="en-GB" dirty="0" smtClean="0"/>
              <a:t>Advice</a:t>
            </a:r>
          </a:p>
          <a:p>
            <a:pPr lvl="1"/>
            <a:r>
              <a:rPr lang="en-GB" dirty="0" smtClean="0"/>
              <a:t>Community </a:t>
            </a:r>
            <a:r>
              <a:rPr lang="en-GB" dirty="0"/>
              <a:t>and Community Group Support</a:t>
            </a:r>
          </a:p>
          <a:p>
            <a:r>
              <a:rPr lang="en-GB" dirty="0" smtClean="0"/>
              <a:t>CLD </a:t>
            </a:r>
            <a:r>
              <a:rPr lang="en-GB" dirty="0"/>
              <a:t>Strategic Leadership and Co-ordination </a:t>
            </a:r>
            <a:endParaRPr lang="en-GB" dirty="0" smtClean="0"/>
          </a:p>
          <a:p>
            <a:r>
              <a:rPr lang="en-GB" dirty="0" smtClean="0"/>
              <a:t>Poverty</a:t>
            </a:r>
          </a:p>
          <a:p>
            <a:r>
              <a:rPr lang="en-GB" dirty="0" smtClean="0"/>
              <a:t>Digital / Technology</a:t>
            </a:r>
          </a:p>
          <a:p>
            <a:r>
              <a:rPr lang="en-GB" dirty="0" smtClean="0"/>
              <a:t>Equity &amp; Inclusion</a:t>
            </a:r>
          </a:p>
          <a:p>
            <a:r>
              <a:rPr lang="en-GB" dirty="0" smtClean="0"/>
              <a:t>Identity</a:t>
            </a:r>
          </a:p>
          <a:p>
            <a:pPr lvl="1"/>
            <a:r>
              <a:rPr lang="en-GB" dirty="0"/>
              <a:t>“CLD Workers need to be recognised as professionals in their own right and not just staff who can fill in for any old job when there are staff shortages. … I still don't think we are recognised as professionals.” (Wave 4) </a:t>
            </a:r>
            <a:endParaRPr lang="en-GB" dirty="0" smtClean="0"/>
          </a:p>
          <a:p>
            <a:endParaRPr lang="en-GB" dirty="0" smtClean="0"/>
          </a:p>
          <a:p>
            <a:endParaRPr lang="en-GB" dirty="0" smtClean="0"/>
          </a:p>
          <a:p>
            <a:endParaRPr lang="en-GB" dirty="0" smtClean="0"/>
          </a:p>
        </p:txBody>
      </p:sp>
    </p:spTree>
    <p:extLst>
      <p:ext uri="{BB962C8B-B14F-4D97-AF65-F5344CB8AC3E}">
        <p14:creationId xmlns:p14="http://schemas.microsoft.com/office/powerpoint/2010/main" val="1273945331"/>
      </p:ext>
    </p:extLst>
  </p:cSld>
  <p:clrMapOvr>
    <a:masterClrMapping/>
  </p:clrMapOvr>
  <p:transition spd="slow">
    <p:cove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06993" y="1428101"/>
            <a:ext cx="6921863" cy="90236"/>
          </a:xfrm>
          <a:prstGeom prst="rect">
            <a:avLst/>
          </a:prstGeom>
          <a:solidFill>
            <a:srgbClr val="41C6CD"/>
          </a:soli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8" name="Rectangle 7"/>
          <p:cNvSpPr/>
          <p:nvPr/>
        </p:nvSpPr>
        <p:spPr>
          <a:xfrm>
            <a:off x="0" y="6433457"/>
            <a:ext cx="9144000" cy="424543"/>
          </a:xfrm>
          <a:prstGeom prst="rect">
            <a:avLst/>
          </a:prstGeom>
          <a:gradFill>
            <a:gsLst>
              <a:gs pos="0">
                <a:srgbClr val="8488C4"/>
              </a:gs>
              <a:gs pos="23000">
                <a:srgbClr val="D4DEFF"/>
              </a:gs>
              <a:gs pos="98000">
                <a:schemeClr val="bg1"/>
              </a:gs>
              <a:gs pos="45000">
                <a:srgbClr val="41C6CD">
                  <a:alpha val="47000"/>
                </a:srgbClr>
              </a:gs>
            </a:gsLst>
            <a:lin ang="16200000" scaled="0"/>
          </a:gra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4" name="Title 3"/>
          <p:cNvSpPr>
            <a:spLocks noGrp="1"/>
          </p:cNvSpPr>
          <p:nvPr>
            <p:ph type="title"/>
          </p:nvPr>
        </p:nvSpPr>
        <p:spPr/>
        <p:txBody>
          <a:bodyPr>
            <a:normAutofit fontScale="90000"/>
          </a:bodyPr>
          <a:lstStyle/>
          <a:p>
            <a:pPr algn="l"/>
            <a:r>
              <a:rPr lang="en-GB" sz="4000" dirty="0" smtClean="0">
                <a:latin typeface="Arial" panose="020B0604020202020204" pitchFamily="34" charset="0"/>
                <a:cs typeface="Arial" panose="020B0604020202020204" pitchFamily="34" charset="0"/>
              </a:rPr>
              <a:t>CLD Career Pathways Review 2020</a:t>
            </a:r>
            <a:endParaRPr lang="en-GB" sz="4000" dirty="0">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a:xfrm>
            <a:off x="457200" y="1600200"/>
            <a:ext cx="8229600" cy="5045528"/>
          </a:xfrm>
        </p:spPr>
        <p:txBody>
          <a:bodyPr>
            <a:normAutofit fontScale="62500" lnSpcReduction="20000"/>
          </a:bodyPr>
          <a:lstStyle/>
          <a:p>
            <a:pPr marL="514350" indent="-457200"/>
            <a:r>
              <a:rPr lang="en-GB" dirty="0" err="1" smtClean="0">
                <a:latin typeface="Arial" panose="020B0604020202020204" pitchFamily="34" charset="0"/>
                <a:cs typeface="Arial" panose="020B0604020202020204" pitchFamily="34" charset="0"/>
              </a:rPr>
              <a:t>CLDSC</a:t>
            </a:r>
            <a:r>
              <a:rPr lang="en-GB" dirty="0" smtClean="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drive high standards of professional practice in the CLD sector by the approval of professional learning, the registration of practitioners and the enabling of professional development, working with our members to be a voice for the profession.” </a:t>
            </a:r>
            <a:endParaRPr lang="en-GB" dirty="0" smtClean="0">
              <a:latin typeface="Arial" panose="020B0604020202020204" pitchFamily="34" charset="0"/>
              <a:cs typeface="Arial" panose="020B0604020202020204" pitchFamily="34" charset="0"/>
            </a:endParaRPr>
          </a:p>
          <a:p>
            <a:pPr marL="514350" indent="-457200"/>
            <a:r>
              <a:rPr lang="en-GB" dirty="0" smtClean="0">
                <a:latin typeface="Arial" panose="020B0604020202020204" pitchFamily="34" charset="0"/>
                <a:cs typeface="Arial" panose="020B0604020202020204" pitchFamily="34" charset="0"/>
              </a:rPr>
              <a:t>There </a:t>
            </a:r>
            <a:r>
              <a:rPr lang="en-GB" dirty="0">
                <a:latin typeface="Arial" panose="020B0604020202020204" pitchFamily="34" charset="0"/>
                <a:cs typeface="Arial" panose="020B0604020202020204" pitchFamily="34" charset="0"/>
              </a:rPr>
              <a:t>is a long-standing recognition of the need for a pathway of PL opportunities, with its roots in local communities, on which CLD practitioners can start out as volunteers, continue as part-time workers, reaching accredited milestones along the way to becoming a fully qualified practitioner with an approved degree qualification. </a:t>
            </a:r>
            <a:endParaRPr lang="en-GB" dirty="0" smtClean="0">
              <a:latin typeface="Arial" panose="020B0604020202020204" pitchFamily="34" charset="0"/>
              <a:cs typeface="Arial" panose="020B0604020202020204" pitchFamily="34" charset="0"/>
            </a:endParaRPr>
          </a:p>
          <a:p>
            <a:pPr marL="514350" indent="-457200"/>
            <a:r>
              <a:rPr lang="en-GB" dirty="0" smtClean="0">
                <a:latin typeface="Arial" panose="020B0604020202020204" pitchFamily="34" charset="0"/>
                <a:cs typeface="Arial" panose="020B0604020202020204" pitchFamily="34" charset="0"/>
              </a:rPr>
              <a:t>Scottish </a:t>
            </a:r>
            <a:r>
              <a:rPr lang="en-GB" dirty="0">
                <a:latin typeface="Arial" panose="020B0604020202020204" pitchFamily="34" charset="0"/>
                <a:cs typeface="Arial" panose="020B0604020202020204" pitchFamily="34" charset="0"/>
              </a:rPr>
              <a:t>Government guidance and strategies, also highlight the importance of a pathway. </a:t>
            </a:r>
            <a:endParaRPr lang="en-GB" dirty="0" smtClean="0">
              <a:latin typeface="Arial" panose="020B0604020202020204" pitchFamily="34" charset="0"/>
              <a:cs typeface="Arial" panose="020B0604020202020204" pitchFamily="34" charset="0"/>
            </a:endParaRPr>
          </a:p>
          <a:p>
            <a:pPr marL="514350" indent="-457200"/>
            <a:r>
              <a:rPr lang="en-GB" dirty="0" smtClean="0">
                <a:latin typeface="Arial" panose="020B0604020202020204" pitchFamily="34" charset="0"/>
                <a:cs typeface="Arial" panose="020B0604020202020204" pitchFamily="34" charset="0"/>
              </a:rPr>
              <a:t>The </a:t>
            </a:r>
            <a:r>
              <a:rPr lang="en-GB" dirty="0" err="1">
                <a:latin typeface="Arial" panose="020B0604020202020204" pitchFamily="34" charset="0"/>
                <a:cs typeface="Arial" panose="020B0604020202020204" pitchFamily="34" charset="0"/>
              </a:rPr>
              <a:t>Covid</a:t>
            </a:r>
            <a:r>
              <a:rPr lang="en-GB" dirty="0">
                <a:latin typeface="Arial" panose="020B0604020202020204" pitchFamily="34" charset="0"/>
                <a:cs typeface="Arial" panose="020B0604020202020204" pitchFamily="34" charset="0"/>
              </a:rPr>
              <a:t>-19 pandemic has seen an exponential growth in the number of people engaging to support the isolated and vulnerable in their communities. </a:t>
            </a:r>
            <a:endParaRPr lang="en-GB" dirty="0" smtClean="0">
              <a:latin typeface="Arial" panose="020B0604020202020204" pitchFamily="34" charset="0"/>
              <a:cs typeface="Arial" panose="020B0604020202020204" pitchFamily="34" charset="0"/>
            </a:endParaRPr>
          </a:p>
          <a:p>
            <a:pPr marL="514350" indent="-457200"/>
            <a:r>
              <a:rPr lang="en-GB" dirty="0" smtClean="0">
                <a:latin typeface="Arial" panose="020B0604020202020204" pitchFamily="34" charset="0"/>
                <a:cs typeface="Arial" panose="020B0604020202020204" pitchFamily="34" charset="0"/>
              </a:rPr>
              <a:t>For </a:t>
            </a:r>
            <a:r>
              <a:rPr lang="en-GB" dirty="0">
                <a:latin typeface="Arial" panose="020B0604020202020204" pitchFamily="34" charset="0"/>
                <a:cs typeface="Arial" panose="020B0604020202020204" pitchFamily="34" charset="0"/>
              </a:rPr>
              <a:t>those wishing to continue and to develop their new found skills a clear, supported learning pathway will be essential. </a:t>
            </a:r>
            <a:endParaRPr lang="en-GB" dirty="0" smtClean="0">
              <a:latin typeface="Arial" panose="020B0604020202020204" pitchFamily="34" charset="0"/>
              <a:cs typeface="Arial" panose="020B0604020202020204" pitchFamily="34" charset="0"/>
            </a:endParaRPr>
          </a:p>
          <a:p>
            <a:pPr marL="57150" indent="0">
              <a:buNone/>
            </a:pPr>
            <a:r>
              <a:rPr lang="en-GB" dirty="0">
                <a:latin typeface="Arial" panose="020B0604020202020204" pitchFamily="34" charset="0"/>
                <a:cs typeface="Arial" panose="020B0604020202020204" pitchFamily="34" charset="0"/>
                <a:hlinkClick r:id="rId3"/>
              </a:rPr>
              <a:t>Review of Career Pathways for Community Learning and Development June 2020 (cldstandardscouncil.org.uk)</a:t>
            </a:r>
          </a:p>
          <a:p>
            <a:pPr marL="457200" lvl="1" indent="0">
              <a:buNone/>
            </a:pPr>
            <a:endParaRPr lang="en-GB"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999099"/>
      </p:ext>
    </p:extLst>
  </p:cSld>
  <p:clrMapOvr>
    <a:masterClrMapping/>
  </p:clrMapOvr>
  <p:transition spd="slow">
    <p:cove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06993" y="1428101"/>
            <a:ext cx="6921863" cy="90236"/>
          </a:xfrm>
          <a:prstGeom prst="rect">
            <a:avLst/>
          </a:prstGeom>
          <a:solidFill>
            <a:srgbClr val="41C6CD"/>
          </a:soli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8" name="Rectangle 7"/>
          <p:cNvSpPr/>
          <p:nvPr/>
        </p:nvSpPr>
        <p:spPr>
          <a:xfrm>
            <a:off x="0" y="6433457"/>
            <a:ext cx="9144000" cy="424543"/>
          </a:xfrm>
          <a:prstGeom prst="rect">
            <a:avLst/>
          </a:prstGeom>
          <a:gradFill>
            <a:gsLst>
              <a:gs pos="0">
                <a:srgbClr val="8488C4"/>
              </a:gs>
              <a:gs pos="23000">
                <a:srgbClr val="D4DEFF"/>
              </a:gs>
              <a:gs pos="98000">
                <a:schemeClr val="bg1"/>
              </a:gs>
              <a:gs pos="45000">
                <a:srgbClr val="41C6CD">
                  <a:alpha val="47000"/>
                </a:srgbClr>
              </a:gs>
            </a:gsLst>
            <a:lin ang="16200000" scaled="0"/>
          </a:gra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4" name="Title 3"/>
          <p:cNvSpPr>
            <a:spLocks noGrp="1"/>
          </p:cNvSpPr>
          <p:nvPr>
            <p:ph type="title"/>
          </p:nvPr>
        </p:nvSpPr>
        <p:spPr/>
        <p:txBody>
          <a:bodyPr>
            <a:normAutofit/>
          </a:bodyPr>
          <a:lstStyle/>
          <a:p>
            <a:pPr algn="l"/>
            <a:r>
              <a:rPr lang="en-GB" sz="2800" dirty="0" smtClean="0">
                <a:latin typeface="Arial" panose="020B0604020202020204" pitchFamily="34" charset="0"/>
                <a:cs typeface="Arial" panose="020B0604020202020204" pitchFamily="34" charset="0"/>
              </a:rPr>
              <a:t>CLD Career Pathways Review 2020:</a:t>
            </a:r>
            <a:br>
              <a:rPr lang="en-GB" sz="2800" dirty="0" smtClean="0">
                <a:latin typeface="Arial" panose="020B0604020202020204" pitchFamily="34" charset="0"/>
                <a:cs typeface="Arial" panose="020B0604020202020204" pitchFamily="34" charset="0"/>
              </a:rPr>
            </a:br>
            <a:r>
              <a:rPr lang="en-GB" sz="2800" dirty="0" smtClean="0">
                <a:latin typeface="Arial" panose="020B0604020202020204" pitchFamily="34" charset="0"/>
                <a:cs typeface="Arial" panose="020B0604020202020204" pitchFamily="34" charset="0"/>
              </a:rPr>
              <a:t>High Standards of Professional Practice in CLD</a:t>
            </a:r>
            <a:endParaRPr lang="en-GB" sz="2800" dirty="0">
              <a:latin typeface="Arial" panose="020B0604020202020204" pitchFamily="34" charset="0"/>
              <a:cs typeface="Arial" panose="020B0604020202020204" pitchFamily="34" charset="0"/>
            </a:endParaRPr>
          </a:p>
        </p:txBody>
      </p:sp>
      <p:sp>
        <p:nvSpPr>
          <p:cNvPr id="2" name="Content Placeholder 1"/>
          <p:cNvSpPr>
            <a:spLocks noGrp="1"/>
          </p:cNvSpPr>
          <p:nvPr>
            <p:ph sz="half" idx="1"/>
          </p:nvPr>
        </p:nvSpPr>
        <p:spPr/>
        <p:txBody>
          <a:bodyPr>
            <a:normAutofit fontScale="70000" lnSpcReduction="20000"/>
          </a:bodyPr>
          <a:lstStyle/>
          <a:p>
            <a:pPr marL="0" indent="0">
              <a:buNone/>
            </a:pPr>
            <a:r>
              <a:rPr lang="en-GB" b="1" dirty="0" smtClean="0">
                <a:latin typeface="Arial" panose="020B0604020202020204" pitchFamily="34" charset="0"/>
                <a:cs typeface="Arial" panose="020B0604020202020204" pitchFamily="34" charset="0"/>
              </a:rPr>
              <a:t>Positive Drivers</a:t>
            </a:r>
          </a:p>
          <a:p>
            <a:pPr marL="0" indent="0">
              <a:buNone/>
            </a:pPr>
            <a:endParaRPr lang="en-GB" sz="3100" b="1" dirty="0">
              <a:latin typeface="Arial" panose="020B0604020202020204" pitchFamily="34" charset="0"/>
              <a:cs typeface="Arial" panose="020B0604020202020204" pitchFamily="34" charset="0"/>
            </a:endParaRPr>
          </a:p>
          <a:p>
            <a:r>
              <a:rPr lang="en-GB" sz="3100" dirty="0">
                <a:latin typeface="Arial" panose="020B0604020202020204" pitchFamily="34" charset="0"/>
                <a:cs typeface="Arial" panose="020B0604020202020204" pitchFamily="34" charset="0"/>
              </a:rPr>
              <a:t>Well-developed systems for approvals, registration and professional </a:t>
            </a:r>
            <a:r>
              <a:rPr lang="en-GB" sz="3100" dirty="0" smtClean="0">
                <a:latin typeface="Arial" panose="020B0604020202020204" pitchFamily="34" charset="0"/>
                <a:cs typeface="Arial" panose="020B0604020202020204" pitchFamily="34" charset="0"/>
              </a:rPr>
              <a:t>learning.</a:t>
            </a:r>
          </a:p>
          <a:p>
            <a:endParaRPr lang="en-GB" sz="3100" dirty="0" smtClean="0">
              <a:latin typeface="Arial" panose="020B0604020202020204" pitchFamily="34" charset="0"/>
              <a:cs typeface="Arial" panose="020B0604020202020204" pitchFamily="34" charset="0"/>
            </a:endParaRPr>
          </a:p>
          <a:p>
            <a:r>
              <a:rPr lang="en-GB" sz="3100" dirty="0" smtClean="0">
                <a:latin typeface="Arial" panose="020B0604020202020204" pitchFamily="34" charset="0"/>
                <a:cs typeface="Arial" panose="020B0604020202020204" pitchFamily="34" charset="0"/>
              </a:rPr>
              <a:t>Increased </a:t>
            </a:r>
            <a:r>
              <a:rPr lang="en-GB" sz="3100" dirty="0">
                <a:latin typeface="Arial" panose="020B0604020202020204" pitchFamily="34" charset="0"/>
                <a:cs typeface="Arial" panose="020B0604020202020204" pitchFamily="34" charset="0"/>
              </a:rPr>
              <a:t>number of </a:t>
            </a:r>
            <a:r>
              <a:rPr lang="en-GB" sz="3100" dirty="0" err="1">
                <a:latin typeface="Arial" panose="020B0604020202020204" pitchFamily="34" charset="0"/>
                <a:cs typeface="Arial" panose="020B0604020202020204" pitchFamily="34" charset="0"/>
              </a:rPr>
              <a:t>CLDSC</a:t>
            </a:r>
            <a:r>
              <a:rPr lang="en-GB" sz="3100" dirty="0">
                <a:latin typeface="Arial" panose="020B0604020202020204" pitchFamily="34" charset="0"/>
                <a:cs typeface="Arial" panose="020B0604020202020204" pitchFamily="34" charset="0"/>
              </a:rPr>
              <a:t> </a:t>
            </a:r>
            <a:r>
              <a:rPr lang="en-GB" sz="3100" dirty="0" smtClean="0">
                <a:latin typeface="Arial" panose="020B0604020202020204" pitchFamily="34" charset="0"/>
                <a:cs typeface="Arial" panose="020B0604020202020204" pitchFamily="34" charset="0"/>
              </a:rPr>
              <a:t>members.</a:t>
            </a:r>
          </a:p>
          <a:p>
            <a:endParaRPr lang="en-GB" sz="3100" dirty="0">
              <a:latin typeface="Arial" panose="020B0604020202020204" pitchFamily="34" charset="0"/>
              <a:cs typeface="Arial" panose="020B0604020202020204" pitchFamily="34" charset="0"/>
            </a:endParaRPr>
          </a:p>
          <a:p>
            <a:r>
              <a:rPr lang="en-GB" sz="3100" dirty="0" smtClean="0">
                <a:latin typeface="Arial" panose="020B0604020202020204" pitchFamily="34" charset="0"/>
                <a:cs typeface="Arial" panose="020B0604020202020204" pitchFamily="34" charset="0"/>
              </a:rPr>
              <a:t>Increased </a:t>
            </a:r>
            <a:r>
              <a:rPr lang="en-GB" sz="3100" dirty="0">
                <a:latin typeface="Arial" panose="020B0604020202020204" pitchFamily="34" charset="0"/>
                <a:cs typeface="Arial" panose="020B0604020202020204" pitchFamily="34" charset="0"/>
              </a:rPr>
              <a:t>number of employers voluntarily requiring </a:t>
            </a:r>
            <a:r>
              <a:rPr lang="en-GB" sz="3100" dirty="0" err="1">
                <a:latin typeface="Arial" panose="020B0604020202020204" pitchFamily="34" charset="0"/>
                <a:cs typeface="Arial" panose="020B0604020202020204" pitchFamily="34" charset="0"/>
              </a:rPr>
              <a:t>CLDSC</a:t>
            </a:r>
            <a:r>
              <a:rPr lang="en-GB" sz="3100" dirty="0">
                <a:latin typeface="Arial" panose="020B0604020202020204" pitchFamily="34" charset="0"/>
                <a:cs typeface="Arial" panose="020B0604020202020204" pitchFamily="34" charset="0"/>
              </a:rPr>
              <a:t> membership and qualifications</a:t>
            </a:r>
            <a:endParaRPr lang="en-GB" sz="3100" b="1" dirty="0" smtClean="0">
              <a:latin typeface="Arial" panose="020B0604020202020204" pitchFamily="34" charset="0"/>
              <a:cs typeface="Arial" panose="020B0604020202020204" pitchFamily="34" charset="0"/>
            </a:endParaRPr>
          </a:p>
          <a:p>
            <a:pPr marL="0" indent="0">
              <a:buNone/>
            </a:pPr>
            <a:endParaRPr lang="en-GB" sz="3100" b="1" dirty="0">
              <a:latin typeface="Arial" panose="020B0604020202020204" pitchFamily="34" charset="0"/>
              <a:cs typeface="Arial" panose="020B0604020202020204" pitchFamily="34" charset="0"/>
            </a:endParaRPr>
          </a:p>
          <a:p>
            <a:endParaRPr lang="en-GB" b="1" dirty="0"/>
          </a:p>
        </p:txBody>
      </p:sp>
      <p:sp>
        <p:nvSpPr>
          <p:cNvPr id="3" name="Content Placeholder 2"/>
          <p:cNvSpPr>
            <a:spLocks noGrp="1"/>
          </p:cNvSpPr>
          <p:nvPr>
            <p:ph sz="half" idx="2"/>
          </p:nvPr>
        </p:nvSpPr>
        <p:spPr/>
        <p:txBody>
          <a:bodyPr>
            <a:normAutofit fontScale="70000" lnSpcReduction="20000"/>
          </a:bodyPr>
          <a:lstStyle/>
          <a:p>
            <a:pPr marL="0" indent="0">
              <a:buNone/>
            </a:pPr>
            <a:r>
              <a:rPr lang="en-GB" sz="2400" b="1" dirty="0" smtClean="0">
                <a:latin typeface="Arial" panose="020B0604020202020204" pitchFamily="34" charset="0"/>
                <a:cs typeface="Arial" panose="020B0604020202020204" pitchFamily="34" charset="0"/>
              </a:rPr>
              <a:t>Negative Drivers: No mandatory requirements</a:t>
            </a:r>
          </a:p>
          <a:p>
            <a:pPr marL="0" indent="0">
              <a:buNone/>
            </a:pPr>
            <a:endParaRPr lang="en-GB" sz="2400" b="1"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Employers do not require </a:t>
            </a:r>
            <a:r>
              <a:rPr lang="en-GB" sz="2400" dirty="0" err="1">
                <a:latin typeface="Arial" panose="020B0604020202020204" pitchFamily="34" charset="0"/>
                <a:cs typeface="Arial" panose="020B0604020202020204" pitchFamily="34" charset="0"/>
              </a:rPr>
              <a:t>CLDSC</a:t>
            </a:r>
            <a:r>
              <a:rPr lang="en-GB" sz="2400" dirty="0">
                <a:latin typeface="Arial" panose="020B0604020202020204" pitchFamily="34" charset="0"/>
                <a:cs typeface="Arial" panose="020B0604020202020204" pitchFamily="34" charset="0"/>
              </a:rPr>
              <a:t> membership or qualifications </a:t>
            </a:r>
          </a:p>
          <a:p>
            <a:endParaRPr lang="en-GB" sz="2400" dirty="0" smtClean="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Lack </a:t>
            </a:r>
            <a:r>
              <a:rPr lang="en-GB" sz="2400" dirty="0">
                <a:latin typeface="Arial" panose="020B0604020202020204" pitchFamily="34" charset="0"/>
                <a:cs typeface="Arial" panose="020B0604020202020204" pitchFamily="34" charset="0"/>
              </a:rPr>
              <a:t>of recognition and poor job prospects discourages entry into </a:t>
            </a:r>
            <a:r>
              <a:rPr lang="en-GB" sz="2400" dirty="0" smtClean="0">
                <a:latin typeface="Arial" panose="020B0604020202020204" pitchFamily="34" charset="0"/>
                <a:cs typeface="Arial" panose="020B0604020202020204" pitchFamily="34" charset="0"/>
              </a:rPr>
              <a:t>profession. </a:t>
            </a:r>
          </a:p>
          <a:p>
            <a:endParaRPr lang="en-GB" sz="2400" dirty="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Qualifications </a:t>
            </a:r>
            <a:r>
              <a:rPr lang="en-GB" sz="2400" dirty="0">
                <a:latin typeface="Arial" panose="020B0604020202020204" pitchFamily="34" charset="0"/>
                <a:cs typeface="Arial" panose="020B0604020202020204" pitchFamily="34" charset="0"/>
              </a:rPr>
              <a:t>not valued by employers reduces demand limits </a:t>
            </a:r>
            <a:r>
              <a:rPr lang="en-GB" sz="2400" dirty="0" smtClean="0">
                <a:latin typeface="Arial" panose="020B0604020202020204" pitchFamily="34" charset="0"/>
                <a:cs typeface="Arial" panose="020B0604020202020204" pitchFamily="34" charset="0"/>
              </a:rPr>
              <a:t>demand.</a:t>
            </a:r>
          </a:p>
          <a:p>
            <a:endParaRPr lang="en-GB" sz="2400" dirty="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Institutions </a:t>
            </a:r>
            <a:r>
              <a:rPr lang="en-GB" sz="2400" dirty="0">
                <a:latin typeface="Arial" panose="020B0604020202020204" pitchFamily="34" charset="0"/>
                <a:cs typeface="Arial" panose="020B0604020202020204" pitchFamily="34" charset="0"/>
              </a:rPr>
              <a:t>fit supply to </a:t>
            </a:r>
            <a:r>
              <a:rPr lang="en-GB" sz="2400" dirty="0" smtClean="0">
                <a:latin typeface="Arial" panose="020B0604020202020204" pitchFamily="34" charset="0"/>
                <a:cs typeface="Arial" panose="020B0604020202020204" pitchFamily="34" charset="0"/>
              </a:rPr>
              <a:t>demand</a:t>
            </a:r>
          </a:p>
          <a:p>
            <a:endParaRPr lang="en-GB" sz="2400" dirty="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Employer / Institutions recognition and application of </a:t>
            </a:r>
            <a:r>
              <a:rPr lang="en-GB" sz="2400" dirty="0" err="1" smtClean="0">
                <a:latin typeface="Arial" panose="020B0604020202020204" pitchFamily="34" charset="0"/>
                <a:cs typeface="Arial" panose="020B0604020202020204" pitchFamily="34" charset="0"/>
              </a:rPr>
              <a:t>CLDSC</a:t>
            </a:r>
            <a:r>
              <a:rPr lang="en-GB" sz="2400" dirty="0" smtClean="0">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approval </a:t>
            </a:r>
            <a:endParaRPr lang="en-GB"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86456180"/>
      </p:ext>
    </p:extLst>
  </p:cSld>
  <p:clrMapOvr>
    <a:masterClrMapping/>
  </p:clrMapOvr>
  <p:transition spd="slow">
    <p:cove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24922</TotalTime>
  <Words>1411</Words>
  <Application>Microsoft Office PowerPoint</Application>
  <PresentationFormat>On-screen Show (4:3)</PresentationFormat>
  <Paragraphs>234</Paragraphs>
  <Slides>16</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Gill Sans</vt:lpstr>
      <vt:lpstr>Office Theme</vt:lpstr>
      <vt:lpstr>PowerPoint Presentation</vt:lpstr>
      <vt:lpstr>Introduction</vt:lpstr>
      <vt:lpstr>Changing World</vt:lpstr>
      <vt:lpstr>CLD Workforce Features (2018)</vt:lpstr>
      <vt:lpstr>CLD Workforce Response to COVID-19</vt:lpstr>
      <vt:lpstr>CLD Workforce Post COVID-19</vt:lpstr>
      <vt:lpstr>CLD Workforce Post COVID-19</vt:lpstr>
      <vt:lpstr>CLD Career Pathways Review 2020</vt:lpstr>
      <vt:lpstr>CLD Career Pathways Review 2020: High Standards of Professional Practice in CLD</vt:lpstr>
      <vt:lpstr>Accredited Pathways to CLDSC Registered Membership (SCQF).  </vt:lpstr>
      <vt:lpstr>Accredited Pathways to CLDSC Registered Membership (SCQF).  </vt:lpstr>
      <vt:lpstr>The CLD Leadership Challenge</vt:lpstr>
      <vt:lpstr>The CLD Leadership Challenge</vt:lpstr>
      <vt:lpstr>Growing the Learning Culture</vt:lpstr>
      <vt:lpstr>What kind of world do we want?</vt:lpstr>
      <vt:lpstr>PowerPoint Presentation</vt:lpstr>
    </vt:vector>
  </TitlesOfParts>
  <Company>APS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Douglas Heede</dc:creator>
  <cp:lastModifiedBy>Nicola Sykes</cp:lastModifiedBy>
  <cp:revision>246</cp:revision>
  <cp:lastPrinted>2018-10-04T11:07:35Z</cp:lastPrinted>
  <dcterms:created xsi:type="dcterms:W3CDTF">2017-03-09T10:49:59Z</dcterms:created>
  <dcterms:modified xsi:type="dcterms:W3CDTF">2021-05-19T16:41:50Z</dcterms:modified>
</cp:coreProperties>
</file>