
<file path=[Content_Types].xml><?xml version="1.0" encoding="utf-8"?>
<Types xmlns="http://schemas.openxmlformats.org/package/2006/content-types">
  <Default Extension="tmp" ContentType="image/png"/>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5"/>
  </p:notesMasterIdLst>
  <p:handoutMasterIdLst>
    <p:handoutMasterId r:id="rId16"/>
  </p:handoutMasterIdLst>
  <p:sldIdLst>
    <p:sldId id="368" r:id="rId6"/>
    <p:sldId id="375" r:id="rId7"/>
    <p:sldId id="374" r:id="rId8"/>
    <p:sldId id="372" r:id="rId9"/>
    <p:sldId id="373" r:id="rId10"/>
    <p:sldId id="367" r:id="rId11"/>
    <p:sldId id="377" r:id="rId12"/>
    <p:sldId id="371" r:id="rId13"/>
    <p:sldId id="364"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t J (John)" initials="GJ(" lastIdx="8" clrIdx="0">
    <p:extLst>
      <p:ext uri="{19B8F6BF-5375-455C-9EA6-DF929625EA0E}">
        <p15:presenceInfo xmlns:p15="http://schemas.microsoft.com/office/powerpoint/2012/main" userId="S-1-5-21-765483983-692928010-316617838-324002" providerId="AD"/>
      </p:ext>
    </p:extLst>
  </p:cmAuthor>
  <p:cmAuthor id="2" name="Kivlin A (Ann)" initials="KA(" lastIdx="2" clrIdx="1">
    <p:extLst>
      <p:ext uri="{19B8F6BF-5375-455C-9EA6-DF929625EA0E}">
        <p15:presenceInfo xmlns:p15="http://schemas.microsoft.com/office/powerpoint/2012/main" userId="S-1-5-21-765483983-692928010-316617838-3179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4C4"/>
    <a:srgbClr val="00ABB5"/>
    <a:srgbClr val="B3D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32" autoAdjust="0"/>
    <p:restoredTop sz="73905" autoAdjust="0"/>
  </p:normalViewPr>
  <p:slideViewPr>
    <p:cSldViewPr snapToGrid="0">
      <p:cViewPr varScale="1">
        <p:scale>
          <a:sx n="51" d="100"/>
          <a:sy n="51" d="100"/>
        </p:scale>
        <p:origin x="952"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19/05/2021</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19/05/2021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ldstandardscouncil.org.uk/about-cld/working-with-scotlands-communities-2018/#:~:text=Working%20with%20Scotland%E2%80%99s%20Communities%202018%20is%20the%20first,group%20with%20members%20from%20across%20the%20CLD%20fiel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ducation.gov.scot/improvement/self-evaluation/planning-for-change-a-review-of-cld-plans-in-scotland-2018-2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There is no CLD without a workforce to deliver it.</a:t>
            </a:r>
          </a:p>
          <a:p>
            <a:endParaRPr lang="en-GB" dirty="0" smtClean="0"/>
          </a:p>
          <a:p>
            <a:pPr marL="171450" indent="-171450">
              <a:buFont typeface="Arial" panose="020B0604020202020204" pitchFamily="34" charset="0"/>
              <a:buChar char="•"/>
            </a:pPr>
            <a:r>
              <a:rPr lang="en-GB" dirty="0" smtClean="0"/>
              <a:t>The CLD Standards Council has done a lot of work to identify the needs of the workforce prior to the pandemic &amp; have continued to look at this throughout the pandemic too.</a:t>
            </a:r>
          </a:p>
          <a:p>
            <a:pPr marL="171450" indent="-171450">
              <a:buFont typeface="Arial" panose="020B0604020202020204" pitchFamily="34" charset="0"/>
              <a:buChar char="•"/>
            </a:pPr>
            <a:r>
              <a:rPr lang="en-GB" dirty="0" smtClean="0"/>
              <a:t>As well as the Working with Scotland's communities  report,  CLD SC have produced reports based on workforce feedback throughout the pandemic that might be useful </a:t>
            </a:r>
          </a:p>
          <a:p>
            <a:pPr marL="171450" indent="-171450">
              <a:buFont typeface="Arial" panose="020B0604020202020204" pitchFamily="34" charset="0"/>
              <a:buChar char="•"/>
            </a:pPr>
            <a:r>
              <a:rPr lang="en-GB" dirty="0" smtClean="0"/>
              <a:t>Within</a:t>
            </a:r>
            <a:r>
              <a:rPr lang="en-GB" baseline="0" dirty="0" smtClean="0"/>
              <a:t> the CLD plan, you can draw on these reports, as well as any local intelligence you have on local needs of the CLD workforce, &amp; reference the types of actions you will take to  meet those needs, whether in partnership locally or within a regional or national context</a:t>
            </a:r>
          </a:p>
          <a:p>
            <a:pPr marL="171450" indent="-171450">
              <a:buFont typeface="Arial" panose="020B0604020202020204" pitchFamily="34" charset="0"/>
              <a:buChar char="•"/>
            </a:pPr>
            <a:r>
              <a:rPr lang="en-GB" baseline="0" dirty="0" smtClean="0"/>
              <a:t>Any workforce development may also stem from your identified needs locally – for example if you have identified that through family learning, your focus should be on literacies, but you don’t have the skills within your workforce to meet this need, you may wish to outline how you will address that skill shortage in the workforce.</a:t>
            </a:r>
          </a:p>
          <a:p>
            <a:pPr marL="171450" indent="-171450">
              <a:buFont typeface="Arial" panose="020B0604020202020204" pitchFamily="34" charset="0"/>
              <a:buChar char="•"/>
            </a:pPr>
            <a:r>
              <a:rPr lang="en-GB" baseline="0" dirty="0" smtClean="0"/>
              <a:t>An assessment on the qualifications &amp; CLD SC registrations of your local workforce may also be useful here – this type of activity is normally undertaken for inspection too</a:t>
            </a:r>
            <a:endParaRPr lang="en-GB" dirty="0" smtClean="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143675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smtClean="0">
                <a:solidFill>
                  <a:schemeClr val="tx1"/>
                </a:solidFill>
              </a:rPr>
              <a:t>Much of what you have heard so far has been built on an evidence</a:t>
            </a:r>
            <a:r>
              <a:rPr lang="en-GB" sz="1200" b="1" baseline="0" dirty="0" smtClean="0">
                <a:solidFill>
                  <a:schemeClr val="tx1"/>
                </a:solidFill>
              </a:rPr>
              <a:t> source, these are just of a few of these.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kern="1200" dirty="0" smtClean="0">
                <a:solidFill>
                  <a:srgbClr val="00ABB5"/>
                </a:solidFill>
                <a:latin typeface="+mn-lt"/>
                <a:ea typeface="+mn-ea"/>
                <a:cs typeface="+mn-cs"/>
              </a:rPr>
              <a:t>Findings from the review of CLD Plans 2018-21 </a:t>
            </a:r>
          </a:p>
          <a:p>
            <a:pPr marL="0" indent="0">
              <a:buFont typeface="Arial" panose="020B0604020202020204" pitchFamily="34" charset="0"/>
              <a:buNone/>
            </a:pPr>
            <a:r>
              <a:rPr lang="en-GB" sz="1200" b="0" kern="1200" dirty="0" smtClean="0">
                <a:solidFill>
                  <a:srgbClr val="00ABB5"/>
                </a:solidFill>
                <a:latin typeface="+mn-lt"/>
                <a:ea typeface="+mn-ea"/>
                <a:cs typeface="+mn-cs"/>
              </a:rPr>
              <a:t>Findings</a:t>
            </a:r>
            <a:r>
              <a:rPr lang="en-GB" sz="1200" b="0" kern="1200" baseline="0" dirty="0" smtClean="0">
                <a:solidFill>
                  <a:srgbClr val="00ABB5"/>
                </a:solidFill>
                <a:latin typeface="+mn-lt"/>
                <a:ea typeface="+mn-ea"/>
                <a:cs typeface="+mn-cs"/>
              </a:rPr>
              <a:t> from </a:t>
            </a:r>
            <a:r>
              <a:rPr lang="en-GB" sz="1200" b="0" kern="1200" baseline="0" dirty="0" err="1" smtClean="0">
                <a:solidFill>
                  <a:srgbClr val="00ABB5"/>
                </a:solidFill>
                <a:latin typeface="+mn-lt"/>
                <a:ea typeface="+mn-ea"/>
                <a:cs typeface="+mn-cs"/>
              </a:rPr>
              <a:t>CLD</a:t>
            </a:r>
            <a:r>
              <a:rPr lang="en-GB" sz="1200" b="0" kern="1200" baseline="0" dirty="0" smtClean="0">
                <a:solidFill>
                  <a:srgbClr val="00ABB5"/>
                </a:solidFill>
                <a:latin typeface="+mn-lt"/>
                <a:ea typeface="+mn-ea"/>
                <a:cs typeface="+mn-cs"/>
              </a:rPr>
              <a:t> workforce survey 2018-19</a:t>
            </a:r>
            <a:endParaRPr lang="en-GB" sz="1200" b="0" kern="1200" dirty="0" smtClean="0">
              <a:solidFill>
                <a:srgbClr val="00ABB5"/>
              </a:solidFill>
              <a:latin typeface="+mn-lt"/>
              <a:ea typeface="+mn-ea"/>
              <a:cs typeface="+mn-cs"/>
            </a:endParaRPr>
          </a:p>
          <a:p>
            <a:pPr marL="0" indent="0">
              <a:buFont typeface="Arial" panose="020B0604020202020204" pitchFamily="34" charset="0"/>
              <a:buNone/>
            </a:pPr>
            <a:r>
              <a:rPr lang="en-GB" sz="1200" b="0" i="0" kern="1200" dirty="0" smtClean="0">
                <a:solidFill>
                  <a:srgbClr val="00ABB5"/>
                </a:solidFill>
                <a:latin typeface="+mn-lt"/>
                <a:ea typeface="+mn-ea"/>
                <a:cs typeface="+mn-cs"/>
              </a:rPr>
              <a:t>Evidence from HM Inspection and review 2016-19</a:t>
            </a:r>
          </a:p>
          <a:p>
            <a:pPr marL="0" indent="0">
              <a:buFont typeface="Arial" panose="020B0604020202020204" pitchFamily="34" charset="0"/>
              <a:buNone/>
            </a:pPr>
            <a:endParaRPr lang="en-GB" sz="1200" b="0" i="0" kern="1200" dirty="0" smtClean="0">
              <a:solidFill>
                <a:srgbClr val="00ABB5"/>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baseline="0" dirty="0" smtClean="0">
                <a:solidFill>
                  <a:schemeClr val="tx1"/>
                </a:solidFill>
              </a:rPr>
              <a:t>As you develop and review your CLD plan it will be important to consider other evidence and data sources. </a:t>
            </a:r>
            <a:r>
              <a:rPr lang="en-GB" sz="1200" b="1" dirty="0" smtClean="0">
                <a:solidFill>
                  <a:schemeClr val="tx1"/>
                </a:solidFill>
              </a:rPr>
              <a:t>  </a:t>
            </a:r>
          </a:p>
          <a:p>
            <a:pPr marL="0" indent="0">
              <a:buFont typeface="Arial" panose="020B0604020202020204" pitchFamily="34" charset="0"/>
              <a:buNone/>
            </a:pPr>
            <a:endParaRPr lang="en-GB" b="0" i="0" dirty="0" smtClean="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615954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tabLst>
                <a:tab pos="2637155" algn="ctr"/>
                <a:tab pos="5274310" algn="r"/>
              </a:tabLst>
            </a:pPr>
            <a:r>
              <a:rPr lang="en-GB" sz="1100" b="1" dirty="0" smtClean="0">
                <a:latin typeface="Arial" panose="020B0604020202020204" pitchFamily="34" charset="0"/>
                <a:ea typeface="Times New Roman" panose="02020603050405020304" pitchFamily="18" charset="0"/>
                <a:cs typeface="Times New Roman" panose="02020603050405020304" pitchFamily="18" charset="0"/>
              </a:rPr>
              <a:t>The CLD Workforce</a:t>
            </a:r>
            <a:endParaRPr lang="en-GB" sz="1000" dirty="0" smtClean="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000" dirty="0" smtClean="0">
                <a:latin typeface="Arial" panose="020B0604020202020204" pitchFamily="34" charset="0"/>
                <a:ea typeface="Times New Roman" panose="02020603050405020304" pitchFamily="18" charset="0"/>
                <a:cs typeface="Times New Roman" panose="02020603050405020304" pitchFamily="18" charset="0"/>
              </a:rPr>
              <a:t>Findings from t</a:t>
            </a:r>
            <a:r>
              <a:rPr lang="en-GB" sz="1000" dirty="0" smtClean="0">
                <a:latin typeface="Arial" panose="020B0604020202020204" pitchFamily="34" charset="0"/>
                <a:ea typeface="Times New Roman" panose="02020603050405020304" pitchFamily="18" charset="0"/>
                <a:cs typeface="Arial" panose="020B0604020202020204" pitchFamily="34" charset="0"/>
              </a:rPr>
              <a:t>he </a:t>
            </a:r>
            <a:r>
              <a:rPr lang="en-GB" sz="1000" i="1" dirty="0" smtClean="0">
                <a:latin typeface="Arial" panose="020B0604020202020204" pitchFamily="34" charset="0"/>
                <a:ea typeface="Times New Roman" panose="02020603050405020304" pitchFamily="18" charset="0"/>
                <a:cs typeface="Arial" panose="020B0604020202020204" pitchFamily="34" charset="0"/>
                <a:hlinkClick r:id="rId3"/>
              </a:rPr>
              <a:t>Working With Scotland’s Communities 2018</a:t>
            </a:r>
            <a:r>
              <a:rPr lang="en-GB" sz="1000" dirty="0" smtClean="0">
                <a:latin typeface="Arial" panose="020B0604020202020204" pitchFamily="34" charset="0"/>
                <a:ea typeface="Times New Roman" panose="02020603050405020304" pitchFamily="18" charset="0"/>
                <a:cs typeface="Arial" panose="020B0604020202020204" pitchFamily="34" charset="0"/>
              </a:rPr>
              <a:t> study </a:t>
            </a:r>
            <a:r>
              <a:rPr lang="en-GB" sz="1000" dirty="0" smtClean="0">
                <a:latin typeface="Arial" panose="020B0604020202020204" pitchFamily="34" charset="0"/>
                <a:ea typeface="Times New Roman" panose="02020603050405020304" pitchFamily="18" charset="0"/>
                <a:cs typeface="Times New Roman" panose="02020603050405020304" pitchFamily="18" charset="0"/>
              </a:rPr>
              <a:t>estimated that there were up to 21,000 paid practitioners using CLD approaches across the public and third sectors. The study also found that:</a:t>
            </a:r>
          </a:p>
          <a:p>
            <a:pPr>
              <a:spcAft>
                <a:spcPts val="0"/>
              </a:spcAft>
            </a:pPr>
            <a:r>
              <a:rPr lang="en-GB" sz="1000" dirty="0" smtClean="0">
                <a:latin typeface="Arial" panose="020B0604020202020204" pitchFamily="34" charset="0"/>
                <a:ea typeface="Times New Roman" panose="02020603050405020304" pitchFamily="18" charset="0"/>
                <a:cs typeface="Arial" panose="020B0604020202020204" pitchFamily="34" charset="0"/>
              </a:rPr>
              <a:t> </a:t>
            </a:r>
            <a:endParaRPr lang="en-GB" sz="1000" dirty="0" smtClean="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dirty="0" smtClean="0"/>
              <a:t>CLD practitioners in Scotland are a highly committed and skilled workforce;</a:t>
            </a:r>
          </a:p>
          <a:p>
            <a:pPr marL="342900" lvl="0" indent="-342900">
              <a:buFont typeface="Symbol" panose="05050102010706020507" pitchFamily="18" charset="2"/>
              <a:buChar char=""/>
            </a:pPr>
            <a:r>
              <a:rPr lang="en-GB" dirty="0" smtClean="0"/>
              <a:t>There is likely to be a CLD skills gap in upcoming years due to an ageing workforce;</a:t>
            </a:r>
          </a:p>
          <a:p>
            <a:pPr marL="342900" lvl="0" indent="-342900">
              <a:buFont typeface="Symbol" panose="05050102010706020507" pitchFamily="18" charset="2"/>
              <a:buChar char=""/>
            </a:pPr>
            <a:r>
              <a:rPr lang="en-GB" dirty="0" smtClean="0"/>
              <a:t>More work is required to ensure that the CLD workforce reflected the diversity of the communities that they work with;</a:t>
            </a:r>
          </a:p>
          <a:p>
            <a:pPr marL="342900" lvl="0" indent="-342900">
              <a:buFont typeface="Symbol" panose="05050102010706020507" pitchFamily="18" charset="2"/>
              <a:buChar char=""/>
            </a:pPr>
            <a:r>
              <a:rPr lang="en-GB" dirty="0" smtClean="0"/>
              <a:t>There were staff development needs that employers were concerned they may not be able to address;</a:t>
            </a:r>
          </a:p>
          <a:p>
            <a:pPr marL="342900" lvl="0" indent="-342900">
              <a:buFont typeface="Symbol" panose="05050102010706020507" pitchFamily="18" charset="2"/>
              <a:buChar char=""/>
            </a:pPr>
            <a:r>
              <a:rPr lang="en-GB" dirty="0" smtClean="0"/>
              <a:t>Many in the workforce felt that there was an increasing gap between the resource available for CLD services and growing needs in communities.</a:t>
            </a:r>
          </a:p>
          <a:p>
            <a:pPr>
              <a:spcAft>
                <a:spcPts val="0"/>
              </a:spcAft>
            </a:pPr>
            <a:r>
              <a:rPr lang="en-GB" sz="1000" b="1" dirty="0" smtClean="0">
                <a:latin typeface="Arial" panose="020B0604020202020204" pitchFamily="34" charset="0"/>
                <a:ea typeface="Times New Roman" panose="02020603050405020304" pitchFamily="18" charset="0"/>
                <a:cs typeface="Times New Roman" panose="02020603050405020304" pitchFamily="18" charset="0"/>
              </a:rPr>
              <a:t> </a:t>
            </a:r>
            <a:endParaRPr lang="en-GB" sz="1000" dirty="0" smtClean="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000" dirty="0" smtClean="0">
                <a:latin typeface="Arial" panose="020B0604020202020204" pitchFamily="34" charset="0"/>
                <a:ea typeface="Times New Roman" panose="02020603050405020304" pitchFamily="18" charset="0"/>
                <a:cs typeface="Arial" panose="020B0604020202020204" pitchFamily="34" charset="0"/>
              </a:rPr>
              <a:t>Findings from the “</a:t>
            </a:r>
            <a:r>
              <a:rPr lang="en-GB" sz="1000" i="1" dirty="0" smtClean="0">
                <a:latin typeface="Arial" panose="020B0604020202020204" pitchFamily="34" charset="0"/>
                <a:ea typeface="Times New Roman" panose="02020603050405020304" pitchFamily="18" charset="0"/>
                <a:cs typeface="Arial" panose="020B0604020202020204" pitchFamily="34" charset="0"/>
              </a:rPr>
              <a:t>Collaborating For Improvement” </a:t>
            </a:r>
            <a:r>
              <a:rPr lang="en-GB" sz="1000" dirty="0" smtClean="0">
                <a:latin typeface="Arial" panose="020B0604020202020204" pitchFamily="34" charset="0"/>
                <a:ea typeface="Times New Roman" panose="02020603050405020304" pitchFamily="18" charset="0"/>
                <a:cs typeface="Arial" panose="020B0604020202020204" pitchFamily="34" charset="0"/>
              </a:rPr>
              <a:t>event in January 2020</a:t>
            </a:r>
            <a:r>
              <a:rPr lang="en-GB" sz="1000" dirty="0" smtClean="0">
                <a:latin typeface="Arial" panose="020B0604020202020204" pitchFamily="34" charset="0"/>
                <a:ea typeface="Times New Roman" panose="02020603050405020304" pitchFamily="18" charset="0"/>
                <a:cs typeface="Calibri" panose="020F0502020204030204" pitchFamily="34" charset="0"/>
              </a:rPr>
              <a:t>:</a:t>
            </a:r>
            <a:endParaRPr lang="en-GB" sz="1000" dirty="0" smtClean="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000" i="1" dirty="0" smtClean="0">
                <a:latin typeface="Calibri" panose="020F0502020204030204" pitchFamily="34" charset="0"/>
                <a:ea typeface="Times New Roman" panose="02020603050405020304" pitchFamily="18" charset="0"/>
                <a:cs typeface="Times New Roman" panose="02020603050405020304" pitchFamily="18" charset="0"/>
              </a:rPr>
              <a:t> </a:t>
            </a:r>
            <a:endParaRPr lang="en-GB" sz="1000" dirty="0" smtClean="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dirty="0" smtClean="0"/>
              <a:t>Greater stability in the CLD workforce at a local level is required in many areas;</a:t>
            </a:r>
          </a:p>
          <a:p>
            <a:pPr marL="342900" lvl="0" indent="-342900">
              <a:buFont typeface="Symbol" panose="05050102010706020507" pitchFamily="18" charset="2"/>
              <a:buChar char=""/>
            </a:pPr>
            <a:r>
              <a:rPr lang="en-GB" dirty="0" smtClean="0"/>
              <a:t>It is important to shift the thinking at directorate and senior level to recognise the impact CLD can make across a range of priorities – regardless of who is delivering CLD services;</a:t>
            </a:r>
          </a:p>
          <a:p>
            <a:pPr marL="342900" lvl="0" indent="-342900">
              <a:buFont typeface="Symbol" panose="05050102010706020507" pitchFamily="18" charset="2"/>
              <a:buChar char=""/>
            </a:pPr>
            <a:r>
              <a:rPr lang="en-GB" dirty="0" smtClean="0"/>
              <a:t>There is still a need to raise the profile of local CLD partnerships;</a:t>
            </a:r>
          </a:p>
          <a:p>
            <a:pPr marL="342900" lvl="0" indent="-342900">
              <a:buFont typeface="Symbol" panose="05050102010706020507" pitchFamily="18" charset="2"/>
              <a:buChar char=""/>
            </a:pPr>
            <a:r>
              <a:rPr lang="en-GB" dirty="0" smtClean="0"/>
              <a:t>Educators need to respect each other’s professionalism and work to achieve shared outcomes for learners, families and communities;</a:t>
            </a:r>
          </a:p>
          <a:p>
            <a:pPr marL="342900" lvl="0" indent="-342900">
              <a:buFont typeface="Symbol" panose="05050102010706020507" pitchFamily="18" charset="2"/>
              <a:buChar char=""/>
            </a:pPr>
            <a:r>
              <a:rPr lang="en-GB" dirty="0" smtClean="0"/>
              <a:t>Meaningful collaboration is required at all levels of practice and leadership. </a:t>
            </a:r>
          </a:p>
          <a:p>
            <a:pPr marL="342900" lvl="0" indent="-342900">
              <a:buFont typeface="Symbol" panose="05050102010706020507" pitchFamily="18" charset="2"/>
              <a:buChar char=""/>
            </a:pPr>
            <a:r>
              <a:rPr lang="en-GB" dirty="0" smtClean="0"/>
              <a:t>The empowerment agenda in education should include CLD practitioners.</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3112975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73949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For example, at least</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2534696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3031393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3030695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3628772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It is designed as a practical tool to prompt clear thinking, to support efficiency &amp; accuracy in planning content, to clarify the expectations of those involved in producing plans at the outset &amp; taking into account sectoral response to </a:t>
            </a:r>
            <a:r>
              <a:rPr lang="en-GB" sz="1200" kern="1200" dirty="0" err="1" smtClean="0">
                <a:solidFill>
                  <a:schemeClr val="tx1"/>
                </a:solidFill>
                <a:effectLst/>
                <a:latin typeface="+mn-lt"/>
                <a:ea typeface="+mn-ea"/>
                <a:cs typeface="+mn-cs"/>
              </a:rPr>
              <a:t>covid</a:t>
            </a:r>
            <a:r>
              <a:rPr lang="en-GB" sz="1200" kern="1200" dirty="0" smtClean="0">
                <a:solidFill>
                  <a:schemeClr val="tx1"/>
                </a:solidFill>
                <a:effectLst/>
                <a:latin typeface="+mn-lt"/>
                <a:ea typeface="+mn-ea"/>
                <a:cs typeface="+mn-cs"/>
              </a:rPr>
              <a:t>-19. With this in mind, your 2022-25 plan is likely to focus heavily on recovery.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template takes account of the 2019 analysis of CLD plans </a:t>
            </a:r>
            <a:r>
              <a:rPr lang="en-GB" sz="1200" u="sng" kern="1200" dirty="0" smtClean="0">
                <a:solidFill>
                  <a:schemeClr val="tx1"/>
                </a:solidFill>
                <a:effectLst/>
                <a:latin typeface="+mn-lt"/>
                <a:ea typeface="+mn-ea"/>
                <a:cs typeface="+mn-cs"/>
                <a:hlinkClick r:id="rId3"/>
              </a:rPr>
              <a:t>review of the content of the CLD plans</a:t>
            </a:r>
            <a:r>
              <a:rPr lang="en-GB" sz="1200" kern="1200" dirty="0" smtClean="0">
                <a:solidFill>
                  <a:schemeClr val="tx1"/>
                </a:solidFill>
                <a:effectLst/>
                <a:latin typeface="+mn-lt"/>
                <a:ea typeface="+mn-ea"/>
                <a:cs typeface="+mn-cs"/>
              </a:rPr>
              <a:t>  &amp; seeks to reflect the identified strengths &amp; areas for improvement in that report. Feedback from lead officers involved previously in CLD planning has led </a:t>
            </a:r>
            <a:r>
              <a:rPr lang="en-GB" sz="1200" kern="1200" dirty="0" err="1" smtClean="0">
                <a:solidFill>
                  <a:schemeClr val="tx1"/>
                </a:solidFill>
                <a:effectLst/>
                <a:latin typeface="+mn-lt"/>
                <a:ea typeface="+mn-ea"/>
                <a:cs typeface="+mn-cs"/>
              </a:rPr>
              <a:t>CLDMS</a:t>
            </a:r>
            <a:r>
              <a:rPr lang="en-GB" sz="1200" kern="1200" dirty="0" smtClean="0">
                <a:solidFill>
                  <a:schemeClr val="tx1"/>
                </a:solidFill>
                <a:effectLst/>
                <a:latin typeface="+mn-lt"/>
                <a:ea typeface="+mn-ea"/>
                <a:cs typeface="+mn-cs"/>
              </a:rPr>
              <a:t> to believe that a practical template with prompts would underpin greater coherence across the planning process. This was also highlighted when CLD Lead Officers from the Northern Alliance Regional Improvement Collaborative &amp; the West Partnership met in December 2019 to discuss CLD plans &amp; planning.</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3847770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8" name="TextBox 7"/>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9945068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13446351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6751" y="380320"/>
            <a:ext cx="10836972" cy="711200"/>
          </a:xfrm>
        </p:spPr>
        <p:txBody>
          <a:bodyPr lIns="0" tIns="0" rIns="0" bIns="0" anchor="t"/>
          <a:lstStyle/>
          <a:p>
            <a:r>
              <a:rPr lang="en-US"/>
              <a:t>Click to edit Master title style</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CLD – The National Picture</a:t>
            </a:r>
          </a:p>
        </p:txBody>
      </p:sp>
      <p:sp>
        <p:nvSpPr>
          <p:cNvPr id="8" name="TextBox 7"/>
          <p:cNvSpPr txBox="1"/>
          <p:nvPr userDrawn="1"/>
        </p:nvSpPr>
        <p:spPr>
          <a:xfrm>
            <a:off x="7400253" y="6301465"/>
            <a:ext cx="4223154"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328586455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10083768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9676541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3296845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5" name="TextBox 4"/>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14558946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9239259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6684435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41880699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8539269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
        <p:nvSpPr>
          <p:cNvPr id="1029" name="Text Box 7"/>
          <p:cNvSpPr txBox="1">
            <a:spLocks noChangeArrowheads="1"/>
          </p:cNvSpPr>
          <p:nvPr/>
        </p:nvSpPr>
        <p:spPr bwMode="auto">
          <a:xfrm>
            <a:off x="700191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Transforming lives through learning</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smtClean="0">
                <a:solidFill>
                  <a:schemeClr val="tx1">
                    <a:lumMod val="50000"/>
                    <a:lumOff val="50000"/>
                  </a:schemeClr>
                </a:solidFill>
              </a:rPr>
              <a:t>Document title</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cldstandardscouncil.org.uk/cldresponse-wave3-result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ldstandardscouncil.org.uk/wp-content/uploads/CLD-Response-to-COVID-wave2.pdf" TargetMode="External"/><Relationship Id="rId5" Type="http://schemas.openxmlformats.org/officeDocument/2006/relationships/hyperlink" Target="https://cldstandardscouncil.org.uk/the-cld-response-to-covid-19-survey-results-from-wave-1/" TargetMode="External"/><Relationship Id="rId4" Type="http://schemas.openxmlformats.org/officeDocument/2006/relationships/hyperlink" Target="https://cldstandardscouncil.org.uk/about-cld/working-with-scotlands-communities-2018/#:~:text=Working%20with%20Scotland%E2%80%99s%20Communities%202018%20is%20the%20first,group%20with%20members%20from%20across%20the%20CLD%20fiel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emf"/><Relationship Id="rId5" Type="http://schemas.openxmlformats.org/officeDocument/2006/relationships/image" Target="../media/image4.png"/><Relationship Id="rId4" Type="http://schemas.openxmlformats.org/officeDocument/2006/relationships/image" Target="../media/image3.tm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cldmanagersscotland.files.wordpress.com/2020/12/2020-november-cldms-cld-plan-reference-template-.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362311" y="276045"/>
            <a:ext cx="11628406" cy="1069676"/>
          </a:xfrm>
        </p:spPr>
        <p:txBody>
          <a:bodyPr/>
          <a:lstStyle/>
          <a:p>
            <a:pPr algn="ctr"/>
            <a:r>
              <a:rPr lang="en-GB" sz="3200" dirty="0" smtClean="0">
                <a:latin typeface="Calibri" panose="020F0502020204030204" pitchFamily="34" charset="0"/>
                <a:cs typeface="Calibri" panose="020F0502020204030204" pitchFamily="34" charset="0"/>
              </a:rPr>
              <a:t> Scottish Government Guidance on CLD Planning 2021-24</a:t>
            </a:r>
            <a:br>
              <a:rPr lang="en-GB" sz="3200" dirty="0" smtClean="0">
                <a:latin typeface="Calibri" panose="020F0502020204030204" pitchFamily="34" charset="0"/>
                <a:cs typeface="Calibri" panose="020F0502020204030204" pitchFamily="34" charset="0"/>
              </a:rPr>
            </a:br>
            <a:r>
              <a:rPr lang="en-GB" sz="3200" dirty="0" smtClean="0">
                <a:latin typeface="Calibri" panose="020F0502020204030204" pitchFamily="34" charset="0"/>
                <a:cs typeface="Calibri" panose="020F0502020204030204" pitchFamily="34" charset="0"/>
              </a:rPr>
              <a:t>Workforce Development</a:t>
            </a:r>
            <a:endParaRPr lang="en-GB" sz="32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62311" y="1043072"/>
            <a:ext cx="11725305" cy="5281527"/>
          </a:xfrm>
        </p:spPr>
        <p:txBody>
          <a:bodyPr/>
          <a:lstStyle/>
          <a:p>
            <a:endParaRPr lang="en-GB" b="1" dirty="0">
              <a:solidFill>
                <a:schemeClr val="tx1"/>
              </a:solidFill>
              <a:latin typeface="Calibri" panose="020F0502020204030204" pitchFamily="34" charset="0"/>
              <a:cs typeface="Calibri" panose="020F0502020204030204" pitchFamily="34" charset="0"/>
            </a:endParaRPr>
          </a:p>
          <a:p>
            <a:r>
              <a:rPr lang="en-GB" sz="2400" dirty="0">
                <a:solidFill>
                  <a:schemeClr val="tx1"/>
                </a:solidFill>
                <a:latin typeface="Calibri" panose="020F0502020204030204" pitchFamily="34" charset="0"/>
                <a:cs typeface="Calibri" panose="020F0502020204030204" pitchFamily="34" charset="0"/>
              </a:rPr>
              <a:t>The education authority should ensure that CLD workforce planning is an integral part of the CLD plan</a:t>
            </a:r>
            <a:r>
              <a:rPr lang="en-GB" sz="2400" dirty="0" smtClean="0">
                <a:solidFill>
                  <a:schemeClr val="tx1"/>
                </a:solidFill>
                <a:latin typeface="Calibri" panose="020F0502020204030204" pitchFamily="34" charset="0"/>
                <a:cs typeface="Calibri" panose="020F0502020204030204" pitchFamily="34" charset="0"/>
              </a:rPr>
              <a:t>:</a:t>
            </a:r>
            <a:r>
              <a:rPr lang="en-GB" sz="2400" dirty="0">
                <a:solidFill>
                  <a:schemeClr val="tx1"/>
                </a:solidFill>
                <a:latin typeface="Calibri" panose="020F0502020204030204" pitchFamily="34" charset="0"/>
                <a:cs typeface="Calibri" panose="020F0502020204030204" pitchFamily="34" charset="0"/>
              </a:rPr>
              <a:t> </a:t>
            </a:r>
            <a:endParaRPr lang="en-GB" sz="2400" dirty="0" smtClean="0">
              <a:solidFill>
                <a:schemeClr val="tx1"/>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GB" sz="2400" dirty="0" smtClean="0">
                <a:solidFill>
                  <a:schemeClr val="tx1"/>
                </a:solidFill>
                <a:latin typeface="Calibri" panose="020F0502020204030204" pitchFamily="34" charset="0"/>
                <a:cs typeface="Calibri" panose="020F0502020204030204" pitchFamily="34" charset="0"/>
              </a:rPr>
              <a:t>Consider the issues identified in the </a:t>
            </a:r>
            <a:r>
              <a:rPr lang="en-GB" sz="2400" dirty="0" smtClean="0">
                <a:latin typeface="Calibri" panose="020F0502020204030204" pitchFamily="34" charset="0"/>
                <a:cs typeface="Calibri" panose="020F0502020204030204" pitchFamily="34" charset="0"/>
                <a:hlinkClick r:id="rId4"/>
              </a:rPr>
              <a:t>Working With Scotland’s Communities 2018</a:t>
            </a:r>
            <a:r>
              <a:rPr lang="en-GB" sz="2400" dirty="0" smtClean="0">
                <a:latin typeface="Calibri" panose="020F0502020204030204" pitchFamily="34" charset="0"/>
                <a:cs typeface="Calibri" panose="020F0502020204030204" pitchFamily="34" charset="0"/>
              </a:rPr>
              <a:t> </a:t>
            </a:r>
            <a:r>
              <a:rPr lang="en-GB" sz="2400" dirty="0" smtClean="0">
                <a:solidFill>
                  <a:schemeClr val="tx1"/>
                </a:solidFill>
                <a:latin typeface="Calibri" panose="020F0502020204030204" pitchFamily="34" charset="0"/>
                <a:cs typeface="Calibri" panose="020F0502020204030204" pitchFamily="34" charset="0"/>
              </a:rPr>
              <a:t>report &amp; the other work of CLD Standards Council </a:t>
            </a:r>
            <a:r>
              <a:rPr lang="en-GB" sz="2400" dirty="0" smtClean="0">
                <a:latin typeface="Calibri" panose="020F0502020204030204" pitchFamily="34" charset="0"/>
                <a:cs typeface="Calibri" panose="020F0502020204030204" pitchFamily="34" charset="0"/>
                <a:hlinkClick r:id="rId5"/>
              </a:rPr>
              <a:t>throughout</a:t>
            </a:r>
            <a:r>
              <a:rPr lang="en-GB" sz="2400" dirty="0" smtClean="0">
                <a:latin typeface="Calibri" panose="020F0502020204030204" pitchFamily="34" charset="0"/>
                <a:cs typeface="Calibri" panose="020F0502020204030204" pitchFamily="34" charset="0"/>
              </a:rPr>
              <a:t> </a:t>
            </a:r>
            <a:r>
              <a:rPr lang="en-GB" sz="2400" dirty="0" smtClean="0">
                <a:latin typeface="Calibri" panose="020F0502020204030204" pitchFamily="34" charset="0"/>
                <a:cs typeface="Calibri" panose="020F0502020204030204" pitchFamily="34" charset="0"/>
                <a:hlinkClick r:id="rId6"/>
              </a:rPr>
              <a:t>the</a:t>
            </a:r>
            <a:r>
              <a:rPr lang="en-GB" sz="2400" dirty="0" smtClean="0">
                <a:latin typeface="Calibri" panose="020F0502020204030204" pitchFamily="34" charset="0"/>
                <a:cs typeface="Calibri" panose="020F0502020204030204" pitchFamily="34" charset="0"/>
              </a:rPr>
              <a:t> </a:t>
            </a:r>
            <a:r>
              <a:rPr lang="en-GB" sz="2400" dirty="0" smtClean="0">
                <a:latin typeface="Calibri" panose="020F0502020204030204" pitchFamily="34" charset="0"/>
                <a:cs typeface="Calibri" panose="020F0502020204030204" pitchFamily="34" charset="0"/>
                <a:hlinkClick r:id="rId7"/>
              </a:rPr>
              <a:t>pandemic</a:t>
            </a:r>
            <a:r>
              <a:rPr lang="en-GB" sz="2400" dirty="0" smtClean="0">
                <a:latin typeface="Calibri" panose="020F0502020204030204" pitchFamily="34" charset="0"/>
                <a:cs typeface="Calibri" panose="020F0502020204030204" pitchFamily="34" charset="0"/>
              </a:rPr>
              <a:t>;</a:t>
            </a:r>
          </a:p>
          <a:p>
            <a:pPr marL="285750" lvl="0" indent="-285750">
              <a:buFont typeface="Arial" panose="020B0604020202020204" pitchFamily="34" charset="0"/>
              <a:buChar char="•"/>
            </a:pPr>
            <a:r>
              <a:rPr lang="en-GB" sz="2400" dirty="0" smtClean="0">
                <a:solidFill>
                  <a:schemeClr val="tx1"/>
                </a:solidFill>
                <a:latin typeface="Calibri" panose="020F0502020204030204" pitchFamily="34" charset="0"/>
                <a:cs typeface="Calibri" panose="020F0502020204030204" pitchFamily="34" charset="0"/>
              </a:rPr>
              <a:t>Identify </a:t>
            </a:r>
            <a:r>
              <a:rPr lang="en-GB" sz="2400" dirty="0">
                <a:solidFill>
                  <a:schemeClr val="tx1"/>
                </a:solidFill>
                <a:latin typeface="Calibri" panose="020F0502020204030204" pitchFamily="34" charset="0"/>
                <a:cs typeface="Calibri" panose="020F0502020204030204" pitchFamily="34" charset="0"/>
              </a:rPr>
              <a:t>specific actions required to demonstrate commitment to the CLD workforce;</a:t>
            </a:r>
          </a:p>
          <a:p>
            <a:pPr marL="285750" lvl="0" indent="-285750">
              <a:buFont typeface="Arial" panose="020B0604020202020204" pitchFamily="34" charset="0"/>
              <a:buChar char="•"/>
            </a:pPr>
            <a:r>
              <a:rPr lang="en-GB" sz="2400" dirty="0">
                <a:solidFill>
                  <a:schemeClr val="tx1"/>
                </a:solidFill>
                <a:latin typeface="Calibri" panose="020F0502020204030204" pitchFamily="34" charset="0"/>
                <a:cs typeface="Calibri" panose="020F0502020204030204" pitchFamily="34" charset="0"/>
              </a:rPr>
              <a:t>Provide practice placements for CLD students;</a:t>
            </a:r>
          </a:p>
          <a:p>
            <a:pPr marL="285750" lvl="0" indent="-285750">
              <a:buFont typeface="Arial" panose="020B0604020202020204" pitchFamily="34" charset="0"/>
              <a:buChar char="•"/>
            </a:pPr>
            <a:r>
              <a:rPr lang="en-GB" sz="2400" dirty="0">
                <a:solidFill>
                  <a:schemeClr val="tx1"/>
                </a:solidFill>
                <a:latin typeface="Calibri" panose="020F0502020204030204" pitchFamily="34" charset="0"/>
                <a:cs typeface="Calibri" panose="020F0502020204030204" pitchFamily="34" charset="0"/>
              </a:rPr>
              <a:t>Recruit qualified CLD practitioners, at the appropriate level of practice or leadership across all areas of CLD such as Adult Learning, Community Development, Family Learning </a:t>
            </a:r>
            <a:r>
              <a:rPr lang="en-GB" sz="2400" dirty="0" smtClean="0">
                <a:solidFill>
                  <a:schemeClr val="tx1"/>
                </a:solidFill>
                <a:latin typeface="Calibri" panose="020F0502020204030204" pitchFamily="34" charset="0"/>
                <a:cs typeface="Calibri" panose="020F0502020204030204" pitchFamily="34" charset="0"/>
              </a:rPr>
              <a:t>&amp; </a:t>
            </a:r>
            <a:r>
              <a:rPr lang="en-GB" sz="2400" dirty="0">
                <a:solidFill>
                  <a:schemeClr val="tx1"/>
                </a:solidFill>
                <a:latin typeface="Calibri" panose="020F0502020204030204" pitchFamily="34" charset="0"/>
                <a:cs typeface="Calibri" panose="020F0502020204030204" pitchFamily="34" charset="0"/>
              </a:rPr>
              <a:t>Youth Work;</a:t>
            </a:r>
          </a:p>
          <a:p>
            <a:pPr marL="285750" lvl="0" indent="-285750">
              <a:buFont typeface="Arial" panose="020B0604020202020204" pitchFamily="34" charset="0"/>
              <a:buChar char="•"/>
            </a:pPr>
            <a:r>
              <a:rPr lang="en-GB" sz="2400" dirty="0">
                <a:solidFill>
                  <a:schemeClr val="tx1"/>
                </a:solidFill>
                <a:latin typeface="Calibri" panose="020F0502020204030204" pitchFamily="34" charset="0"/>
                <a:cs typeface="Calibri" panose="020F0502020204030204" pitchFamily="34" charset="0"/>
              </a:rPr>
              <a:t>Support the CLD workforce in its area, across all sectors, to benefit from engaging with the CLD </a:t>
            </a:r>
            <a:r>
              <a:rPr lang="en-GB" sz="2400" dirty="0" smtClean="0">
                <a:solidFill>
                  <a:schemeClr val="tx1"/>
                </a:solidFill>
                <a:latin typeface="Calibri" panose="020F0502020204030204" pitchFamily="34" charset="0"/>
                <a:cs typeface="Calibri" panose="020F0502020204030204" pitchFamily="34" charset="0"/>
              </a:rPr>
              <a:t>Standards </a:t>
            </a:r>
            <a:r>
              <a:rPr lang="en-GB" sz="2400" dirty="0">
                <a:solidFill>
                  <a:schemeClr val="tx1"/>
                </a:solidFill>
                <a:latin typeface="Calibri" panose="020F0502020204030204" pitchFamily="34" charset="0"/>
                <a:cs typeface="Calibri" panose="020F0502020204030204" pitchFamily="34" charset="0"/>
              </a:rPr>
              <a:t>Council through registered membership</a:t>
            </a:r>
            <a:r>
              <a:rPr lang="en-GB" sz="2200"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4479769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kern="1200" dirty="0"/>
              <a:t>Building </a:t>
            </a:r>
            <a:r>
              <a:rPr lang="en-GB" sz="3200" kern="1200" dirty="0" smtClean="0"/>
              <a:t>on evidence</a:t>
            </a:r>
            <a:endParaRPr lang="en-GB" sz="3200" kern="1200"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75" y="1091520"/>
            <a:ext cx="3096296" cy="4436962"/>
          </a:xfrm>
          <a:prstGeom prst="rect">
            <a:avLst/>
          </a:prstGeom>
          <a:ln>
            <a:solidFill>
              <a:schemeClr val="tx1"/>
            </a:solidFill>
          </a:ln>
          <a:scene3d>
            <a:camera prst="perspectiveRight"/>
            <a:lightRig rig="threePt" dir="t"/>
          </a:scene3d>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8371" y="1219096"/>
            <a:ext cx="3044731" cy="4482203"/>
          </a:xfrm>
          <a:prstGeom prst="rect">
            <a:avLst/>
          </a:prstGeom>
          <a:ln>
            <a:solidFill>
              <a:schemeClr val="tx1"/>
            </a:solidFill>
          </a:ln>
          <a:scene3d>
            <a:camera prst="perspectiveRight"/>
            <a:lightRig rig="threePt" dir="t"/>
          </a:scene3d>
        </p:spPr>
      </p:pic>
      <p:pic>
        <p:nvPicPr>
          <p:cNvPr id="3" name="Picture 2"/>
          <p:cNvPicPr>
            <a:picLocks noChangeAspect="1"/>
          </p:cNvPicPr>
          <p:nvPr/>
        </p:nvPicPr>
        <p:blipFill>
          <a:blip r:embed="rId5"/>
          <a:stretch>
            <a:fillRect/>
          </a:stretch>
        </p:blipFill>
        <p:spPr>
          <a:xfrm>
            <a:off x="7572047" y="985909"/>
            <a:ext cx="3931676" cy="4948576"/>
          </a:xfrm>
          <a:prstGeom prst="rect">
            <a:avLst/>
          </a:prstGeom>
          <a:ln>
            <a:noFill/>
          </a:ln>
          <a:effectLst/>
          <a:scene3d>
            <a:camera prst="perspectiveRight"/>
            <a:lightRig rig="threePt" dir="t"/>
          </a:scene3d>
        </p:spPr>
      </p:pic>
      <p:pic>
        <p:nvPicPr>
          <p:cNvPr id="7" name="Picture 6"/>
          <p:cNvPicPr>
            <a:picLocks noChangeAspect="1"/>
          </p:cNvPicPr>
          <p:nvPr/>
        </p:nvPicPr>
        <p:blipFill rotWithShape="1">
          <a:blip r:embed="rId6"/>
          <a:srcRect l="23560" t="23657" r="26010" b="31599"/>
          <a:stretch/>
        </p:blipFill>
        <p:spPr>
          <a:xfrm>
            <a:off x="-46348" y="5828876"/>
            <a:ext cx="12303237" cy="1045598"/>
          </a:xfrm>
          <a:prstGeom prst="rect">
            <a:avLst/>
          </a:prstGeom>
        </p:spPr>
      </p:pic>
    </p:spTree>
    <p:extLst>
      <p:ext uri="{BB962C8B-B14F-4D97-AF65-F5344CB8AC3E}">
        <p14:creationId xmlns:p14="http://schemas.microsoft.com/office/powerpoint/2010/main" val="954028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39545E-3C4F-5E48-A23A-B016EA2C5503}"/>
              </a:ext>
            </a:extLst>
          </p:cNvPr>
          <p:cNvSpPr/>
          <p:nvPr/>
        </p:nvSpPr>
        <p:spPr>
          <a:xfrm>
            <a:off x="1297615" y="-3058297"/>
            <a:ext cx="6192251" cy="1015663"/>
          </a:xfrm>
          <a:prstGeom prst="rect">
            <a:avLst/>
          </a:prstGeom>
        </p:spPr>
        <p:txBody>
          <a:bodyPr wrap="square">
            <a:spAutoFit/>
          </a:bodyPr>
          <a:lstStyle/>
          <a:p>
            <a:endParaRPr lang="en-GB" sz="2000" dirty="0">
              <a:solidFill>
                <a:schemeClr val="tx1">
                  <a:lumMod val="65000"/>
                  <a:lumOff val="35000"/>
                </a:schemeClr>
              </a:solidFill>
            </a:endParaRPr>
          </a:p>
          <a:p>
            <a:endParaRPr lang="en-GB" sz="2000" dirty="0">
              <a:solidFill>
                <a:schemeClr val="tx1">
                  <a:lumMod val="65000"/>
                  <a:lumOff val="35000"/>
                </a:schemeClr>
              </a:solidFill>
            </a:endParaRPr>
          </a:p>
          <a:p>
            <a:endParaRPr lang="en-GB" sz="2000" dirty="0">
              <a:solidFill>
                <a:schemeClr val="tx1">
                  <a:lumMod val="65000"/>
                  <a:lumOff val="35000"/>
                </a:schemeClr>
              </a:solidFill>
            </a:endParaRPr>
          </a:p>
        </p:txBody>
      </p:sp>
      <p:sp>
        <p:nvSpPr>
          <p:cNvPr id="17" name="Title 1">
            <a:extLst>
              <a:ext uri="{FF2B5EF4-FFF2-40B4-BE49-F238E27FC236}">
                <a16:creationId xmlns:a16="http://schemas.microsoft.com/office/drawing/2014/main" id="{59ABEF21-0F9C-7642-A930-EEF8E0B00680}"/>
              </a:ext>
            </a:extLst>
          </p:cNvPr>
          <p:cNvSpPr>
            <a:spLocks noGrp="1"/>
          </p:cNvSpPr>
          <p:nvPr>
            <p:ph type="title"/>
          </p:nvPr>
        </p:nvSpPr>
        <p:spPr>
          <a:xfrm>
            <a:off x="238837" y="594477"/>
            <a:ext cx="10836972" cy="711200"/>
          </a:xfrm>
        </p:spPr>
        <p:txBody>
          <a:bodyPr/>
          <a:lstStyle/>
          <a:p>
            <a:r>
              <a:rPr lang="en-GB" sz="3200" kern="1200" dirty="0"/>
              <a:t>Working with Scotland’s Communities - Key findings</a:t>
            </a:r>
          </a:p>
        </p:txBody>
      </p:sp>
      <p:sp>
        <p:nvSpPr>
          <p:cNvPr id="21" name="Shape 4500">
            <a:extLst>
              <a:ext uri="{FF2B5EF4-FFF2-40B4-BE49-F238E27FC236}">
                <a16:creationId xmlns:a16="http://schemas.microsoft.com/office/drawing/2014/main" id="{06DE0340-8A66-0046-ACF8-292DA88CB2AC}"/>
              </a:ext>
            </a:extLst>
          </p:cNvPr>
          <p:cNvSpPr/>
          <p:nvPr/>
        </p:nvSpPr>
        <p:spPr>
          <a:xfrm>
            <a:off x="10490484" y="183801"/>
            <a:ext cx="1584027" cy="1567508"/>
          </a:xfrm>
          <a:prstGeom prst="ellipse">
            <a:avLst/>
          </a:prstGeom>
          <a:solidFill>
            <a:srgbClr val="00ABB5"/>
          </a:solidFill>
          <a:ln>
            <a:noFill/>
          </a:ln>
        </p:spPr>
        <p:txBody>
          <a:bodyPr lIns="45713" tIns="22850" rIns="45713" bIns="22850" anchor="ctr"/>
          <a:lstStyle/>
          <a:p>
            <a:pPr algn="ctr" defTabSz="914034" eaLnBrk="1" fontAlgn="auto" hangingPunct="1">
              <a:spcBef>
                <a:spcPts val="0"/>
              </a:spcBef>
              <a:spcAft>
                <a:spcPts val="0"/>
              </a:spcAft>
              <a:defRPr/>
            </a:pPr>
            <a:endParaRPr sz="3599">
              <a:solidFill>
                <a:srgbClr val="00ABB5"/>
              </a:solidFill>
              <a:latin typeface="Lato"/>
              <a:ea typeface="Lato"/>
              <a:cs typeface="Lato"/>
              <a:sym typeface="Lato"/>
            </a:endParaRPr>
          </a:p>
        </p:txBody>
      </p:sp>
      <p:pic>
        <p:nvPicPr>
          <p:cNvPr id="25" name="Picture 24" descr="Screen Clipping">
            <a:extLst>
              <a:ext uri="{FF2B5EF4-FFF2-40B4-BE49-F238E27FC236}">
                <a16:creationId xmlns:a16="http://schemas.microsoft.com/office/drawing/2014/main" id="{FE0C082C-9E3B-8647-BA6E-0573191A2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4691" y="291749"/>
            <a:ext cx="958524" cy="1361724"/>
          </a:xfrm>
          <a:prstGeom prst="rect">
            <a:avLst/>
          </a:prstGeom>
          <a:ln>
            <a:noFill/>
          </a:ln>
        </p:spPr>
      </p:pic>
      <p:grpSp>
        <p:nvGrpSpPr>
          <p:cNvPr id="2" name="Group 1">
            <a:extLst>
              <a:ext uri="{FF2B5EF4-FFF2-40B4-BE49-F238E27FC236}">
                <a16:creationId xmlns:a16="http://schemas.microsoft.com/office/drawing/2014/main" id="{1F676C68-0142-4447-897F-8A9BD473875B}"/>
              </a:ext>
            </a:extLst>
          </p:cNvPr>
          <p:cNvGrpSpPr/>
          <p:nvPr/>
        </p:nvGrpSpPr>
        <p:grpSpPr>
          <a:xfrm>
            <a:off x="536121" y="1737751"/>
            <a:ext cx="2540908" cy="2286905"/>
            <a:chOff x="536121" y="1737751"/>
            <a:chExt cx="2540908" cy="2286905"/>
          </a:xfrm>
        </p:grpSpPr>
        <p:sp>
          <p:nvSpPr>
            <p:cNvPr id="14" name="Text Placeholder 1">
              <a:extLst>
                <a:ext uri="{FF2B5EF4-FFF2-40B4-BE49-F238E27FC236}">
                  <a16:creationId xmlns:a16="http://schemas.microsoft.com/office/drawing/2014/main" id="{04396B0A-DCAF-214A-9AFE-CA65A186000E}"/>
                </a:ext>
              </a:extLst>
            </p:cNvPr>
            <p:cNvSpPr txBox="1">
              <a:spLocks/>
            </p:cNvSpPr>
            <p:nvPr/>
          </p:nvSpPr>
          <p:spPr bwMode="auto">
            <a:xfrm>
              <a:off x="549039" y="2808385"/>
              <a:ext cx="2527990" cy="121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rtlCol="0" anchor="t" anchorCtr="0" compatLnSpc="1">
              <a:prstTxWarp prst="textNoShape">
                <a:avLst/>
              </a:prstTxWarp>
              <a:noAutofit/>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173038" indent="-173038">
                <a:buFont typeface="Arial" panose="020B0604020202020204" pitchFamily="34" charset="0"/>
                <a:buChar char="•"/>
              </a:pPr>
              <a:r>
                <a:rPr lang="en-GB" sz="2300" dirty="0"/>
                <a:t>Gap between resources and needs</a:t>
              </a:r>
            </a:p>
            <a:p>
              <a:pPr marL="173038" indent="-173038">
                <a:buFont typeface="Arial" panose="020B0604020202020204" pitchFamily="34" charset="0"/>
                <a:buChar char="•"/>
              </a:pPr>
              <a:r>
                <a:rPr lang="en-GB" sz="2300" kern="0" dirty="0" smtClean="0"/>
                <a:t>Estimated </a:t>
              </a:r>
              <a:r>
                <a:rPr lang="en-GB" sz="2300" kern="0" dirty="0"/>
                <a:t>21,000 paid staff</a:t>
              </a:r>
            </a:p>
            <a:p>
              <a:pPr marL="173038" indent="-173038">
                <a:buFont typeface="Arial" panose="020B0604020202020204" pitchFamily="34" charset="0"/>
                <a:buChar char="•"/>
              </a:pPr>
              <a:r>
                <a:rPr lang="en-GB" sz="2300" dirty="0"/>
                <a:t>An ageing CLD workforce</a:t>
              </a:r>
            </a:p>
            <a:p>
              <a:pPr marL="173038" indent="-173038">
                <a:buFont typeface="Arial" panose="020B0604020202020204" pitchFamily="34" charset="0"/>
                <a:buChar char="•"/>
              </a:pPr>
              <a:endParaRPr lang="en-GB" sz="2300" kern="0" dirty="0"/>
            </a:p>
            <a:p>
              <a:pPr marL="173038" indent="-173038">
                <a:buFont typeface="Arial" panose="020B0604020202020204" pitchFamily="34" charset="0"/>
                <a:buChar char="•"/>
              </a:pPr>
              <a:endParaRPr lang="en-GB" sz="2300" dirty="0"/>
            </a:p>
          </p:txBody>
        </p:sp>
        <p:sp>
          <p:nvSpPr>
            <p:cNvPr id="15" name="TextBox 14"/>
            <p:cNvSpPr txBox="1"/>
            <p:nvPr/>
          </p:nvSpPr>
          <p:spPr>
            <a:xfrm>
              <a:off x="574833" y="1737751"/>
              <a:ext cx="2033585" cy="738664"/>
            </a:xfrm>
            <a:prstGeom prst="rect">
              <a:avLst/>
            </a:prstGeom>
            <a:noFill/>
          </p:spPr>
          <p:txBody>
            <a:bodyPr wrap="square" lIns="0" tIns="0" rIns="0" bIns="0" rtlCol="0">
              <a:spAutoFit/>
            </a:bodyPr>
            <a:lstStyle/>
            <a:p>
              <a:r>
                <a:rPr lang="en-GB" sz="2400" b="1" dirty="0">
                  <a:solidFill>
                    <a:srgbClr val="00ABB5"/>
                  </a:solidFill>
                </a:rPr>
                <a:t>Resources and needs  </a:t>
              </a:r>
            </a:p>
          </p:txBody>
        </p:sp>
        <p:sp>
          <p:nvSpPr>
            <p:cNvPr id="26" name="Rectangle 25">
              <a:extLst>
                <a:ext uri="{FF2B5EF4-FFF2-40B4-BE49-F238E27FC236}">
                  <a16:creationId xmlns:a16="http://schemas.microsoft.com/office/drawing/2014/main" id="{1B50F4B8-3A53-654A-8960-1EE62F3BA6C0}"/>
                </a:ext>
              </a:extLst>
            </p:cNvPr>
            <p:cNvSpPr/>
            <p:nvPr/>
          </p:nvSpPr>
          <p:spPr>
            <a:xfrm>
              <a:off x="536121" y="2509477"/>
              <a:ext cx="2520000" cy="82800"/>
            </a:xfrm>
            <a:prstGeom prst="rect">
              <a:avLst/>
            </a:prstGeom>
            <a:solidFill>
              <a:srgbClr val="00AB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034" eaLnBrk="1" fontAlgn="auto" hangingPunct="1">
                <a:spcBef>
                  <a:spcPts val="0"/>
                </a:spcBef>
                <a:spcAft>
                  <a:spcPts val="0"/>
                </a:spcAft>
                <a:defRPr/>
              </a:pPr>
              <a:endParaRPr lang="en-GB" sz="3599"/>
            </a:p>
          </p:txBody>
        </p:sp>
      </p:grpSp>
      <p:grpSp>
        <p:nvGrpSpPr>
          <p:cNvPr id="4" name="Group 3">
            <a:extLst>
              <a:ext uri="{FF2B5EF4-FFF2-40B4-BE49-F238E27FC236}">
                <a16:creationId xmlns:a16="http://schemas.microsoft.com/office/drawing/2014/main" id="{627D1975-3868-C64D-9DA6-54B995EEA13C}"/>
              </a:ext>
            </a:extLst>
          </p:cNvPr>
          <p:cNvGrpSpPr/>
          <p:nvPr/>
        </p:nvGrpSpPr>
        <p:grpSpPr>
          <a:xfrm>
            <a:off x="3452350" y="1729201"/>
            <a:ext cx="2542050" cy="1923969"/>
            <a:chOff x="3452350" y="1729201"/>
            <a:chExt cx="2542050" cy="1923969"/>
          </a:xfrm>
        </p:grpSpPr>
        <p:sp>
          <p:nvSpPr>
            <p:cNvPr id="16" name="TextBox 15"/>
            <p:cNvSpPr txBox="1"/>
            <p:nvPr/>
          </p:nvSpPr>
          <p:spPr>
            <a:xfrm>
              <a:off x="3497345" y="1729201"/>
              <a:ext cx="2366426" cy="738227"/>
            </a:xfrm>
            <a:prstGeom prst="rect">
              <a:avLst/>
            </a:prstGeom>
            <a:noFill/>
          </p:spPr>
          <p:txBody>
            <a:bodyPr wrap="square" lIns="0" tIns="0" rIns="0" bIns="0" rtlCol="0">
              <a:spAutoFit/>
            </a:bodyPr>
            <a:lstStyle/>
            <a:p>
              <a:r>
                <a:rPr lang="en-GB" sz="2400" b="1" dirty="0">
                  <a:solidFill>
                    <a:srgbClr val="00ABB5"/>
                  </a:solidFill>
                </a:rPr>
                <a:t>Diversity and equality</a:t>
              </a:r>
            </a:p>
          </p:txBody>
        </p:sp>
        <p:sp>
          <p:nvSpPr>
            <p:cNvPr id="22" name="Text Placeholder 1">
              <a:extLst>
                <a:ext uri="{FF2B5EF4-FFF2-40B4-BE49-F238E27FC236}">
                  <a16:creationId xmlns:a16="http://schemas.microsoft.com/office/drawing/2014/main" id="{04396B0A-DCAF-214A-9AFE-CA65A186000E}"/>
                </a:ext>
              </a:extLst>
            </p:cNvPr>
            <p:cNvSpPr txBox="1">
              <a:spLocks/>
            </p:cNvSpPr>
            <p:nvPr/>
          </p:nvSpPr>
          <p:spPr bwMode="auto">
            <a:xfrm>
              <a:off x="3452350" y="2808385"/>
              <a:ext cx="2542050" cy="84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rtlCol="0" anchor="t" anchorCtr="0" compatLnSpc="1">
              <a:prstTxWarp prst="textNoShape">
                <a:avLst/>
              </a:prstTxWarp>
              <a:noAutofit/>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173038" indent="-173038">
                <a:buFont typeface="Arial" panose="020B0604020202020204" pitchFamily="34" charset="0"/>
                <a:buChar char="•"/>
              </a:pPr>
              <a:r>
                <a:rPr lang="en-GB" sz="2300" dirty="0"/>
                <a:t>Low ethnic diversity</a:t>
              </a:r>
            </a:p>
            <a:p>
              <a:pPr marL="173038" indent="-173038">
                <a:buFont typeface="Arial" panose="020B0604020202020204" pitchFamily="34" charset="0"/>
                <a:buChar char="•"/>
              </a:pPr>
              <a:r>
                <a:rPr lang="en-GB" sz="2300" kern="0" dirty="0"/>
                <a:t>Gender pay gap, male workers under-represented overall</a:t>
              </a:r>
            </a:p>
            <a:p>
              <a:pPr marL="173038" indent="-173038">
                <a:buFont typeface="Arial" panose="020B0604020202020204" pitchFamily="34" charset="0"/>
                <a:buChar char="•"/>
              </a:pPr>
              <a:endParaRPr lang="en-GB" sz="2300" dirty="0"/>
            </a:p>
          </p:txBody>
        </p:sp>
        <p:sp>
          <p:nvSpPr>
            <p:cNvPr id="27" name="Rectangle 26">
              <a:extLst>
                <a:ext uri="{FF2B5EF4-FFF2-40B4-BE49-F238E27FC236}">
                  <a16:creationId xmlns:a16="http://schemas.microsoft.com/office/drawing/2014/main" id="{593DDA98-2D2B-D143-81EE-7F8C8286E11A}"/>
                </a:ext>
              </a:extLst>
            </p:cNvPr>
            <p:cNvSpPr/>
            <p:nvPr/>
          </p:nvSpPr>
          <p:spPr>
            <a:xfrm>
              <a:off x="3465300" y="2509477"/>
              <a:ext cx="2520000" cy="82800"/>
            </a:xfrm>
            <a:prstGeom prst="rect">
              <a:avLst/>
            </a:prstGeom>
            <a:solidFill>
              <a:srgbClr val="00AB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034" eaLnBrk="1" fontAlgn="auto" hangingPunct="1">
                <a:spcBef>
                  <a:spcPts val="0"/>
                </a:spcBef>
                <a:spcAft>
                  <a:spcPts val="0"/>
                </a:spcAft>
                <a:defRPr/>
              </a:pPr>
              <a:endParaRPr lang="en-GB" sz="3599"/>
            </a:p>
          </p:txBody>
        </p:sp>
      </p:grpSp>
      <p:grpSp>
        <p:nvGrpSpPr>
          <p:cNvPr id="5" name="Group 4">
            <a:extLst>
              <a:ext uri="{FF2B5EF4-FFF2-40B4-BE49-F238E27FC236}">
                <a16:creationId xmlns:a16="http://schemas.microsoft.com/office/drawing/2014/main" id="{C57492A5-215D-8341-A478-C9BFA020AC37}"/>
              </a:ext>
            </a:extLst>
          </p:cNvPr>
          <p:cNvGrpSpPr/>
          <p:nvPr/>
        </p:nvGrpSpPr>
        <p:grpSpPr>
          <a:xfrm>
            <a:off x="6351242" y="1733186"/>
            <a:ext cx="2589558" cy="2030111"/>
            <a:chOff x="6351242" y="1733186"/>
            <a:chExt cx="2589558" cy="2030111"/>
          </a:xfrm>
        </p:grpSpPr>
        <p:sp>
          <p:nvSpPr>
            <p:cNvPr id="19" name="TextBox 18"/>
            <p:cNvSpPr txBox="1"/>
            <p:nvPr/>
          </p:nvSpPr>
          <p:spPr>
            <a:xfrm>
              <a:off x="6351242" y="1733186"/>
              <a:ext cx="2581264" cy="738664"/>
            </a:xfrm>
            <a:prstGeom prst="rect">
              <a:avLst/>
            </a:prstGeom>
            <a:noFill/>
          </p:spPr>
          <p:txBody>
            <a:bodyPr wrap="square" lIns="0" tIns="0" rIns="0" bIns="0" rtlCol="0">
              <a:spAutoFit/>
            </a:bodyPr>
            <a:lstStyle/>
            <a:p>
              <a:r>
                <a:rPr lang="en-GB" sz="2400" b="1" dirty="0">
                  <a:solidFill>
                    <a:srgbClr val="00ABB5"/>
                  </a:solidFill>
                </a:rPr>
                <a:t>Commitment and identity</a:t>
              </a:r>
            </a:p>
          </p:txBody>
        </p:sp>
        <p:sp>
          <p:nvSpPr>
            <p:cNvPr id="24" name="Text Placeholder 1">
              <a:extLst>
                <a:ext uri="{FF2B5EF4-FFF2-40B4-BE49-F238E27FC236}">
                  <a16:creationId xmlns:a16="http://schemas.microsoft.com/office/drawing/2014/main" id="{04396B0A-DCAF-214A-9AFE-CA65A186000E}"/>
                </a:ext>
              </a:extLst>
            </p:cNvPr>
            <p:cNvSpPr txBox="1">
              <a:spLocks/>
            </p:cNvSpPr>
            <p:nvPr/>
          </p:nvSpPr>
          <p:spPr bwMode="auto">
            <a:xfrm>
              <a:off x="6403077" y="2808385"/>
              <a:ext cx="2537723" cy="95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rtlCol="0" anchor="t" anchorCtr="0" compatLnSpc="1">
              <a:prstTxWarp prst="textNoShape">
                <a:avLst/>
              </a:prstTxWarp>
              <a:noAutofit/>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173038" indent="-173038">
                <a:buFont typeface="Arial" panose="020B0604020202020204" pitchFamily="34" charset="0"/>
                <a:buChar char="•"/>
              </a:pPr>
              <a:r>
                <a:rPr lang="en-GB" sz="2300" dirty="0"/>
                <a:t>Third sector identity</a:t>
              </a:r>
            </a:p>
            <a:p>
              <a:pPr marL="173038" indent="-173038">
                <a:buFont typeface="Arial" panose="020B0604020202020204" pitchFamily="34" charset="0"/>
                <a:buChar char="•"/>
              </a:pPr>
              <a:r>
                <a:rPr lang="en-GB" sz="2300" dirty="0" smtClean="0"/>
                <a:t>Volunteers </a:t>
              </a:r>
              <a:r>
                <a:rPr lang="en-GB" sz="2300" dirty="0"/>
                <a:t>hugely valued</a:t>
              </a:r>
            </a:p>
            <a:p>
              <a:pPr marL="173038" indent="-173038">
                <a:buFont typeface="Arial" panose="020B0604020202020204" pitchFamily="34" charset="0"/>
                <a:buChar char="•"/>
              </a:pPr>
              <a:r>
                <a:rPr lang="en-GB" sz="2300" dirty="0"/>
                <a:t>Partnership work valued</a:t>
              </a:r>
            </a:p>
            <a:p>
              <a:pPr marL="173038" indent="-173038"/>
              <a:endParaRPr lang="en-GB" sz="2300" dirty="0"/>
            </a:p>
            <a:p>
              <a:pPr marL="173038" indent="-173038">
                <a:buFont typeface="Arial" panose="020B0604020202020204" pitchFamily="34" charset="0"/>
                <a:buChar char="•"/>
              </a:pPr>
              <a:endParaRPr lang="en-GB" sz="2300" dirty="0"/>
            </a:p>
            <a:p>
              <a:pPr marL="173038" indent="-173038">
                <a:buFont typeface="Arial" panose="020B0604020202020204" pitchFamily="34" charset="0"/>
                <a:buChar char="•"/>
              </a:pPr>
              <a:endParaRPr lang="en-GB" sz="2300" dirty="0"/>
            </a:p>
            <a:p>
              <a:pPr marL="173038" indent="-173038">
                <a:buFont typeface="Arial" panose="020B0604020202020204" pitchFamily="34" charset="0"/>
                <a:buChar char="•"/>
              </a:pPr>
              <a:endParaRPr lang="en-GB" sz="2300" dirty="0"/>
            </a:p>
          </p:txBody>
        </p:sp>
        <p:sp>
          <p:nvSpPr>
            <p:cNvPr id="29" name="Rectangle 28">
              <a:extLst>
                <a:ext uri="{FF2B5EF4-FFF2-40B4-BE49-F238E27FC236}">
                  <a16:creationId xmlns:a16="http://schemas.microsoft.com/office/drawing/2014/main" id="{74A0C136-3149-1B47-972A-CE874245ADE1}"/>
                </a:ext>
              </a:extLst>
            </p:cNvPr>
            <p:cNvSpPr/>
            <p:nvPr/>
          </p:nvSpPr>
          <p:spPr>
            <a:xfrm>
              <a:off x="6394479" y="2509477"/>
              <a:ext cx="2520000" cy="82800"/>
            </a:xfrm>
            <a:prstGeom prst="rect">
              <a:avLst/>
            </a:prstGeom>
            <a:solidFill>
              <a:srgbClr val="00AB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034" eaLnBrk="1" fontAlgn="auto" hangingPunct="1">
                <a:spcBef>
                  <a:spcPts val="0"/>
                </a:spcBef>
                <a:spcAft>
                  <a:spcPts val="0"/>
                </a:spcAft>
                <a:defRPr/>
              </a:pPr>
              <a:endParaRPr lang="en-GB" sz="3599"/>
            </a:p>
          </p:txBody>
        </p:sp>
      </p:grpSp>
      <p:grpSp>
        <p:nvGrpSpPr>
          <p:cNvPr id="7" name="Group 6">
            <a:extLst>
              <a:ext uri="{FF2B5EF4-FFF2-40B4-BE49-F238E27FC236}">
                <a16:creationId xmlns:a16="http://schemas.microsoft.com/office/drawing/2014/main" id="{9BC6384F-53C5-B847-99FD-ECD3F9E8100D}"/>
              </a:ext>
            </a:extLst>
          </p:cNvPr>
          <p:cNvGrpSpPr/>
          <p:nvPr/>
        </p:nvGrpSpPr>
        <p:grpSpPr>
          <a:xfrm>
            <a:off x="9246803" y="1738764"/>
            <a:ext cx="2682057" cy="1690236"/>
            <a:chOff x="9246803" y="1738764"/>
            <a:chExt cx="2682057" cy="1690236"/>
          </a:xfrm>
        </p:grpSpPr>
        <p:sp>
          <p:nvSpPr>
            <p:cNvPr id="20" name="TextBox 19"/>
            <p:cNvSpPr txBox="1"/>
            <p:nvPr/>
          </p:nvSpPr>
          <p:spPr>
            <a:xfrm>
              <a:off x="9246803" y="1738764"/>
              <a:ext cx="2306570" cy="738664"/>
            </a:xfrm>
            <a:prstGeom prst="rect">
              <a:avLst/>
            </a:prstGeom>
            <a:noFill/>
          </p:spPr>
          <p:txBody>
            <a:bodyPr wrap="square" lIns="0" tIns="0" rIns="0" bIns="0" rtlCol="0">
              <a:spAutoFit/>
            </a:bodyPr>
            <a:lstStyle/>
            <a:p>
              <a:r>
                <a:rPr lang="en-GB" sz="2400" b="1" dirty="0">
                  <a:solidFill>
                    <a:srgbClr val="00ABB5"/>
                  </a:solidFill>
                </a:rPr>
                <a:t>Qualifications and skills </a:t>
              </a:r>
            </a:p>
          </p:txBody>
        </p:sp>
        <p:sp>
          <p:nvSpPr>
            <p:cNvPr id="28" name="Text Placeholder 1">
              <a:extLst>
                <a:ext uri="{FF2B5EF4-FFF2-40B4-BE49-F238E27FC236}">
                  <a16:creationId xmlns:a16="http://schemas.microsoft.com/office/drawing/2014/main" id="{04396B0A-DCAF-214A-9AFE-CA65A186000E}"/>
                </a:ext>
              </a:extLst>
            </p:cNvPr>
            <p:cNvSpPr txBox="1">
              <a:spLocks/>
            </p:cNvSpPr>
            <p:nvPr/>
          </p:nvSpPr>
          <p:spPr bwMode="auto">
            <a:xfrm>
              <a:off x="9298950" y="2808385"/>
              <a:ext cx="2629910" cy="6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rtlCol="0" anchor="t" anchorCtr="0" compatLnSpc="1">
              <a:prstTxWarp prst="textNoShape">
                <a:avLst/>
              </a:prstTxWarp>
              <a:noAutofit/>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173038" indent="-173038">
                <a:buFont typeface="Arial" panose="020B0604020202020204" pitchFamily="34" charset="0"/>
                <a:buChar char="•"/>
              </a:pPr>
              <a:r>
                <a:rPr lang="en-GB" sz="2300" dirty="0"/>
                <a:t>Highly qualified</a:t>
              </a:r>
            </a:p>
            <a:p>
              <a:pPr marL="173038" indent="-173038">
                <a:buFont typeface="Arial" panose="020B0604020202020204" pitchFamily="34" charset="0"/>
                <a:buChar char="•"/>
              </a:pPr>
              <a:r>
                <a:rPr lang="en-GB" sz="2300" kern="0" dirty="0"/>
                <a:t>Public sector more likely to require CLD qualifications</a:t>
              </a:r>
            </a:p>
            <a:p>
              <a:pPr marL="173038" indent="-173038">
                <a:buFont typeface="Arial" panose="020B0604020202020204" pitchFamily="34" charset="0"/>
                <a:buChar char="•"/>
              </a:pPr>
              <a:r>
                <a:rPr lang="en-GB" sz="2300" dirty="0"/>
                <a:t>Potential unmet staff development needs</a:t>
              </a:r>
            </a:p>
            <a:p>
              <a:pPr marL="173038" indent="-173038">
                <a:buFont typeface="Arial" panose="020B0604020202020204" pitchFamily="34" charset="0"/>
                <a:buChar char="•"/>
              </a:pPr>
              <a:endParaRPr lang="en-GB" sz="2300" dirty="0"/>
            </a:p>
          </p:txBody>
        </p:sp>
        <p:sp>
          <p:nvSpPr>
            <p:cNvPr id="30" name="Rectangle 29">
              <a:extLst>
                <a:ext uri="{FF2B5EF4-FFF2-40B4-BE49-F238E27FC236}">
                  <a16:creationId xmlns:a16="http://schemas.microsoft.com/office/drawing/2014/main" id="{8B9EA4ED-DBCD-234B-A99C-F13AA954FC90}"/>
                </a:ext>
              </a:extLst>
            </p:cNvPr>
            <p:cNvSpPr/>
            <p:nvPr/>
          </p:nvSpPr>
          <p:spPr>
            <a:xfrm>
              <a:off x="9323658" y="2509477"/>
              <a:ext cx="2520000" cy="82800"/>
            </a:xfrm>
            <a:prstGeom prst="rect">
              <a:avLst/>
            </a:prstGeom>
            <a:solidFill>
              <a:srgbClr val="00AB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034" eaLnBrk="1" fontAlgn="auto" hangingPunct="1">
                <a:spcBef>
                  <a:spcPts val="0"/>
                </a:spcBef>
                <a:spcAft>
                  <a:spcPts val="0"/>
                </a:spcAft>
                <a:defRPr/>
              </a:pPr>
              <a:endParaRPr lang="en-GB" sz="3599"/>
            </a:p>
          </p:txBody>
        </p:sp>
      </p:grpSp>
      <p:pic>
        <p:nvPicPr>
          <p:cNvPr id="23" name="Picture 22"/>
          <p:cNvPicPr>
            <a:picLocks noChangeAspect="1"/>
          </p:cNvPicPr>
          <p:nvPr/>
        </p:nvPicPr>
        <p:blipFill rotWithShape="1">
          <a:blip r:embed="rId4"/>
          <a:srcRect l="23560" t="23657" r="26010" b="31599"/>
          <a:stretch/>
        </p:blipFill>
        <p:spPr>
          <a:xfrm>
            <a:off x="-46348" y="5828876"/>
            <a:ext cx="12303237" cy="1045598"/>
          </a:xfrm>
          <a:prstGeom prst="rect">
            <a:avLst/>
          </a:prstGeom>
        </p:spPr>
      </p:pic>
    </p:spTree>
    <p:extLst>
      <p:ext uri="{BB962C8B-B14F-4D97-AF65-F5344CB8AC3E}">
        <p14:creationId xmlns:p14="http://schemas.microsoft.com/office/powerpoint/2010/main" val="216144094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6028850"/>
            <a:ext cx="12303237" cy="845624"/>
          </a:xfrm>
          <a:prstGeom prst="rect">
            <a:avLst/>
          </a:prstGeom>
        </p:spPr>
      </p:pic>
      <p:sp>
        <p:nvSpPr>
          <p:cNvPr id="2" name="Title 1"/>
          <p:cNvSpPr>
            <a:spLocks noGrp="1"/>
          </p:cNvSpPr>
          <p:nvPr>
            <p:ph type="title"/>
          </p:nvPr>
        </p:nvSpPr>
        <p:spPr>
          <a:xfrm>
            <a:off x="362311" y="276045"/>
            <a:ext cx="10966089" cy="663755"/>
          </a:xfrm>
        </p:spPr>
        <p:txBody>
          <a:bodyPr/>
          <a:lstStyle/>
          <a:p>
            <a:pPr algn="ctr"/>
            <a:r>
              <a:rPr lang="en-GB" sz="3600" dirty="0" smtClean="0">
                <a:latin typeface="Calibri" panose="020F0502020204030204" pitchFamily="34" charset="0"/>
                <a:cs typeface="Calibri" panose="020F0502020204030204" pitchFamily="34" charset="0"/>
              </a:rPr>
              <a:t> </a:t>
            </a:r>
            <a:r>
              <a:rPr lang="en-GB" sz="3600" dirty="0">
                <a:latin typeface="Calibri" panose="020F0502020204030204" pitchFamily="34" charset="0"/>
                <a:cs typeface="Calibri" panose="020F0502020204030204" pitchFamily="34" charset="0"/>
              </a:rPr>
              <a:t>Findings from the review of CLD Plans 2018-21</a:t>
            </a:r>
          </a:p>
        </p:txBody>
      </p:sp>
      <p:pic>
        <p:nvPicPr>
          <p:cNvPr id="4" name="Content Placeholder 3"/>
          <p:cNvPicPr>
            <a:picLocks noGrp="1" noChangeAspect="1"/>
          </p:cNvPicPr>
          <p:nvPr>
            <p:ph idx="1"/>
          </p:nvPr>
        </p:nvPicPr>
        <p:blipFill>
          <a:blip r:embed="rId4"/>
          <a:stretch>
            <a:fillRect/>
          </a:stretch>
        </p:blipFill>
        <p:spPr>
          <a:xfrm>
            <a:off x="303452" y="1417219"/>
            <a:ext cx="2249250" cy="3632679"/>
          </a:xfrm>
          <a:prstGeom prst="rect">
            <a:avLst/>
          </a:prstGeom>
        </p:spPr>
      </p:pic>
      <p:sp>
        <p:nvSpPr>
          <p:cNvPr id="5" name="TextBox 4"/>
          <p:cNvSpPr txBox="1"/>
          <p:nvPr/>
        </p:nvSpPr>
        <p:spPr>
          <a:xfrm>
            <a:off x="2730501" y="986950"/>
            <a:ext cx="9029700" cy="5170646"/>
          </a:xfrm>
          <a:prstGeom prst="rect">
            <a:avLst/>
          </a:prstGeom>
          <a:noFill/>
        </p:spPr>
        <p:txBody>
          <a:bodyPr wrap="square" rtlCol="0">
            <a:spAutoFit/>
          </a:bodyPr>
          <a:lstStyle/>
          <a:p>
            <a:r>
              <a:rPr lang="en-GB" sz="3000" dirty="0" smtClean="0">
                <a:latin typeface="Calibri" panose="020F0502020204030204" pitchFamily="34" charset="0"/>
                <a:cs typeface="Calibri" panose="020F0502020204030204" pitchFamily="34" charset="0"/>
              </a:rPr>
              <a:t>Workforce </a:t>
            </a:r>
            <a:r>
              <a:rPr lang="en-GB" sz="3000" dirty="0">
                <a:latin typeface="Calibri" panose="020F0502020204030204" pitchFamily="34" charset="0"/>
                <a:cs typeface="Calibri" panose="020F0502020204030204" pitchFamily="34" charset="0"/>
              </a:rPr>
              <a:t>development </a:t>
            </a:r>
            <a:r>
              <a:rPr lang="en-GB" sz="3000" dirty="0" smtClean="0">
                <a:latin typeface="Calibri" panose="020F0502020204030204" pitchFamily="34" charset="0"/>
                <a:cs typeface="Calibri" panose="020F0502020204030204" pitchFamily="34" charset="0"/>
              </a:rPr>
              <a:t>was </a:t>
            </a:r>
            <a:r>
              <a:rPr lang="en-GB" sz="3000" dirty="0">
                <a:latin typeface="Calibri" panose="020F0502020204030204" pitchFamily="34" charset="0"/>
                <a:cs typeface="Calibri" panose="020F0502020204030204" pitchFamily="34" charset="0"/>
              </a:rPr>
              <a:t>a priority in almost all of the </a:t>
            </a:r>
            <a:r>
              <a:rPr lang="en-GB" sz="3000" dirty="0" smtClean="0">
                <a:latin typeface="Calibri" panose="020F0502020204030204" pitchFamily="34" charset="0"/>
                <a:cs typeface="Calibri" panose="020F0502020204030204" pitchFamily="34" charset="0"/>
              </a:rPr>
              <a:t>CLD plans but specific actions were not always clear: </a:t>
            </a:r>
            <a:endParaRPr lang="en-GB" sz="3000" dirty="0">
              <a:latin typeface="Calibri" panose="020F0502020204030204" pitchFamily="34" charset="0"/>
              <a:cs typeface="Calibri" panose="020F0502020204030204" pitchFamily="34" charset="0"/>
            </a:endParaRPr>
          </a:p>
          <a:p>
            <a:pPr marL="457200" indent="-457200">
              <a:buFont typeface="Symbol" panose="05050102010706020507" pitchFamily="18" charset="2"/>
              <a:buChar char="·"/>
            </a:pPr>
            <a:r>
              <a:rPr lang="en-GB" sz="3000" dirty="0" smtClean="0">
                <a:latin typeface="Calibri" panose="020F0502020204030204" pitchFamily="34" charset="0"/>
                <a:cs typeface="Calibri" panose="020F0502020204030204" pitchFamily="34" charset="0"/>
              </a:rPr>
              <a:t>Almost all plans (29) made reference to workforce development </a:t>
            </a:r>
            <a:endParaRPr lang="en-GB" sz="3000" dirty="0">
              <a:latin typeface="Calibri" panose="020F0502020204030204" pitchFamily="34" charset="0"/>
              <a:cs typeface="Calibri" panose="020F0502020204030204" pitchFamily="34" charset="0"/>
            </a:endParaRPr>
          </a:p>
          <a:p>
            <a:pPr marL="457200" indent="-457200">
              <a:buFont typeface="Symbol" panose="05050102010706020507" pitchFamily="18" charset="2"/>
              <a:buChar char="·"/>
            </a:pPr>
            <a:r>
              <a:rPr lang="en-GB" sz="3000" dirty="0" smtClean="0">
                <a:latin typeface="Calibri" panose="020F0502020204030204" pitchFamily="34" charset="0"/>
                <a:cs typeface="Calibri" panose="020F0502020204030204" pitchFamily="34" charset="0"/>
              </a:rPr>
              <a:t>Almost </a:t>
            </a:r>
            <a:r>
              <a:rPr lang="en-GB" sz="3000" dirty="0">
                <a:latin typeface="Calibri" panose="020F0502020204030204" pitchFamily="34" charset="0"/>
                <a:cs typeface="Calibri" panose="020F0502020204030204" pitchFamily="34" charset="0"/>
              </a:rPr>
              <a:t>all plans (28) </a:t>
            </a:r>
            <a:r>
              <a:rPr lang="en-GB" sz="3000" dirty="0" smtClean="0">
                <a:latin typeface="Calibri" panose="020F0502020204030204" pitchFamily="34" charset="0"/>
                <a:cs typeface="Calibri" panose="020F0502020204030204" pitchFamily="34" charset="0"/>
              </a:rPr>
              <a:t>showed </a:t>
            </a:r>
            <a:r>
              <a:rPr lang="en-GB" sz="3000" dirty="0">
                <a:latin typeface="Calibri" panose="020F0502020204030204" pitchFamily="34" charset="0"/>
                <a:cs typeface="Calibri" panose="020F0502020204030204" pitchFamily="34" charset="0"/>
              </a:rPr>
              <a:t>that an initial (15) or full (13) analysis of professional learning needs </a:t>
            </a:r>
            <a:r>
              <a:rPr lang="en-GB" sz="3000" dirty="0" smtClean="0">
                <a:latin typeface="Calibri" panose="020F0502020204030204" pitchFamily="34" charset="0"/>
                <a:cs typeface="Calibri" panose="020F0502020204030204" pitchFamily="34" charset="0"/>
              </a:rPr>
              <a:t>had </a:t>
            </a:r>
            <a:r>
              <a:rPr lang="en-GB" sz="3000" dirty="0">
                <a:latin typeface="Calibri" panose="020F0502020204030204" pitchFamily="34" charset="0"/>
                <a:cs typeface="Calibri" panose="020F0502020204030204" pitchFamily="34" charset="0"/>
              </a:rPr>
              <a:t>been carried out </a:t>
            </a:r>
            <a:endParaRPr lang="en-GB" sz="3000" dirty="0" smtClean="0">
              <a:latin typeface="Calibri" panose="020F0502020204030204" pitchFamily="34" charset="0"/>
              <a:cs typeface="Calibri" panose="020F0502020204030204" pitchFamily="34" charset="0"/>
            </a:endParaRPr>
          </a:p>
          <a:p>
            <a:pPr marL="457200" indent="-457200">
              <a:buFont typeface="Symbol" panose="05050102010706020507" pitchFamily="18" charset="2"/>
              <a:buChar char="·"/>
            </a:pPr>
            <a:r>
              <a:rPr lang="en-GB" sz="3000" dirty="0">
                <a:latin typeface="Calibri" panose="020F0502020204030204" pitchFamily="34" charset="0"/>
                <a:cs typeface="Calibri" panose="020F0502020204030204" pitchFamily="34" charset="0"/>
              </a:rPr>
              <a:t>J</a:t>
            </a:r>
            <a:r>
              <a:rPr lang="en-GB" sz="3000" dirty="0" smtClean="0">
                <a:latin typeface="Calibri" panose="020F0502020204030204" pitchFamily="34" charset="0"/>
                <a:cs typeface="Calibri" panose="020F0502020204030204" pitchFamily="34" charset="0"/>
              </a:rPr>
              <a:t>ust over half (18</a:t>
            </a:r>
            <a:r>
              <a:rPr lang="en-GB" sz="3000" dirty="0">
                <a:latin typeface="Calibri" panose="020F0502020204030204" pitchFamily="34" charset="0"/>
                <a:cs typeface="Calibri" panose="020F0502020204030204" pitchFamily="34" charset="0"/>
              </a:rPr>
              <a:t>) of plans </a:t>
            </a:r>
            <a:r>
              <a:rPr lang="en-GB" sz="3000" dirty="0" smtClean="0">
                <a:latin typeface="Calibri" panose="020F0502020204030204" pitchFamily="34" charset="0"/>
                <a:cs typeface="Calibri" panose="020F0502020204030204" pitchFamily="34" charset="0"/>
              </a:rPr>
              <a:t>had </a:t>
            </a:r>
            <a:r>
              <a:rPr lang="en-GB" sz="3000" dirty="0">
                <a:latin typeface="Calibri" panose="020F0502020204030204" pitchFamily="34" charset="0"/>
                <a:cs typeface="Calibri" panose="020F0502020204030204" pitchFamily="34" charset="0"/>
              </a:rPr>
              <a:t>specific outcomes or priorities focused on workforce </a:t>
            </a:r>
            <a:r>
              <a:rPr lang="en-GB" sz="3000" dirty="0" smtClean="0">
                <a:latin typeface="Calibri" panose="020F0502020204030204" pitchFamily="34" charset="0"/>
                <a:cs typeface="Calibri" panose="020F0502020204030204" pitchFamily="34" charset="0"/>
              </a:rPr>
              <a:t>development</a:t>
            </a:r>
          </a:p>
          <a:p>
            <a:pPr marL="457200" indent="-457200">
              <a:buFont typeface="Symbol" panose="05050102010706020507" pitchFamily="18" charset="2"/>
              <a:buChar char="·"/>
            </a:pPr>
            <a:r>
              <a:rPr lang="en-GB" sz="3000" dirty="0" smtClean="0">
                <a:latin typeface="Calibri" panose="020F0502020204030204" pitchFamily="34" charset="0"/>
                <a:cs typeface="Calibri" panose="020F0502020204030204" pitchFamily="34" charset="0"/>
              </a:rPr>
              <a:t>The </a:t>
            </a:r>
            <a:r>
              <a:rPr lang="en-GB" sz="3000" dirty="0">
                <a:latin typeface="Calibri" panose="020F0502020204030204" pitchFamily="34" charset="0"/>
                <a:cs typeface="Calibri" panose="020F0502020204030204" pitchFamily="34" charset="0"/>
              </a:rPr>
              <a:t>remaining plans either </a:t>
            </a:r>
            <a:r>
              <a:rPr lang="en-GB" sz="3000" dirty="0" smtClean="0">
                <a:latin typeface="Calibri" panose="020F0502020204030204" pitchFamily="34" charset="0"/>
                <a:cs typeface="Calibri" panose="020F0502020204030204" pitchFamily="34" charset="0"/>
              </a:rPr>
              <a:t>didn’t </a:t>
            </a:r>
            <a:r>
              <a:rPr lang="en-GB" sz="3000" dirty="0">
                <a:latin typeface="Calibri" panose="020F0502020204030204" pitchFamily="34" charset="0"/>
                <a:cs typeface="Calibri" panose="020F0502020204030204" pitchFamily="34" charset="0"/>
              </a:rPr>
              <a:t>detail specific priorities or </a:t>
            </a:r>
            <a:r>
              <a:rPr lang="en-GB" sz="3000" dirty="0" smtClean="0">
                <a:latin typeface="Calibri" panose="020F0502020204030204" pitchFamily="34" charset="0"/>
                <a:cs typeface="Calibri" panose="020F0502020204030204" pitchFamily="34" charset="0"/>
              </a:rPr>
              <a:t>remitted </a:t>
            </a:r>
            <a:r>
              <a:rPr lang="en-GB" sz="3000" dirty="0">
                <a:latin typeface="Calibri" panose="020F0502020204030204" pitchFamily="34" charset="0"/>
                <a:cs typeface="Calibri" panose="020F0502020204030204" pitchFamily="34" charset="0"/>
              </a:rPr>
              <a:t>this task to local </a:t>
            </a:r>
            <a:r>
              <a:rPr lang="en-GB" sz="3000" dirty="0" smtClean="0">
                <a:latin typeface="Calibri" panose="020F0502020204030204" pitchFamily="34" charset="0"/>
                <a:cs typeface="Calibri" panose="020F0502020204030204" pitchFamily="34" charset="0"/>
              </a:rPr>
              <a:t>working </a:t>
            </a:r>
            <a:r>
              <a:rPr lang="en-GB" sz="3000" dirty="0">
                <a:latin typeface="Calibri" panose="020F0502020204030204" pitchFamily="34" charset="0"/>
                <a:cs typeface="Calibri" panose="020F0502020204030204" pitchFamily="34" charset="0"/>
              </a:rPr>
              <a:t>groups </a:t>
            </a:r>
          </a:p>
        </p:txBody>
      </p:sp>
    </p:spTree>
    <p:extLst>
      <p:ext uri="{BB962C8B-B14F-4D97-AF65-F5344CB8AC3E}">
        <p14:creationId xmlns:p14="http://schemas.microsoft.com/office/powerpoint/2010/main" val="90807078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190501" y="276045"/>
            <a:ext cx="11645900" cy="663755"/>
          </a:xfrm>
        </p:spPr>
        <p:txBody>
          <a:bodyPr/>
          <a:lstStyle/>
          <a:p>
            <a:pPr algn="ctr"/>
            <a:r>
              <a:rPr lang="en-GB" sz="3200" dirty="0" smtClean="0">
                <a:latin typeface="Calibri" panose="020F0502020204030204" pitchFamily="34" charset="0"/>
                <a:cs typeface="Calibri" panose="020F0502020204030204" pitchFamily="34" charset="0"/>
              </a:rPr>
              <a:t> </a:t>
            </a:r>
            <a:r>
              <a:rPr lang="en-GB" sz="3200" dirty="0">
                <a:latin typeface="Calibri" panose="020F0502020204030204" pitchFamily="34" charset="0"/>
                <a:cs typeface="Calibri" panose="020F0502020204030204" pitchFamily="34" charset="0"/>
              </a:rPr>
              <a:t>Findings from the review of CLD Plans </a:t>
            </a:r>
            <a:r>
              <a:rPr lang="en-GB" sz="3200" dirty="0" smtClean="0">
                <a:latin typeface="Calibri" panose="020F0502020204030204" pitchFamily="34" charset="0"/>
                <a:cs typeface="Calibri" panose="020F0502020204030204" pitchFamily="34" charset="0"/>
              </a:rPr>
              <a:t>2018-21</a:t>
            </a:r>
            <a:br>
              <a:rPr lang="en-GB" sz="3200" dirty="0" smtClean="0">
                <a:latin typeface="Calibri" panose="020F0502020204030204" pitchFamily="34" charset="0"/>
                <a:cs typeface="Calibri" panose="020F0502020204030204" pitchFamily="34" charset="0"/>
              </a:rPr>
            </a:br>
            <a:r>
              <a:rPr lang="en-GB" sz="3200" dirty="0" smtClean="0">
                <a:latin typeface="Calibri" panose="020F0502020204030204" pitchFamily="34" charset="0"/>
                <a:cs typeface="Calibri" panose="020F0502020204030204" pitchFamily="34" charset="0"/>
              </a:rPr>
              <a:t>Examples of workforce development priorities</a:t>
            </a:r>
            <a:endParaRPr lang="en-GB" sz="32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95301" y="1313162"/>
            <a:ext cx="11341100" cy="3702050"/>
          </a:xfrm>
        </p:spPr>
        <p:txBody>
          <a:bodyPr/>
          <a:lstStyle/>
          <a:p>
            <a:pPr marL="457200" indent="-457200">
              <a:buFont typeface="Arial" panose="020B0604020202020204" pitchFamily="34" charset="0"/>
              <a:buChar char="•"/>
            </a:pPr>
            <a:r>
              <a:rPr lang="en-GB" sz="2400" dirty="0" smtClean="0">
                <a:solidFill>
                  <a:schemeClr val="tx1"/>
                </a:solidFill>
                <a:latin typeface="Calibri" panose="020F0502020204030204" pitchFamily="34" charset="0"/>
                <a:cs typeface="Calibri" panose="020F0502020204030204" pitchFamily="34" charset="0"/>
              </a:rPr>
              <a:t>18 </a:t>
            </a:r>
            <a:r>
              <a:rPr lang="en-GB" sz="2400" dirty="0">
                <a:solidFill>
                  <a:schemeClr val="tx1"/>
                </a:solidFill>
                <a:latin typeface="Calibri" panose="020F0502020204030204" pitchFamily="34" charset="0"/>
                <a:cs typeface="Calibri" panose="020F0502020204030204" pitchFamily="34" charset="0"/>
              </a:rPr>
              <a:t>plans </a:t>
            </a:r>
            <a:r>
              <a:rPr lang="en-GB" sz="2400" dirty="0" smtClean="0">
                <a:solidFill>
                  <a:schemeClr val="tx1"/>
                </a:solidFill>
                <a:latin typeface="Calibri" panose="020F0502020204030204" pitchFamily="34" charset="0"/>
                <a:cs typeface="Calibri" panose="020F0502020204030204" pitchFamily="34" charset="0"/>
              </a:rPr>
              <a:t>included </a:t>
            </a:r>
            <a:r>
              <a:rPr lang="en-GB" sz="2400" dirty="0">
                <a:solidFill>
                  <a:schemeClr val="tx1"/>
                </a:solidFill>
                <a:latin typeface="Calibri" panose="020F0502020204030204" pitchFamily="34" charset="0"/>
                <a:cs typeface="Calibri" panose="020F0502020204030204" pitchFamily="34" charset="0"/>
              </a:rPr>
              <a:t>a focus on </a:t>
            </a:r>
            <a:r>
              <a:rPr lang="en-GB" sz="2400" dirty="0" smtClean="0">
                <a:solidFill>
                  <a:schemeClr val="tx1"/>
                </a:solidFill>
                <a:latin typeface="Calibri" panose="020F0502020204030204" pitchFamily="34" charset="0"/>
                <a:cs typeface="Calibri" panose="020F0502020204030204" pitchFamily="34" charset="0"/>
              </a:rPr>
              <a:t>building skills for shared </a:t>
            </a:r>
            <a:r>
              <a:rPr lang="en-GB" sz="2400" dirty="0">
                <a:solidFill>
                  <a:schemeClr val="tx1"/>
                </a:solidFill>
                <a:latin typeface="Calibri" panose="020F0502020204030204" pitchFamily="34" charset="0"/>
                <a:cs typeface="Calibri" panose="020F0502020204030204" pitchFamily="34" charset="0"/>
              </a:rPr>
              <a:t>self-evaluation </a:t>
            </a:r>
          </a:p>
          <a:p>
            <a:pPr marL="457200" indent="-457200">
              <a:buFont typeface="Arial" panose="020B0604020202020204" pitchFamily="34" charset="0"/>
              <a:buChar char="•"/>
            </a:pPr>
            <a:r>
              <a:rPr lang="en-GB" sz="2400" dirty="0" smtClean="0">
                <a:solidFill>
                  <a:schemeClr val="tx1"/>
                </a:solidFill>
                <a:latin typeface="Calibri" panose="020F0502020204030204" pitchFamily="34" charset="0"/>
                <a:cs typeface="Calibri" panose="020F0502020204030204" pitchFamily="34" charset="0"/>
              </a:rPr>
              <a:t>11 plans had a focus on building </a:t>
            </a:r>
            <a:r>
              <a:rPr lang="en-GB" sz="2400" dirty="0">
                <a:solidFill>
                  <a:schemeClr val="tx1"/>
                </a:solidFill>
                <a:latin typeface="Calibri" panose="020F0502020204030204" pitchFamily="34" charset="0"/>
                <a:cs typeface="Calibri" panose="020F0502020204030204" pitchFamily="34" charset="0"/>
              </a:rPr>
              <a:t>leadership </a:t>
            </a:r>
            <a:r>
              <a:rPr lang="en-GB" sz="2400" dirty="0" smtClean="0">
                <a:solidFill>
                  <a:schemeClr val="tx1"/>
                </a:solidFill>
                <a:latin typeface="Calibri" panose="020F0502020204030204" pitchFamily="34" charset="0"/>
                <a:cs typeface="Calibri" panose="020F0502020204030204" pitchFamily="34" charset="0"/>
              </a:rPr>
              <a:t>capacity in the local CLD workforce</a:t>
            </a:r>
          </a:p>
          <a:p>
            <a:pPr marL="457200" indent="-457200">
              <a:buFont typeface="Arial" panose="020B0604020202020204" pitchFamily="34" charset="0"/>
              <a:buChar char="•"/>
            </a:pPr>
            <a:r>
              <a:rPr lang="en-GB" sz="2400" dirty="0">
                <a:solidFill>
                  <a:schemeClr val="tx1"/>
                </a:solidFill>
                <a:latin typeface="Calibri" panose="020F0502020204030204" pitchFamily="34" charset="0"/>
                <a:cs typeface="Calibri" panose="020F0502020204030204" pitchFamily="34" charset="0"/>
              </a:rPr>
              <a:t>10 plans </a:t>
            </a:r>
            <a:r>
              <a:rPr lang="en-GB" sz="2400" dirty="0" smtClean="0">
                <a:solidFill>
                  <a:schemeClr val="tx1"/>
                </a:solidFill>
                <a:latin typeface="Calibri" panose="020F0502020204030204" pitchFamily="34" charset="0"/>
                <a:cs typeface="Calibri" panose="020F0502020204030204" pitchFamily="34" charset="0"/>
              </a:rPr>
              <a:t>included a target to </a:t>
            </a:r>
            <a:r>
              <a:rPr lang="en-GB" sz="2400" dirty="0">
                <a:solidFill>
                  <a:schemeClr val="tx1"/>
                </a:solidFill>
                <a:latin typeface="Calibri" panose="020F0502020204030204" pitchFamily="34" charset="0"/>
                <a:cs typeface="Calibri" panose="020F0502020204030204" pitchFamily="34" charset="0"/>
              </a:rPr>
              <a:t>increase </a:t>
            </a:r>
            <a:r>
              <a:rPr lang="en-GB" sz="2400" dirty="0" smtClean="0">
                <a:solidFill>
                  <a:schemeClr val="tx1"/>
                </a:solidFill>
                <a:latin typeface="Calibri" panose="020F0502020204030204" pitchFamily="34" charset="0"/>
                <a:cs typeface="Calibri" panose="020F0502020204030204" pitchFamily="34" charset="0"/>
              </a:rPr>
              <a:t>membership </a:t>
            </a:r>
            <a:r>
              <a:rPr lang="en-GB" sz="2400" dirty="0">
                <a:solidFill>
                  <a:schemeClr val="tx1"/>
                </a:solidFill>
                <a:latin typeface="Calibri" panose="020F0502020204030204" pitchFamily="34" charset="0"/>
                <a:cs typeface="Calibri" panose="020F0502020204030204" pitchFamily="34" charset="0"/>
              </a:rPr>
              <a:t>of the </a:t>
            </a:r>
            <a:r>
              <a:rPr lang="en-GB" sz="2400" dirty="0" smtClean="0">
                <a:solidFill>
                  <a:schemeClr val="tx1"/>
                </a:solidFill>
                <a:latin typeface="Calibri" panose="020F0502020204030204" pitchFamily="34" charset="0"/>
                <a:cs typeface="Calibri" panose="020F0502020204030204" pitchFamily="34" charset="0"/>
              </a:rPr>
              <a:t>Standards </a:t>
            </a:r>
            <a:r>
              <a:rPr lang="en-GB" sz="2400" dirty="0">
                <a:solidFill>
                  <a:schemeClr val="tx1"/>
                </a:solidFill>
                <a:latin typeface="Calibri" panose="020F0502020204030204" pitchFamily="34" charset="0"/>
                <a:cs typeface="Calibri" panose="020F0502020204030204" pitchFamily="34" charset="0"/>
              </a:rPr>
              <a:t>Council </a:t>
            </a:r>
            <a:r>
              <a:rPr lang="en-GB" sz="2400" dirty="0" smtClean="0">
                <a:solidFill>
                  <a:schemeClr val="tx1"/>
                </a:solidFill>
                <a:latin typeface="Calibri" panose="020F0502020204030204" pitchFamily="34" charset="0"/>
                <a:cs typeface="Calibri" panose="020F0502020204030204" pitchFamily="34" charset="0"/>
              </a:rPr>
              <a:t> </a:t>
            </a:r>
          </a:p>
          <a:p>
            <a:pPr marL="457200" indent="-457200">
              <a:buFont typeface="Arial" panose="020B0604020202020204" pitchFamily="34" charset="0"/>
              <a:buChar char="•"/>
            </a:pPr>
            <a:r>
              <a:rPr lang="en-GB" sz="2400" dirty="0">
                <a:solidFill>
                  <a:schemeClr val="tx1"/>
                </a:solidFill>
                <a:latin typeface="Calibri" panose="020F0502020204030204" pitchFamily="34" charset="0"/>
                <a:cs typeface="Calibri" panose="020F0502020204030204" pitchFamily="34" charset="0"/>
              </a:rPr>
              <a:t>7 plans </a:t>
            </a:r>
            <a:r>
              <a:rPr lang="en-GB" sz="2400" dirty="0" smtClean="0">
                <a:solidFill>
                  <a:schemeClr val="tx1"/>
                </a:solidFill>
                <a:latin typeface="Calibri" panose="020F0502020204030204" pitchFamily="34" charset="0"/>
                <a:cs typeface="Calibri" panose="020F0502020204030204" pitchFamily="34" charset="0"/>
              </a:rPr>
              <a:t>referenced </a:t>
            </a:r>
            <a:r>
              <a:rPr lang="en-GB" sz="2400" dirty="0">
                <a:solidFill>
                  <a:schemeClr val="tx1"/>
                </a:solidFill>
                <a:latin typeface="Calibri" panose="020F0502020204030204" pitchFamily="34" charset="0"/>
                <a:cs typeface="Calibri" panose="020F0502020204030204" pitchFamily="34" charset="0"/>
              </a:rPr>
              <a:t>the development of an </a:t>
            </a:r>
            <a:r>
              <a:rPr lang="en-GB" sz="2400" dirty="0" smtClean="0">
                <a:solidFill>
                  <a:schemeClr val="tx1"/>
                </a:solidFill>
                <a:latin typeface="Calibri" panose="020F0502020204030204" pitchFamily="34" charset="0"/>
                <a:cs typeface="Calibri" panose="020F0502020204030204" pitchFamily="34" charset="0"/>
              </a:rPr>
              <a:t>area workforce </a:t>
            </a:r>
            <a:r>
              <a:rPr lang="en-GB" sz="2400" dirty="0">
                <a:solidFill>
                  <a:schemeClr val="tx1"/>
                </a:solidFill>
                <a:latin typeface="Calibri" panose="020F0502020204030204" pitchFamily="34" charset="0"/>
                <a:cs typeface="Calibri" panose="020F0502020204030204" pitchFamily="34" charset="0"/>
              </a:rPr>
              <a:t>development </a:t>
            </a:r>
            <a:r>
              <a:rPr lang="en-GB" sz="2400" dirty="0" smtClean="0">
                <a:solidFill>
                  <a:schemeClr val="tx1"/>
                </a:solidFill>
                <a:latin typeface="Calibri" panose="020F0502020204030204" pitchFamily="34" charset="0"/>
                <a:cs typeface="Calibri" panose="020F0502020204030204" pitchFamily="34" charset="0"/>
              </a:rPr>
              <a:t>plan.</a:t>
            </a:r>
          </a:p>
          <a:p>
            <a:endParaRPr lang="en-GB" sz="2400" dirty="0">
              <a:solidFill>
                <a:schemeClr val="tx1"/>
              </a:solidFill>
              <a:latin typeface="Calibri" panose="020F0502020204030204" pitchFamily="34" charset="0"/>
              <a:cs typeface="Calibri" panose="020F0502020204030204" pitchFamily="34" charset="0"/>
            </a:endParaRPr>
          </a:p>
          <a:p>
            <a:r>
              <a:rPr lang="en-GB" sz="2400" dirty="0" smtClean="0">
                <a:solidFill>
                  <a:schemeClr val="tx1"/>
                </a:solidFill>
                <a:latin typeface="Calibri" panose="020F0502020204030204" pitchFamily="34" charset="0"/>
                <a:cs typeface="Calibri" panose="020F0502020204030204" pitchFamily="34" charset="0"/>
              </a:rPr>
              <a:t>We also found </a:t>
            </a:r>
            <a:r>
              <a:rPr lang="en-GB" sz="2400" dirty="0">
                <a:solidFill>
                  <a:schemeClr val="tx1"/>
                </a:solidFill>
                <a:latin typeface="Calibri" panose="020F0502020204030204" pitchFamily="34" charset="0"/>
                <a:cs typeface="Calibri" panose="020F0502020204030204" pitchFamily="34" charset="0"/>
              </a:rPr>
              <a:t>examples in one or more plans of priorities </a:t>
            </a:r>
            <a:r>
              <a:rPr lang="en-GB" sz="2400" dirty="0" smtClean="0">
                <a:solidFill>
                  <a:schemeClr val="tx1"/>
                </a:solidFill>
                <a:latin typeface="Calibri" panose="020F0502020204030204" pitchFamily="34" charset="0"/>
                <a:cs typeface="Calibri" panose="020F0502020204030204" pitchFamily="34" charset="0"/>
              </a:rPr>
              <a:t>to: </a:t>
            </a:r>
          </a:p>
          <a:p>
            <a:pPr marL="457200" indent="-457200">
              <a:buFont typeface="Arial" panose="020B0604020202020204" pitchFamily="34" charset="0"/>
              <a:buChar char="•"/>
            </a:pPr>
            <a:r>
              <a:rPr lang="en-GB" sz="2400" dirty="0" smtClean="0">
                <a:solidFill>
                  <a:schemeClr val="tx1"/>
                </a:solidFill>
                <a:latin typeface="Calibri" panose="020F0502020204030204" pitchFamily="34" charset="0"/>
                <a:cs typeface="Calibri" panose="020F0502020204030204" pitchFamily="34" charset="0"/>
              </a:rPr>
              <a:t>Promote use of the national CLD competences and code of ethics </a:t>
            </a:r>
          </a:p>
          <a:p>
            <a:pPr marL="457200" indent="-457200">
              <a:buFont typeface="Arial" panose="020B0604020202020204" pitchFamily="34" charset="0"/>
              <a:buChar char="•"/>
            </a:pPr>
            <a:r>
              <a:rPr lang="en-GB" sz="2400" dirty="0" smtClean="0">
                <a:solidFill>
                  <a:schemeClr val="tx1"/>
                </a:solidFill>
                <a:latin typeface="Calibri" panose="020F0502020204030204" pitchFamily="34" charset="0"/>
                <a:cs typeface="Calibri" panose="020F0502020204030204" pitchFamily="34" charset="0"/>
              </a:rPr>
              <a:t>Create practice-sharing opportunities across CLD partners e.g. learning lunches. </a:t>
            </a:r>
          </a:p>
          <a:p>
            <a:pPr marL="457200" indent="-457200">
              <a:buFont typeface="Arial" panose="020B0604020202020204" pitchFamily="34" charset="0"/>
              <a:buChar char="•"/>
            </a:pPr>
            <a:r>
              <a:rPr lang="en-GB" sz="2400" dirty="0" smtClean="0">
                <a:solidFill>
                  <a:schemeClr val="tx1"/>
                </a:solidFill>
                <a:latin typeface="Calibri" panose="020F0502020204030204" pitchFamily="34" charset="0"/>
                <a:cs typeface="Calibri" panose="020F0502020204030204" pitchFamily="34" charset="0"/>
              </a:rPr>
              <a:t>Deliver </a:t>
            </a:r>
            <a:r>
              <a:rPr lang="en-GB" sz="2400" dirty="0">
                <a:solidFill>
                  <a:schemeClr val="tx1"/>
                </a:solidFill>
                <a:latin typeface="Calibri" panose="020F0502020204030204" pitchFamily="34" charset="0"/>
                <a:cs typeface="Calibri" panose="020F0502020204030204" pitchFamily="34" charset="0"/>
              </a:rPr>
              <a:t>shared </a:t>
            </a:r>
            <a:r>
              <a:rPr lang="en-GB" sz="2400" dirty="0" err="1" smtClean="0">
                <a:solidFill>
                  <a:schemeClr val="tx1"/>
                </a:solidFill>
                <a:latin typeface="Calibri" panose="020F0502020204030204" pitchFamily="34" charset="0"/>
                <a:cs typeface="Calibri" panose="020F0502020204030204" pitchFamily="34" charset="0"/>
              </a:rPr>
              <a:t>CPD</a:t>
            </a:r>
            <a:r>
              <a:rPr lang="en-GB" sz="2400" dirty="0" smtClean="0">
                <a:solidFill>
                  <a:schemeClr val="tx1"/>
                </a:solidFill>
                <a:latin typeface="Calibri" panose="020F0502020204030204" pitchFamily="34" charset="0"/>
                <a:cs typeface="Calibri" panose="020F0502020204030204" pitchFamily="34" charset="0"/>
              </a:rPr>
              <a:t> through </a:t>
            </a:r>
            <a:r>
              <a:rPr lang="en-GB" sz="2400" dirty="0">
                <a:solidFill>
                  <a:schemeClr val="tx1"/>
                </a:solidFill>
                <a:latin typeface="Calibri" panose="020F0502020204030204" pitchFamily="34" charset="0"/>
                <a:cs typeface="Calibri" panose="020F0502020204030204" pitchFamily="34" charset="0"/>
              </a:rPr>
              <a:t>regional CLD </a:t>
            </a:r>
            <a:r>
              <a:rPr lang="en-GB" sz="2400" dirty="0" err="1">
                <a:solidFill>
                  <a:schemeClr val="tx1"/>
                </a:solidFill>
                <a:latin typeface="Calibri" panose="020F0502020204030204" pitchFamily="34" charset="0"/>
                <a:cs typeface="Calibri" panose="020F0502020204030204" pitchFamily="34" charset="0"/>
              </a:rPr>
              <a:t>CPD</a:t>
            </a:r>
            <a:r>
              <a:rPr lang="en-GB" sz="2400" dirty="0">
                <a:solidFill>
                  <a:schemeClr val="tx1"/>
                </a:solidFill>
                <a:latin typeface="Calibri" panose="020F0502020204030204" pitchFamily="34" charset="0"/>
                <a:cs typeface="Calibri" panose="020F0502020204030204" pitchFamily="34" charset="0"/>
              </a:rPr>
              <a:t> networks </a:t>
            </a:r>
            <a:endParaRPr lang="en-GB" sz="2400" dirty="0" smtClean="0">
              <a:solidFill>
                <a:schemeClr val="tx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2400" dirty="0" smtClean="0">
                <a:solidFill>
                  <a:schemeClr val="tx1"/>
                </a:solidFill>
                <a:latin typeface="Calibri" panose="020F0502020204030204" pitchFamily="34" charset="0"/>
                <a:cs typeface="Calibri" panose="020F0502020204030204" pitchFamily="34" charset="0"/>
              </a:rPr>
              <a:t>Use priorities </a:t>
            </a:r>
            <a:r>
              <a:rPr lang="en-GB" sz="2400" dirty="0">
                <a:solidFill>
                  <a:schemeClr val="tx1"/>
                </a:solidFill>
                <a:latin typeface="Calibri" panose="020F0502020204030204" pitchFamily="34" charset="0"/>
                <a:cs typeface="Calibri" panose="020F0502020204030204" pitchFamily="34" charset="0"/>
              </a:rPr>
              <a:t>in their relevant Regional </a:t>
            </a:r>
            <a:r>
              <a:rPr lang="en-GB" sz="2400" dirty="0" smtClean="0">
                <a:solidFill>
                  <a:schemeClr val="tx1"/>
                </a:solidFill>
                <a:latin typeface="Calibri" panose="020F0502020204030204" pitchFamily="34" charset="0"/>
                <a:cs typeface="Calibri" panose="020F0502020204030204" pitchFamily="34" charset="0"/>
              </a:rPr>
              <a:t>Improvement Collaborative to inform CPD. </a:t>
            </a:r>
            <a:endParaRPr lang="en-GB" sz="2400" dirty="0">
              <a:solidFill>
                <a:schemeClr val="tx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GB" sz="2400" dirty="0" smtClean="0">
              <a:solidFill>
                <a:schemeClr val="tx1"/>
              </a:solidFill>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368749225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379967" y="141620"/>
            <a:ext cx="11628406" cy="1167443"/>
          </a:xfrm>
        </p:spPr>
        <p:txBody>
          <a:bodyPr/>
          <a:lstStyle/>
          <a:p>
            <a:pPr algn="ctr"/>
            <a:r>
              <a:rPr lang="en-GB" sz="3200" dirty="0" smtClean="0">
                <a:latin typeface="Calibri" panose="020F0502020204030204" pitchFamily="34" charset="0"/>
              </a:rPr>
              <a:t/>
            </a:r>
            <a:br>
              <a:rPr lang="en-GB" sz="3200" dirty="0" smtClean="0">
                <a:latin typeface="Calibri" panose="020F0502020204030204" pitchFamily="34" charset="0"/>
              </a:rPr>
            </a:br>
            <a:r>
              <a:rPr lang="en-GB" sz="3200" dirty="0">
                <a:latin typeface="Calibri" panose="020F0502020204030204" pitchFamily="34" charset="0"/>
              </a:rPr>
              <a:t/>
            </a:r>
            <a:br>
              <a:rPr lang="en-GB" sz="3200" dirty="0">
                <a:latin typeface="Calibri" panose="020F0502020204030204" pitchFamily="34" charset="0"/>
              </a:rPr>
            </a:br>
            <a:r>
              <a:rPr lang="en-GB" sz="3200" i="1" dirty="0" smtClean="0">
                <a:latin typeface="Calibri" panose="020F0502020204030204" pitchFamily="34" charset="0"/>
                <a:cs typeface="Calibri" panose="020F0502020204030204" pitchFamily="34" charset="0"/>
              </a:rPr>
              <a:t>Improving </a:t>
            </a:r>
            <a:r>
              <a:rPr lang="en-GB" sz="3200" i="1" dirty="0">
                <a:latin typeface="Calibri" panose="020F0502020204030204" pitchFamily="34" charset="0"/>
                <a:cs typeface="Calibri" panose="020F0502020204030204" pitchFamily="34" charset="0"/>
              </a:rPr>
              <a:t>life chances and empowering communities</a:t>
            </a:r>
            <a:r>
              <a:rPr lang="en-GB" sz="3200" dirty="0">
                <a:latin typeface="Calibri" panose="020F0502020204030204" pitchFamily="34" charset="0"/>
                <a:cs typeface="Calibri" panose="020F0502020204030204" pitchFamily="34" charset="0"/>
              </a:rPr>
              <a:t>: Findings from </a:t>
            </a:r>
            <a:r>
              <a:rPr lang="en-GB" sz="3200" dirty="0" smtClean="0">
                <a:latin typeface="Calibri" panose="020F0502020204030204" pitchFamily="34" charset="0"/>
                <a:cs typeface="Calibri" panose="020F0502020204030204" pitchFamily="34" charset="0"/>
              </a:rPr>
              <a:t>HM inspection </a:t>
            </a:r>
            <a:r>
              <a:rPr lang="en-GB" sz="3200" dirty="0">
                <a:latin typeface="Calibri" panose="020F0502020204030204" pitchFamily="34" charset="0"/>
                <a:cs typeface="Calibri" panose="020F0502020204030204" pitchFamily="34" charset="0"/>
              </a:rPr>
              <a:t>evidence 2016-19</a:t>
            </a:r>
            <a:r>
              <a:rPr lang="en-GB" sz="3200" dirty="0" smtClean="0">
                <a:latin typeface="Calibri" panose="020F0502020204030204" pitchFamily="34" charset="0"/>
                <a:cs typeface="Calibri" panose="020F0502020204030204" pitchFamily="34" charset="0"/>
              </a:rPr>
              <a:t/>
            </a:r>
            <a:br>
              <a:rPr lang="en-GB" sz="3200" dirty="0" smtClean="0">
                <a:latin typeface="Calibri" panose="020F0502020204030204" pitchFamily="34" charset="0"/>
                <a:cs typeface="Calibri" panose="020F0502020204030204" pitchFamily="34" charset="0"/>
              </a:rPr>
            </a:br>
            <a:r>
              <a:rPr lang="en-GB" dirty="0" smtClean="0">
                <a:latin typeface="Calibri" panose="020F0502020204030204" pitchFamily="34" charset="0"/>
                <a:cs typeface="Calibri" panose="020F0502020204030204" pitchFamily="34" charset="0"/>
              </a:rPr>
              <a:t>Impact </a:t>
            </a:r>
            <a:r>
              <a:rPr lang="en-GB" dirty="0">
                <a:latin typeface="Calibri" panose="020F0502020204030204" pitchFamily="34" charset="0"/>
                <a:cs typeface="Calibri" panose="020F0502020204030204" pitchFamily="34" charset="0"/>
              </a:rPr>
              <a:t>on staff </a:t>
            </a:r>
            <a:r>
              <a:rPr lang="en-GB" dirty="0" smtClean="0">
                <a:latin typeface="Calibri" panose="020F0502020204030204" pitchFamily="34" charset="0"/>
                <a:cs typeface="Calibri" panose="020F0502020204030204" pitchFamily="34" charset="0"/>
              </a:rPr>
              <a:t>&amp; </a:t>
            </a:r>
            <a:r>
              <a:rPr lang="en-GB" dirty="0">
                <a:latin typeface="Calibri" panose="020F0502020204030204" pitchFamily="34" charset="0"/>
                <a:cs typeface="Calibri" panose="020F0502020204030204" pitchFamily="34" charset="0"/>
              </a:rPr>
              <a:t>volunteers </a:t>
            </a:r>
            <a:r>
              <a:rPr lang="en-GB" dirty="0"/>
              <a:t/>
            </a:r>
            <a:br>
              <a:rPr lang="en-GB" dirty="0"/>
            </a:br>
            <a:r>
              <a:rPr lang="en-GB" sz="3200" dirty="0">
                <a:latin typeface="Calibri" panose="020F0502020204030204" pitchFamily="34" charset="0"/>
                <a:cs typeface="Calibri" panose="020F0502020204030204" pitchFamily="34" charset="0"/>
              </a:rPr>
              <a:t/>
            </a:r>
            <a:br>
              <a:rPr lang="en-GB" sz="3200" dirty="0">
                <a:latin typeface="Calibri" panose="020F0502020204030204" pitchFamily="34" charset="0"/>
                <a:cs typeface="Calibri" panose="020F0502020204030204" pitchFamily="34" charset="0"/>
              </a:rPr>
            </a:br>
            <a:endParaRPr lang="en-GB" sz="32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37708" y="1483370"/>
            <a:ext cx="11370665" cy="5076977"/>
          </a:xfrm>
        </p:spPr>
        <p:txBody>
          <a:bodyPr/>
          <a:lstStyle/>
          <a:p>
            <a:pPr marL="342900" indent="-342900">
              <a:buFont typeface="Arial" panose="020B0604020202020204" pitchFamily="34" charset="0"/>
              <a:buChar char="•"/>
            </a:pPr>
            <a:r>
              <a:rPr lang="en-GB" sz="2400" dirty="0">
                <a:solidFill>
                  <a:schemeClr val="tx1"/>
                </a:solidFill>
                <a:latin typeface="Calibri" panose="020F0502020204030204" pitchFamily="34" charset="0"/>
                <a:cs typeface="Calibri" panose="020F0502020204030204" pitchFamily="34" charset="0"/>
              </a:rPr>
              <a:t>The impact of professional learning across CLD nationally is strong. </a:t>
            </a:r>
            <a:endParaRPr lang="en-GB" sz="2400" dirty="0" smtClean="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smtClean="0">
                <a:solidFill>
                  <a:schemeClr val="tx1"/>
                </a:solidFill>
                <a:latin typeface="Calibri" panose="020F0502020204030204" pitchFamily="34" charset="0"/>
                <a:cs typeface="Calibri" panose="020F0502020204030204" pitchFamily="34" charset="0"/>
              </a:rPr>
              <a:t>Almost </a:t>
            </a:r>
            <a:r>
              <a:rPr lang="en-GB" sz="2400" dirty="0">
                <a:solidFill>
                  <a:schemeClr val="tx1"/>
                </a:solidFill>
                <a:latin typeface="Calibri" panose="020F0502020204030204" pitchFamily="34" charset="0"/>
                <a:cs typeface="Calibri" panose="020F0502020204030204" pitchFamily="34" charset="0"/>
              </a:rPr>
              <a:t>all staff working in a CLD role are well supported to improve their practice through a wide range of career-long professional learning opportunities. </a:t>
            </a:r>
            <a:endParaRPr lang="en-GB" sz="2400" dirty="0" smtClean="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smtClean="0">
                <a:solidFill>
                  <a:schemeClr val="tx1"/>
                </a:solidFill>
                <a:latin typeface="Calibri" panose="020F0502020204030204" pitchFamily="34" charset="0"/>
                <a:cs typeface="Calibri" panose="020F0502020204030204" pitchFamily="34" charset="0"/>
              </a:rPr>
              <a:t>The </a:t>
            </a:r>
            <a:r>
              <a:rPr lang="en-GB" sz="2400" dirty="0">
                <a:solidFill>
                  <a:schemeClr val="tx1"/>
                </a:solidFill>
                <a:latin typeface="Calibri" panose="020F0502020204030204" pitchFamily="34" charset="0"/>
                <a:cs typeface="Calibri" panose="020F0502020204030204" pitchFamily="34" charset="0"/>
              </a:rPr>
              <a:t>majority of local authorities </a:t>
            </a:r>
            <a:r>
              <a:rPr lang="en-GB" sz="2400" dirty="0" smtClean="0">
                <a:solidFill>
                  <a:schemeClr val="tx1"/>
                </a:solidFill>
                <a:latin typeface="Calibri" panose="020F0502020204030204" pitchFamily="34" charset="0"/>
                <a:cs typeface="Calibri" panose="020F0502020204030204" pitchFamily="34" charset="0"/>
              </a:rPr>
              <a:t>&amp; </a:t>
            </a:r>
            <a:r>
              <a:rPr lang="en-GB" sz="2400" dirty="0">
                <a:solidFill>
                  <a:schemeClr val="tx1"/>
                </a:solidFill>
                <a:latin typeface="Calibri" panose="020F0502020204030204" pitchFamily="34" charset="0"/>
                <a:cs typeface="Calibri" panose="020F0502020204030204" pitchFamily="34" charset="0"/>
              </a:rPr>
              <a:t>their partners provide effective line management of staff </a:t>
            </a:r>
            <a:r>
              <a:rPr lang="en-GB" sz="2400" dirty="0" smtClean="0">
                <a:solidFill>
                  <a:schemeClr val="tx1"/>
                </a:solidFill>
                <a:latin typeface="Calibri" panose="020F0502020204030204" pitchFamily="34" charset="0"/>
                <a:cs typeface="Calibri" panose="020F0502020204030204" pitchFamily="34" charset="0"/>
              </a:rPr>
              <a:t>&amp; </a:t>
            </a:r>
            <a:r>
              <a:rPr lang="en-GB" sz="2400" dirty="0">
                <a:solidFill>
                  <a:schemeClr val="tx1"/>
                </a:solidFill>
                <a:latin typeface="Calibri" panose="020F0502020204030204" pitchFamily="34" charset="0"/>
                <a:cs typeface="Calibri" panose="020F0502020204030204" pitchFamily="34" charset="0"/>
              </a:rPr>
              <a:t>support to volunteers. </a:t>
            </a:r>
            <a:endParaRPr lang="en-GB" sz="2400" dirty="0" smtClean="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smtClean="0">
                <a:solidFill>
                  <a:schemeClr val="tx1"/>
                </a:solidFill>
                <a:latin typeface="Calibri" panose="020F0502020204030204" pitchFamily="34" charset="0"/>
                <a:cs typeface="Calibri" panose="020F0502020204030204" pitchFamily="34" charset="0"/>
              </a:rPr>
              <a:t>In </a:t>
            </a:r>
            <a:r>
              <a:rPr lang="en-GB" sz="2400" dirty="0">
                <a:solidFill>
                  <a:schemeClr val="tx1"/>
                </a:solidFill>
                <a:latin typeface="Calibri" panose="020F0502020204030204" pitchFamily="34" charset="0"/>
                <a:cs typeface="Calibri" panose="020F0502020204030204" pitchFamily="34" charset="0"/>
              </a:rPr>
              <a:t>the strongest </a:t>
            </a:r>
            <a:r>
              <a:rPr lang="en-GB" sz="2400" dirty="0" smtClean="0">
                <a:solidFill>
                  <a:schemeClr val="tx1"/>
                </a:solidFill>
                <a:latin typeface="Calibri" panose="020F0502020204030204" pitchFamily="34" charset="0"/>
                <a:cs typeface="Calibri" panose="020F0502020204030204" pitchFamily="34" charset="0"/>
              </a:rPr>
              <a:t>examples are underpinned </a:t>
            </a:r>
            <a:r>
              <a:rPr lang="en-GB" sz="2400" dirty="0">
                <a:solidFill>
                  <a:schemeClr val="tx1"/>
                </a:solidFill>
                <a:latin typeface="Calibri" panose="020F0502020204030204" pitchFamily="34" charset="0"/>
                <a:cs typeface="Calibri" panose="020F0502020204030204" pitchFamily="34" charset="0"/>
              </a:rPr>
              <a:t>by joint planning </a:t>
            </a:r>
            <a:r>
              <a:rPr lang="en-GB" sz="2400" dirty="0" smtClean="0">
                <a:solidFill>
                  <a:schemeClr val="tx1"/>
                </a:solidFill>
                <a:latin typeface="Calibri" panose="020F0502020204030204" pitchFamily="34" charset="0"/>
                <a:cs typeface="Calibri" panose="020F0502020204030204" pitchFamily="34" charset="0"/>
              </a:rPr>
              <a:t>&amp; </a:t>
            </a:r>
            <a:r>
              <a:rPr lang="en-GB" sz="2400" dirty="0">
                <a:solidFill>
                  <a:schemeClr val="tx1"/>
                </a:solidFill>
                <a:latin typeface="Calibri" panose="020F0502020204030204" pitchFamily="34" charset="0"/>
                <a:cs typeface="Calibri" panose="020F0502020204030204" pitchFamily="34" charset="0"/>
              </a:rPr>
              <a:t>workforce development across the partnership. </a:t>
            </a:r>
            <a:endParaRPr lang="en-GB" sz="2400" dirty="0" smtClean="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smtClean="0">
                <a:solidFill>
                  <a:schemeClr val="tx1"/>
                </a:solidFill>
                <a:latin typeface="Calibri" panose="020F0502020204030204" pitchFamily="34" charset="0"/>
                <a:cs typeface="Calibri" panose="020F0502020204030204" pitchFamily="34" charset="0"/>
              </a:rPr>
              <a:t>In </a:t>
            </a:r>
            <a:r>
              <a:rPr lang="en-GB" sz="2400" dirty="0">
                <a:solidFill>
                  <a:schemeClr val="tx1"/>
                </a:solidFill>
                <a:latin typeface="Calibri" panose="020F0502020204030204" pitchFamily="34" charset="0"/>
                <a:cs typeface="Calibri" panose="020F0502020204030204" pitchFamily="34" charset="0"/>
              </a:rPr>
              <a:t>most local authorities training </a:t>
            </a:r>
            <a:r>
              <a:rPr lang="en-GB" sz="2400" dirty="0" smtClean="0">
                <a:solidFill>
                  <a:schemeClr val="tx1"/>
                </a:solidFill>
                <a:latin typeface="Calibri" panose="020F0502020204030204" pitchFamily="34" charset="0"/>
                <a:cs typeface="Calibri" panose="020F0502020204030204" pitchFamily="34" charset="0"/>
              </a:rPr>
              <a:t>&amp; </a:t>
            </a:r>
            <a:r>
              <a:rPr lang="en-GB" sz="2400" dirty="0">
                <a:solidFill>
                  <a:schemeClr val="tx1"/>
                </a:solidFill>
                <a:latin typeface="Calibri" panose="020F0502020204030204" pitchFamily="34" charset="0"/>
                <a:cs typeface="Calibri" panose="020F0502020204030204" pitchFamily="34" charset="0"/>
              </a:rPr>
              <a:t>development for CLD staff </a:t>
            </a:r>
            <a:r>
              <a:rPr lang="en-GB" sz="2400" dirty="0" smtClean="0">
                <a:solidFill>
                  <a:schemeClr val="tx1"/>
                </a:solidFill>
                <a:latin typeface="Calibri" panose="020F0502020204030204" pitchFamily="34" charset="0"/>
                <a:cs typeface="Calibri" panose="020F0502020204030204" pitchFamily="34" charset="0"/>
              </a:rPr>
              <a:t>&amp; </a:t>
            </a:r>
            <a:r>
              <a:rPr lang="en-GB" sz="2400" dirty="0">
                <a:solidFill>
                  <a:schemeClr val="tx1"/>
                </a:solidFill>
                <a:latin typeface="Calibri" panose="020F0502020204030204" pitchFamily="34" charset="0"/>
                <a:cs typeface="Calibri" panose="020F0502020204030204" pitchFamily="34" charset="0"/>
              </a:rPr>
              <a:t>volunteers is well coordinated </a:t>
            </a:r>
            <a:r>
              <a:rPr lang="en-GB" sz="2400" dirty="0" smtClean="0">
                <a:solidFill>
                  <a:schemeClr val="tx1"/>
                </a:solidFill>
                <a:latin typeface="Calibri" panose="020F0502020204030204" pitchFamily="34" charset="0"/>
                <a:cs typeface="Calibri" panose="020F0502020204030204" pitchFamily="34" charset="0"/>
              </a:rPr>
              <a:t>&amp; </a:t>
            </a:r>
            <a:r>
              <a:rPr lang="en-GB" sz="2400" dirty="0">
                <a:solidFill>
                  <a:schemeClr val="tx1"/>
                </a:solidFill>
                <a:latin typeface="Calibri" panose="020F0502020204030204" pitchFamily="34" charset="0"/>
                <a:cs typeface="Calibri" panose="020F0502020204030204" pitchFamily="34" charset="0"/>
              </a:rPr>
              <a:t>effective. </a:t>
            </a:r>
            <a:endParaRPr lang="en-GB" sz="2400" dirty="0" smtClean="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a:solidFill>
                  <a:schemeClr val="tx1"/>
                </a:solidFill>
                <a:latin typeface="Calibri" panose="020F0502020204030204" pitchFamily="34" charset="0"/>
                <a:cs typeface="Calibri" panose="020F0502020204030204" pitchFamily="34" charset="0"/>
              </a:rPr>
              <a:t>Workforce development programme topics are relevant, current </a:t>
            </a:r>
            <a:r>
              <a:rPr lang="en-GB" sz="2400" dirty="0" smtClean="0">
                <a:solidFill>
                  <a:schemeClr val="tx1"/>
                </a:solidFill>
                <a:latin typeface="Calibri" panose="020F0502020204030204" pitchFamily="34" charset="0"/>
                <a:cs typeface="Calibri" panose="020F0502020204030204" pitchFamily="34" charset="0"/>
              </a:rPr>
              <a:t>&amp; </a:t>
            </a:r>
            <a:r>
              <a:rPr lang="en-GB" sz="2400" dirty="0">
                <a:solidFill>
                  <a:schemeClr val="tx1"/>
                </a:solidFill>
                <a:latin typeface="Calibri" panose="020F0502020204030204" pitchFamily="34" charset="0"/>
                <a:cs typeface="Calibri" panose="020F0502020204030204" pitchFamily="34" charset="0"/>
              </a:rPr>
              <a:t>wide ranging, resulting in increased knowledge </a:t>
            </a:r>
            <a:r>
              <a:rPr lang="en-GB" sz="2400" dirty="0" smtClean="0">
                <a:solidFill>
                  <a:schemeClr val="tx1"/>
                </a:solidFill>
                <a:latin typeface="Calibri" panose="020F0502020204030204" pitchFamily="34" charset="0"/>
                <a:cs typeface="Calibri" panose="020F0502020204030204" pitchFamily="34" charset="0"/>
              </a:rPr>
              <a:t>&amp; </a:t>
            </a:r>
            <a:r>
              <a:rPr lang="en-GB" sz="2400" dirty="0">
                <a:solidFill>
                  <a:schemeClr val="tx1"/>
                </a:solidFill>
                <a:latin typeface="Calibri" panose="020F0502020204030204" pitchFamily="34" charset="0"/>
                <a:cs typeface="Calibri" panose="020F0502020204030204" pitchFamily="34" charset="0"/>
              </a:rPr>
              <a:t>capacity to better meet the needs of individuals </a:t>
            </a:r>
            <a:r>
              <a:rPr lang="en-GB" sz="2400" dirty="0" smtClean="0">
                <a:solidFill>
                  <a:schemeClr val="tx1"/>
                </a:solidFill>
                <a:latin typeface="Calibri" panose="020F0502020204030204" pitchFamily="34" charset="0"/>
                <a:cs typeface="Calibri" panose="020F0502020204030204" pitchFamily="34" charset="0"/>
              </a:rPr>
              <a:t>&amp; </a:t>
            </a:r>
            <a:r>
              <a:rPr lang="en-GB" sz="2400" dirty="0">
                <a:solidFill>
                  <a:schemeClr val="tx1"/>
                </a:solidFill>
                <a:latin typeface="Calibri" panose="020F0502020204030204" pitchFamily="34" charset="0"/>
                <a:cs typeface="Calibri" panose="020F0502020204030204" pitchFamily="34" charset="0"/>
              </a:rPr>
              <a:t>communities. </a:t>
            </a:r>
            <a:endParaRPr lang="en-GB" sz="2400" dirty="0" smtClean="0">
              <a:solidFill>
                <a:schemeClr val="tx1"/>
              </a:solidFill>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a:p>
            <a:endParaRPr lang="en-GB" sz="2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025040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6223000"/>
            <a:ext cx="12303237" cy="651474"/>
          </a:xfrm>
          <a:prstGeom prst="rect">
            <a:avLst/>
          </a:prstGeom>
        </p:spPr>
      </p:pic>
      <p:sp>
        <p:nvSpPr>
          <p:cNvPr id="2" name="Title 1"/>
          <p:cNvSpPr>
            <a:spLocks noGrp="1"/>
          </p:cNvSpPr>
          <p:nvPr>
            <p:ph type="title"/>
          </p:nvPr>
        </p:nvSpPr>
        <p:spPr>
          <a:xfrm>
            <a:off x="139700" y="141620"/>
            <a:ext cx="11950700" cy="1167443"/>
          </a:xfrm>
        </p:spPr>
        <p:txBody>
          <a:bodyPr/>
          <a:lstStyle/>
          <a:p>
            <a:pPr algn="ctr"/>
            <a:r>
              <a:rPr lang="en-GB" sz="3200" dirty="0" smtClean="0">
                <a:latin typeface="Calibri" panose="020F0502020204030204" pitchFamily="34" charset="0"/>
              </a:rPr>
              <a:t/>
            </a:r>
            <a:br>
              <a:rPr lang="en-GB" sz="3200" dirty="0" smtClean="0">
                <a:latin typeface="Calibri" panose="020F0502020204030204" pitchFamily="34" charset="0"/>
              </a:rPr>
            </a:br>
            <a:r>
              <a:rPr lang="en-GB" sz="3200" dirty="0">
                <a:latin typeface="Calibri" panose="020F0502020204030204" pitchFamily="34" charset="0"/>
              </a:rPr>
              <a:t/>
            </a:r>
            <a:br>
              <a:rPr lang="en-GB" sz="3200" dirty="0">
                <a:latin typeface="Calibri" panose="020F0502020204030204" pitchFamily="34" charset="0"/>
              </a:rPr>
            </a:br>
            <a:r>
              <a:rPr lang="en-GB" sz="2800" i="1" dirty="0">
                <a:latin typeface="Calibri" panose="020F0502020204030204" pitchFamily="34" charset="0"/>
                <a:cs typeface="Calibri" panose="020F0502020204030204" pitchFamily="34" charset="0"/>
              </a:rPr>
              <a:t>Improving life chances and empowering communities: </a:t>
            </a:r>
            <a:r>
              <a:rPr lang="en-GB" sz="2800" dirty="0" smtClean="0">
                <a:latin typeface="Calibri" panose="020F0502020204030204" pitchFamily="34" charset="0"/>
                <a:cs typeface="Calibri" panose="020F0502020204030204" pitchFamily="34" charset="0"/>
              </a:rPr>
              <a:t/>
            </a:r>
            <a:br>
              <a:rPr lang="en-GB" sz="2800" dirty="0" smtClean="0">
                <a:latin typeface="Calibri" panose="020F0502020204030204" pitchFamily="34" charset="0"/>
                <a:cs typeface="Calibri" panose="020F0502020204030204" pitchFamily="34" charset="0"/>
              </a:rPr>
            </a:br>
            <a:r>
              <a:rPr lang="en-GB" sz="2800" dirty="0" smtClean="0">
                <a:latin typeface="Calibri" panose="020F0502020204030204" pitchFamily="34" charset="0"/>
                <a:cs typeface="Calibri" panose="020F0502020204030204" pitchFamily="34" charset="0"/>
              </a:rPr>
              <a:t>Findings </a:t>
            </a:r>
            <a:r>
              <a:rPr lang="en-GB" sz="2800">
                <a:latin typeface="Calibri" panose="020F0502020204030204" pitchFamily="34" charset="0"/>
                <a:cs typeface="Calibri" panose="020F0502020204030204" pitchFamily="34" charset="0"/>
              </a:rPr>
              <a:t>from </a:t>
            </a:r>
            <a:r>
              <a:rPr lang="en-GB" sz="2800" smtClean="0">
                <a:latin typeface="Calibri" panose="020F0502020204030204" pitchFamily="34" charset="0"/>
                <a:cs typeface="Calibri" panose="020F0502020204030204" pitchFamily="34" charset="0"/>
              </a:rPr>
              <a:t>HM inspection </a:t>
            </a:r>
            <a:r>
              <a:rPr lang="en-GB" sz="2800" dirty="0">
                <a:latin typeface="Calibri" panose="020F0502020204030204" pitchFamily="34" charset="0"/>
                <a:cs typeface="Calibri" panose="020F0502020204030204" pitchFamily="34" charset="0"/>
              </a:rPr>
              <a:t>evidence 2016-19</a:t>
            </a:r>
            <a:br>
              <a:rPr lang="en-GB" sz="2800" dirty="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Impact on staff &amp; volunteers</a:t>
            </a:r>
            <a:r>
              <a:rPr lang="en-GB" dirty="0"/>
              <a:t/>
            </a:r>
            <a:br>
              <a:rPr lang="en-GB" dirty="0"/>
            </a:br>
            <a:r>
              <a:rPr lang="en-GB" sz="3200" dirty="0">
                <a:latin typeface="Calibri" panose="020F0502020204030204" pitchFamily="34" charset="0"/>
                <a:cs typeface="Calibri" panose="020F0502020204030204" pitchFamily="34" charset="0"/>
              </a:rPr>
              <a:t/>
            </a:r>
            <a:br>
              <a:rPr lang="en-GB" sz="3200" dirty="0">
                <a:latin typeface="Calibri" panose="020F0502020204030204" pitchFamily="34" charset="0"/>
                <a:cs typeface="Calibri" panose="020F0502020204030204" pitchFamily="34" charset="0"/>
              </a:rPr>
            </a:br>
            <a:endParaRPr lang="en-GB" sz="32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19937" y="1579498"/>
            <a:ext cx="11370665" cy="5076977"/>
          </a:xfrm>
        </p:spPr>
        <p:txBody>
          <a:bodyPr/>
          <a:lstStyle/>
          <a:p>
            <a:pPr marL="342900" indent="-342900">
              <a:buFont typeface="Arial" panose="020B0604020202020204" pitchFamily="34" charset="0"/>
              <a:buChar char="•"/>
            </a:pPr>
            <a:r>
              <a:rPr lang="en-GB" sz="2800" dirty="0" smtClean="0">
                <a:solidFill>
                  <a:schemeClr val="tx1"/>
                </a:solidFill>
                <a:latin typeface="Calibri" panose="020F0502020204030204" pitchFamily="34" charset="0"/>
                <a:cs typeface="Calibri" panose="020F0502020204030204" pitchFamily="34" charset="0"/>
              </a:rPr>
              <a:t>In </a:t>
            </a:r>
            <a:r>
              <a:rPr lang="en-GB" sz="2800" dirty="0">
                <a:solidFill>
                  <a:schemeClr val="tx1"/>
                </a:solidFill>
                <a:latin typeface="Calibri" panose="020F0502020204030204" pitchFamily="34" charset="0"/>
                <a:cs typeface="Calibri" panose="020F0502020204030204" pitchFamily="34" charset="0"/>
              </a:rPr>
              <a:t>a </a:t>
            </a:r>
            <a:r>
              <a:rPr lang="en-GB" sz="2800" dirty="0" smtClean="0">
                <a:solidFill>
                  <a:schemeClr val="tx1"/>
                </a:solidFill>
                <a:latin typeface="Calibri" panose="020F0502020204030204" pitchFamily="34" charset="0"/>
                <a:cs typeface="Calibri" panose="020F0502020204030204" pitchFamily="34" charset="0"/>
              </a:rPr>
              <a:t>few areas, </a:t>
            </a:r>
            <a:r>
              <a:rPr lang="en-GB" sz="2800" dirty="0">
                <a:solidFill>
                  <a:schemeClr val="tx1"/>
                </a:solidFill>
                <a:latin typeface="Calibri" panose="020F0502020204030204" pitchFamily="34" charset="0"/>
                <a:cs typeface="Calibri" panose="020F0502020204030204" pitchFamily="34" charset="0"/>
              </a:rPr>
              <a:t>a lack of coordination </a:t>
            </a:r>
            <a:r>
              <a:rPr lang="en-GB" sz="2800" dirty="0" smtClean="0">
                <a:solidFill>
                  <a:schemeClr val="tx1"/>
                </a:solidFill>
                <a:latin typeface="Calibri" panose="020F0502020204030204" pitchFamily="34" charset="0"/>
                <a:cs typeface="Calibri" panose="020F0502020204030204" pitchFamily="34" charset="0"/>
              </a:rPr>
              <a:t>&amp; sharing </a:t>
            </a:r>
            <a:r>
              <a:rPr lang="en-GB" sz="2800" dirty="0">
                <a:solidFill>
                  <a:schemeClr val="tx1"/>
                </a:solidFill>
                <a:latin typeface="Calibri" panose="020F0502020204030204" pitchFamily="34" charset="0"/>
                <a:cs typeface="Calibri" panose="020F0502020204030204" pitchFamily="34" charset="0"/>
              </a:rPr>
              <a:t>of resources across partners can result in the duplication of training or staff </a:t>
            </a:r>
            <a:r>
              <a:rPr lang="en-GB" sz="2800" dirty="0" smtClean="0">
                <a:solidFill>
                  <a:schemeClr val="tx1"/>
                </a:solidFill>
                <a:latin typeface="Calibri" panose="020F0502020204030204" pitchFamily="34" charset="0"/>
                <a:cs typeface="Calibri" panose="020F0502020204030204" pitchFamily="34" charset="0"/>
              </a:rPr>
              <a:t>&amp; </a:t>
            </a:r>
            <a:r>
              <a:rPr lang="en-GB" sz="2800" dirty="0">
                <a:solidFill>
                  <a:schemeClr val="tx1"/>
                </a:solidFill>
                <a:latin typeface="Calibri" panose="020F0502020204030204" pitchFamily="34" charset="0"/>
                <a:cs typeface="Calibri" panose="020F0502020204030204" pitchFamily="34" charset="0"/>
              </a:rPr>
              <a:t>volunteer development needs not being met. </a:t>
            </a:r>
            <a:endParaRPr lang="en-GB" sz="2800" dirty="0" smtClean="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800" dirty="0" smtClean="0">
                <a:solidFill>
                  <a:schemeClr val="tx1"/>
                </a:solidFill>
                <a:latin typeface="Calibri" panose="020F0502020204030204" pitchFamily="34" charset="0"/>
                <a:cs typeface="Calibri" panose="020F0502020204030204" pitchFamily="34" charset="0"/>
              </a:rPr>
              <a:t>Volunteering </a:t>
            </a:r>
            <a:r>
              <a:rPr lang="en-GB" sz="2800" dirty="0">
                <a:solidFill>
                  <a:schemeClr val="tx1"/>
                </a:solidFill>
                <a:latin typeface="Calibri" panose="020F0502020204030204" pitchFamily="34" charset="0"/>
                <a:cs typeface="Calibri" panose="020F0502020204030204" pitchFamily="34" charset="0"/>
              </a:rPr>
              <a:t>is celebrated &amp;</a:t>
            </a:r>
            <a:r>
              <a:rPr lang="en-GB" sz="2800" dirty="0" smtClean="0">
                <a:solidFill>
                  <a:schemeClr val="tx1"/>
                </a:solidFill>
                <a:latin typeface="Calibri" panose="020F0502020204030204" pitchFamily="34" charset="0"/>
                <a:cs typeface="Calibri" panose="020F0502020204030204" pitchFamily="34" charset="0"/>
              </a:rPr>
              <a:t> </a:t>
            </a:r>
            <a:r>
              <a:rPr lang="en-GB" sz="2800" dirty="0">
                <a:solidFill>
                  <a:schemeClr val="tx1"/>
                </a:solidFill>
                <a:latin typeface="Calibri" panose="020F0502020204030204" pitchFamily="34" charset="0"/>
                <a:cs typeface="Calibri" panose="020F0502020204030204" pitchFamily="34" charset="0"/>
              </a:rPr>
              <a:t>valued by CLD services &amp;</a:t>
            </a:r>
            <a:r>
              <a:rPr lang="en-GB" sz="2800" dirty="0" smtClean="0">
                <a:solidFill>
                  <a:schemeClr val="tx1"/>
                </a:solidFill>
                <a:latin typeface="Calibri" panose="020F0502020204030204" pitchFamily="34" charset="0"/>
                <a:cs typeface="Calibri" panose="020F0502020204030204" pitchFamily="34" charset="0"/>
              </a:rPr>
              <a:t> </a:t>
            </a:r>
            <a:r>
              <a:rPr lang="en-GB" sz="2800" dirty="0">
                <a:solidFill>
                  <a:schemeClr val="tx1"/>
                </a:solidFill>
                <a:latin typeface="Calibri" panose="020F0502020204030204" pitchFamily="34" charset="0"/>
                <a:cs typeface="Calibri" panose="020F0502020204030204" pitchFamily="34" charset="0"/>
              </a:rPr>
              <a:t>their partners. However, in a few local authorities volunteering requires better coordination by CLD partners to strengthen the offer &amp;</a:t>
            </a:r>
            <a:r>
              <a:rPr lang="en-GB" sz="2800" dirty="0" smtClean="0">
                <a:solidFill>
                  <a:schemeClr val="tx1"/>
                </a:solidFill>
                <a:latin typeface="Calibri" panose="020F0502020204030204" pitchFamily="34" charset="0"/>
                <a:cs typeface="Calibri" panose="020F0502020204030204" pitchFamily="34" charset="0"/>
              </a:rPr>
              <a:t> </a:t>
            </a:r>
            <a:r>
              <a:rPr lang="en-GB" sz="2800" dirty="0">
                <a:solidFill>
                  <a:schemeClr val="tx1"/>
                </a:solidFill>
                <a:latin typeface="Calibri" panose="020F0502020204030204" pitchFamily="34" charset="0"/>
                <a:cs typeface="Calibri" panose="020F0502020204030204" pitchFamily="34" charset="0"/>
              </a:rPr>
              <a:t>ensure that volunteers receive appropriate support. </a:t>
            </a:r>
            <a:endParaRPr lang="en-GB" sz="2800" dirty="0" smtClean="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800" dirty="0">
                <a:solidFill>
                  <a:schemeClr val="tx1"/>
                </a:solidFill>
                <a:latin typeface="Calibri" panose="020F0502020204030204" pitchFamily="34" charset="0"/>
                <a:cs typeface="Calibri" panose="020F0502020204030204" pitchFamily="34" charset="0"/>
              </a:rPr>
              <a:t>The number of local authority CLD staff is declining &amp; this can limit the capacity of CLD services to meet local needs &amp; priorities. For example, there has been a noticeable reduction in community-based adult learning</a:t>
            </a:r>
          </a:p>
          <a:p>
            <a:endParaRPr lang="en-GB" sz="2800" dirty="0">
              <a:solidFill>
                <a:schemeClr val="tx1"/>
              </a:solidFill>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a:p>
            <a:endParaRPr lang="en-GB" sz="2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909958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6159500"/>
            <a:ext cx="12303237" cy="714974"/>
          </a:xfrm>
          <a:prstGeom prst="rect">
            <a:avLst/>
          </a:prstGeom>
        </p:spPr>
      </p:pic>
      <p:sp>
        <p:nvSpPr>
          <p:cNvPr id="2" name="Title 1"/>
          <p:cNvSpPr>
            <a:spLocks noGrp="1"/>
          </p:cNvSpPr>
          <p:nvPr>
            <p:ph type="title"/>
          </p:nvPr>
        </p:nvSpPr>
        <p:spPr>
          <a:xfrm>
            <a:off x="139700" y="141620"/>
            <a:ext cx="11950700" cy="1167443"/>
          </a:xfrm>
        </p:spPr>
        <p:txBody>
          <a:bodyPr/>
          <a:lstStyle/>
          <a:p>
            <a:pPr algn="ctr"/>
            <a:r>
              <a:rPr lang="en-GB" sz="3200" dirty="0" smtClean="0">
                <a:latin typeface="Calibri" panose="020F0502020204030204" pitchFamily="34" charset="0"/>
              </a:rPr>
              <a:t/>
            </a:r>
            <a:br>
              <a:rPr lang="en-GB" sz="3200" dirty="0" smtClean="0">
                <a:latin typeface="Calibri" panose="020F0502020204030204" pitchFamily="34" charset="0"/>
              </a:rPr>
            </a:br>
            <a:r>
              <a:rPr lang="en-GB" sz="3200" dirty="0">
                <a:latin typeface="Calibri" panose="020F0502020204030204" pitchFamily="34" charset="0"/>
              </a:rPr>
              <a:t/>
            </a:r>
            <a:br>
              <a:rPr lang="en-GB" sz="3200" dirty="0">
                <a:latin typeface="Calibri" panose="020F0502020204030204" pitchFamily="34" charset="0"/>
              </a:rPr>
            </a:br>
            <a:r>
              <a:rPr lang="en-GB" sz="3200" dirty="0" smtClean="0">
                <a:latin typeface="Calibri" panose="020F0502020204030204" pitchFamily="34" charset="0"/>
              </a:rPr>
              <a:t>What have we learned about workforce priorities during the pandemic? Some pointers</a:t>
            </a:r>
            <a:r>
              <a:rPr lang="en-GB" dirty="0"/>
              <a:t/>
            </a:r>
            <a:br>
              <a:rPr lang="en-GB" dirty="0"/>
            </a:br>
            <a:r>
              <a:rPr lang="en-GB" sz="3200" dirty="0">
                <a:latin typeface="Calibri" panose="020F0502020204030204" pitchFamily="34" charset="0"/>
                <a:cs typeface="Calibri" panose="020F0502020204030204" pitchFamily="34" charset="0"/>
              </a:rPr>
              <a:t/>
            </a:r>
            <a:br>
              <a:rPr lang="en-GB" sz="3200" dirty="0">
                <a:latin typeface="Calibri" panose="020F0502020204030204" pitchFamily="34" charset="0"/>
                <a:cs typeface="Calibri" panose="020F0502020204030204" pitchFamily="34" charset="0"/>
              </a:rPr>
            </a:br>
            <a:endParaRPr lang="en-GB" sz="32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19937" y="1343086"/>
            <a:ext cx="11370665" cy="5313390"/>
          </a:xfrm>
        </p:spPr>
        <p:txBody>
          <a:bodyPr/>
          <a:lstStyle/>
          <a:p>
            <a:pPr marL="342900" indent="-342900">
              <a:buFont typeface="Arial" panose="020B0604020202020204" pitchFamily="34" charset="0"/>
              <a:buChar char="•"/>
            </a:pPr>
            <a:r>
              <a:rPr lang="en-GB" sz="2400" dirty="0">
                <a:solidFill>
                  <a:schemeClr val="tx1"/>
                </a:solidFill>
                <a:latin typeface="Calibri" panose="020F0502020204030204" pitchFamily="34" charset="0"/>
                <a:cs typeface="Calibri" panose="020F0502020204030204" pitchFamily="34" charset="0"/>
              </a:rPr>
              <a:t>A renewed focus on </a:t>
            </a:r>
            <a:r>
              <a:rPr lang="en-GB" sz="2400" dirty="0" smtClean="0">
                <a:solidFill>
                  <a:schemeClr val="tx1"/>
                </a:solidFill>
                <a:latin typeface="Calibri" panose="020F0502020204030204" pitchFamily="34" charset="0"/>
                <a:cs typeface="Calibri" panose="020F0502020204030204" pitchFamily="34" charset="0"/>
              </a:rPr>
              <a:t>supporting practitioners</a:t>
            </a:r>
            <a:r>
              <a:rPr lang="en-GB" sz="2400" smtClean="0">
                <a:solidFill>
                  <a:schemeClr val="tx1"/>
                </a:solidFill>
                <a:latin typeface="Calibri" panose="020F0502020204030204" pitchFamily="34" charset="0"/>
                <a:cs typeface="Calibri" panose="020F0502020204030204" pitchFamily="34" charset="0"/>
              </a:rPr>
              <a:t>’ wellbeing </a:t>
            </a:r>
            <a:r>
              <a:rPr lang="en-GB" sz="2400" dirty="0" smtClean="0">
                <a:solidFill>
                  <a:schemeClr val="tx1"/>
                </a:solidFill>
                <a:latin typeface="Calibri" panose="020F0502020204030204" pitchFamily="34" charset="0"/>
                <a:cs typeface="Calibri" panose="020F0502020204030204" pitchFamily="34" charset="0"/>
              </a:rPr>
              <a:t>as </a:t>
            </a:r>
            <a:r>
              <a:rPr lang="en-GB" sz="2400" dirty="0">
                <a:solidFill>
                  <a:schemeClr val="tx1"/>
                </a:solidFill>
                <a:latin typeface="Calibri" panose="020F0502020204030204" pitchFamily="34" charset="0"/>
                <a:cs typeface="Calibri" panose="020F0502020204030204" pitchFamily="34" charset="0"/>
              </a:rPr>
              <a:t>well as </a:t>
            </a:r>
            <a:r>
              <a:rPr lang="en-GB" sz="2400" dirty="0" smtClean="0">
                <a:solidFill>
                  <a:schemeClr val="tx1"/>
                </a:solidFill>
                <a:latin typeface="Calibri" panose="020F0502020204030204" pitchFamily="34" charset="0"/>
                <a:cs typeface="Calibri" panose="020F0502020204030204" pitchFamily="34" charset="0"/>
              </a:rPr>
              <a:t>building skills</a:t>
            </a:r>
          </a:p>
          <a:p>
            <a:pPr marL="342900" indent="-342900">
              <a:buFont typeface="Arial" panose="020B0604020202020204" pitchFamily="34" charset="0"/>
              <a:buChar char="•"/>
            </a:pPr>
            <a:r>
              <a:rPr lang="en-GB" sz="2400" dirty="0" smtClean="0">
                <a:solidFill>
                  <a:schemeClr val="tx1"/>
                </a:solidFill>
                <a:latin typeface="Calibri" panose="020F0502020204030204" pitchFamily="34" charset="0"/>
                <a:cs typeface="Calibri" panose="020F0502020204030204" pitchFamily="34" charset="0"/>
              </a:rPr>
              <a:t>Digital access and skills: </a:t>
            </a:r>
          </a:p>
          <a:p>
            <a:pPr lvl="1"/>
            <a:r>
              <a:rPr lang="en-GB" sz="2400" dirty="0" smtClean="0">
                <a:solidFill>
                  <a:schemeClr val="tx1"/>
                </a:solidFill>
                <a:latin typeface="Calibri" panose="020F0502020204030204" pitchFamily="34" charset="0"/>
                <a:cs typeface="Calibri" panose="020F0502020204030204" pitchFamily="34" charset="0"/>
              </a:rPr>
              <a:t>Ongoing investment required to ensure practitioners have access to devices/packages/broadband </a:t>
            </a:r>
            <a:r>
              <a:rPr lang="en-GB" sz="2400" b="1" u="sng" dirty="0" smtClean="0">
                <a:solidFill>
                  <a:schemeClr val="tx1"/>
                </a:solidFill>
                <a:latin typeface="Calibri" panose="020F0502020204030204" pitchFamily="34" charset="0"/>
                <a:cs typeface="Calibri" panose="020F0502020204030204" pitchFamily="34" charset="0"/>
              </a:rPr>
              <a:t>and</a:t>
            </a:r>
            <a:r>
              <a:rPr lang="en-GB" sz="2400" dirty="0" smtClean="0">
                <a:solidFill>
                  <a:schemeClr val="tx1"/>
                </a:solidFill>
                <a:latin typeface="Calibri" panose="020F0502020204030204" pitchFamily="34" charset="0"/>
                <a:cs typeface="Calibri" panose="020F0502020204030204" pitchFamily="34" charset="0"/>
              </a:rPr>
              <a:t> to effective </a:t>
            </a:r>
            <a:r>
              <a:rPr lang="en-GB" sz="2400" dirty="0" err="1" smtClean="0">
                <a:solidFill>
                  <a:schemeClr val="tx1"/>
                </a:solidFill>
                <a:latin typeface="Calibri" panose="020F0502020204030204" pitchFamily="34" charset="0"/>
                <a:cs typeface="Calibri" panose="020F0502020204030204" pitchFamily="34" charset="0"/>
              </a:rPr>
              <a:t>CPD</a:t>
            </a:r>
            <a:r>
              <a:rPr lang="en-GB" sz="2400" dirty="0" smtClean="0">
                <a:solidFill>
                  <a:schemeClr val="tx1"/>
                </a:solidFill>
                <a:latin typeface="Calibri" panose="020F0502020204030204" pitchFamily="34" charset="0"/>
                <a:cs typeface="Calibri" panose="020F0502020204030204" pitchFamily="34" charset="0"/>
              </a:rPr>
              <a:t> to build their skills to engage learners and groups</a:t>
            </a:r>
          </a:p>
          <a:p>
            <a:pPr lvl="1"/>
            <a:r>
              <a:rPr lang="en-GB" sz="2400" dirty="0">
                <a:solidFill>
                  <a:schemeClr val="tx1"/>
                </a:solidFill>
                <a:latin typeface="Calibri" panose="020F0502020204030204" pitchFamily="34" charset="0"/>
                <a:cs typeface="Calibri" panose="020F0502020204030204" pitchFamily="34" charset="0"/>
              </a:rPr>
              <a:t>What </a:t>
            </a:r>
            <a:r>
              <a:rPr lang="en-GB" sz="2400" dirty="0" smtClean="0">
                <a:solidFill>
                  <a:schemeClr val="tx1"/>
                </a:solidFill>
                <a:latin typeface="Calibri" panose="020F0502020204030204" pitchFamily="34" charset="0"/>
                <a:cs typeface="Calibri" panose="020F0502020204030204" pitchFamily="34" charset="0"/>
              </a:rPr>
              <a:t>will good </a:t>
            </a:r>
            <a:r>
              <a:rPr lang="en-GB" sz="2400" dirty="0">
                <a:solidFill>
                  <a:schemeClr val="tx1"/>
                </a:solidFill>
                <a:latin typeface="Calibri" panose="020F0502020204030204" pitchFamily="34" charset="0"/>
                <a:cs typeface="Calibri" panose="020F0502020204030204" pitchFamily="34" charset="0"/>
              </a:rPr>
              <a:t>quality </a:t>
            </a:r>
            <a:r>
              <a:rPr lang="en-GB" sz="2400" dirty="0" smtClean="0">
                <a:solidFill>
                  <a:schemeClr val="tx1"/>
                </a:solidFill>
                <a:latin typeface="Calibri" panose="020F0502020204030204" pitchFamily="34" charset="0"/>
                <a:cs typeface="Calibri" panose="020F0502020204030204" pitchFamily="34" charset="0"/>
              </a:rPr>
              <a:t>online and blended </a:t>
            </a:r>
            <a:r>
              <a:rPr lang="en-GB" sz="2400" dirty="0">
                <a:solidFill>
                  <a:schemeClr val="tx1"/>
                </a:solidFill>
                <a:latin typeface="Calibri" panose="020F0502020204030204" pitchFamily="34" charset="0"/>
                <a:cs typeface="Calibri" panose="020F0502020204030204" pitchFamily="34" charset="0"/>
              </a:rPr>
              <a:t>CLD activity look like </a:t>
            </a:r>
            <a:r>
              <a:rPr lang="en-GB" sz="2400" dirty="0" smtClean="0">
                <a:solidFill>
                  <a:schemeClr val="tx1"/>
                </a:solidFill>
                <a:latin typeface="Calibri" panose="020F0502020204030204" pitchFamily="34" charset="0"/>
                <a:cs typeface="Calibri" panose="020F0502020204030204" pitchFamily="34" charset="0"/>
              </a:rPr>
              <a:t>over </a:t>
            </a:r>
            <a:r>
              <a:rPr lang="en-GB" sz="2400" dirty="0">
                <a:solidFill>
                  <a:schemeClr val="tx1"/>
                </a:solidFill>
                <a:latin typeface="Calibri" panose="020F0502020204030204" pitchFamily="34" charset="0"/>
                <a:cs typeface="Calibri" panose="020F0502020204030204" pitchFamily="34" charset="0"/>
              </a:rPr>
              <a:t>the next 3 years and what skills will staff </a:t>
            </a:r>
            <a:r>
              <a:rPr lang="en-GB" sz="2400" dirty="0" smtClean="0">
                <a:solidFill>
                  <a:schemeClr val="tx1"/>
                </a:solidFill>
                <a:latin typeface="Calibri" panose="020F0502020204030204" pitchFamily="34" charset="0"/>
                <a:cs typeface="Calibri" panose="020F0502020204030204" pitchFamily="34" charset="0"/>
              </a:rPr>
              <a:t>need?</a:t>
            </a:r>
          </a:p>
          <a:p>
            <a:pPr lvl="1"/>
            <a:r>
              <a:rPr lang="en-GB" sz="2400" dirty="0" smtClean="0">
                <a:solidFill>
                  <a:schemeClr val="tx1"/>
                </a:solidFill>
                <a:latin typeface="Calibri" panose="020F0502020204030204" pitchFamily="34" charset="0"/>
                <a:cs typeface="Calibri" panose="020F0502020204030204" pitchFamily="34" charset="0"/>
              </a:rPr>
              <a:t>We’ve also seen changes in how </a:t>
            </a:r>
            <a:r>
              <a:rPr lang="en-GB" sz="2400" dirty="0" err="1" smtClean="0">
                <a:solidFill>
                  <a:schemeClr val="tx1"/>
                </a:solidFill>
                <a:latin typeface="Calibri" panose="020F0502020204030204" pitchFamily="34" charset="0"/>
                <a:cs typeface="Calibri" panose="020F0502020204030204" pitchFamily="34" charset="0"/>
              </a:rPr>
              <a:t>CPD</a:t>
            </a:r>
            <a:r>
              <a:rPr lang="en-GB" sz="2400" dirty="0" smtClean="0">
                <a:solidFill>
                  <a:schemeClr val="tx1"/>
                </a:solidFill>
                <a:latin typeface="Calibri" panose="020F0502020204030204" pitchFamily="34" charset="0"/>
                <a:cs typeface="Calibri" panose="020F0502020204030204" pitchFamily="34" charset="0"/>
              </a:rPr>
              <a:t> can be delivered – how can we ensure that online/blended </a:t>
            </a:r>
            <a:r>
              <a:rPr lang="en-GB" sz="2400" dirty="0" err="1" smtClean="0">
                <a:solidFill>
                  <a:schemeClr val="tx1"/>
                </a:solidFill>
                <a:latin typeface="Calibri" panose="020F0502020204030204" pitchFamily="34" charset="0"/>
                <a:cs typeface="Calibri" panose="020F0502020204030204" pitchFamily="34" charset="0"/>
              </a:rPr>
              <a:t>CPD</a:t>
            </a:r>
            <a:r>
              <a:rPr lang="en-GB" sz="2400" dirty="0" smtClean="0">
                <a:solidFill>
                  <a:schemeClr val="tx1"/>
                </a:solidFill>
                <a:latin typeface="Calibri" panose="020F0502020204030204" pitchFamily="34" charset="0"/>
                <a:cs typeface="Calibri" panose="020F0502020204030204" pitchFamily="34" charset="0"/>
              </a:rPr>
              <a:t> is accessible and inclusive?</a:t>
            </a:r>
          </a:p>
          <a:p>
            <a:pPr marL="342900" indent="-342900">
              <a:buFont typeface="Arial" panose="020B0604020202020204" pitchFamily="34" charset="0"/>
              <a:buChar char="•"/>
            </a:pPr>
            <a:r>
              <a:rPr lang="en-GB" sz="2400" dirty="0" smtClean="0">
                <a:solidFill>
                  <a:schemeClr val="tx1"/>
                </a:solidFill>
                <a:latin typeface="Calibri" panose="020F0502020204030204" pitchFamily="34" charset="0"/>
                <a:cs typeface="Calibri" panose="020F0502020204030204" pitchFamily="34" charset="0"/>
              </a:rPr>
              <a:t>What other </a:t>
            </a:r>
            <a:r>
              <a:rPr lang="en-GB" sz="2400" dirty="0">
                <a:solidFill>
                  <a:schemeClr val="tx1"/>
                </a:solidFill>
                <a:latin typeface="Calibri" panose="020F0502020204030204" pitchFamily="34" charset="0"/>
                <a:cs typeface="Calibri" panose="020F0502020204030204" pitchFamily="34" charset="0"/>
              </a:rPr>
              <a:t>practice areas have </a:t>
            </a:r>
            <a:r>
              <a:rPr lang="en-GB" sz="2400" dirty="0" smtClean="0">
                <a:solidFill>
                  <a:schemeClr val="tx1"/>
                </a:solidFill>
                <a:latin typeface="Calibri" panose="020F0502020204030204" pitchFamily="34" charset="0"/>
                <a:cs typeface="Calibri" panose="020F0502020204030204" pitchFamily="34" charset="0"/>
              </a:rPr>
              <a:t>come to </a:t>
            </a:r>
            <a:r>
              <a:rPr lang="en-GB" sz="2400" dirty="0">
                <a:solidFill>
                  <a:schemeClr val="tx1"/>
                </a:solidFill>
                <a:latin typeface="Calibri" panose="020F0502020204030204" pitchFamily="34" charset="0"/>
                <a:cs typeface="Calibri" panose="020F0502020204030204" pitchFamily="34" charset="0"/>
              </a:rPr>
              <a:t>the </a:t>
            </a:r>
            <a:r>
              <a:rPr lang="en-GB" sz="2400" dirty="0" smtClean="0">
                <a:solidFill>
                  <a:schemeClr val="tx1"/>
                </a:solidFill>
                <a:latin typeface="Calibri" panose="020F0502020204030204" pitchFamily="34" charset="0"/>
                <a:cs typeface="Calibri" panose="020F0502020204030204" pitchFamily="34" charset="0"/>
              </a:rPr>
              <a:t>fore? </a:t>
            </a:r>
            <a:r>
              <a:rPr lang="en-GB" sz="2400" dirty="0" err="1">
                <a:solidFill>
                  <a:schemeClr val="tx1"/>
                </a:solidFill>
                <a:latin typeface="Calibri" panose="020F0502020204030204" pitchFamily="34" charset="0"/>
                <a:cs typeface="Calibri" panose="020F0502020204030204" pitchFamily="34" charset="0"/>
              </a:rPr>
              <a:t>Eg</a:t>
            </a:r>
            <a:r>
              <a:rPr lang="en-GB" sz="2400" dirty="0">
                <a:solidFill>
                  <a:schemeClr val="tx1"/>
                </a:solidFill>
                <a:latin typeface="Calibri" panose="020F0502020204030204" pitchFamily="34" charset="0"/>
                <a:cs typeface="Calibri" panose="020F0502020204030204" pitchFamily="34" charset="0"/>
              </a:rPr>
              <a:t> Supporting learning at home; outdoor learning; detached work. </a:t>
            </a:r>
            <a:endParaRPr lang="en-GB" sz="2400" dirty="0" smtClean="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smtClean="0">
                <a:solidFill>
                  <a:schemeClr val="tx1"/>
                </a:solidFill>
                <a:latin typeface="Calibri" panose="020F0502020204030204" pitchFamily="34" charset="0"/>
                <a:cs typeface="Calibri" panose="020F0502020204030204" pitchFamily="34" charset="0"/>
              </a:rPr>
              <a:t>What support is required to build CLD leadership in your area in </a:t>
            </a:r>
            <a:r>
              <a:rPr lang="en-GB" sz="2400" dirty="0">
                <a:solidFill>
                  <a:schemeClr val="tx1"/>
                </a:solidFill>
                <a:latin typeface="Calibri" panose="020F0502020204030204" pitchFamily="34" charset="0"/>
                <a:cs typeface="Calibri" panose="020F0502020204030204" pitchFamily="34" charset="0"/>
              </a:rPr>
              <a:t>the </a:t>
            </a:r>
            <a:r>
              <a:rPr lang="en-GB" sz="2400" dirty="0" smtClean="0">
                <a:solidFill>
                  <a:schemeClr val="tx1"/>
                </a:solidFill>
                <a:latin typeface="Calibri" panose="020F0502020204030204" pitchFamily="34" charset="0"/>
                <a:cs typeface="Calibri" panose="020F0502020204030204" pitchFamily="34" charset="0"/>
              </a:rPr>
              <a:t>next few years?</a:t>
            </a:r>
            <a:endParaRPr lang="en-GB" sz="2400" dirty="0">
              <a:solidFill>
                <a:schemeClr val="tx1"/>
              </a:solidFill>
              <a:latin typeface="Calibri" panose="020F0502020204030204" pitchFamily="34" charset="0"/>
              <a:cs typeface="Calibri" panose="020F0502020204030204" pitchFamily="34" charset="0"/>
            </a:endParaRPr>
          </a:p>
          <a:p>
            <a:endParaRPr lang="en-GB" sz="2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421926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297422" y="143523"/>
            <a:ext cx="11628406" cy="1086929"/>
          </a:xfrm>
        </p:spPr>
        <p:txBody>
          <a:bodyPr/>
          <a:lstStyle/>
          <a:p>
            <a:pPr algn="ctr"/>
            <a:r>
              <a:rPr lang="en-GB" dirty="0" smtClean="0">
                <a:latin typeface="Calibri" panose="020F0502020204030204" pitchFamily="34" charset="0"/>
                <a:cs typeface="Calibri" panose="020F0502020204030204" pitchFamily="34" charset="0"/>
              </a:rPr>
              <a:t>CLD Managers </a:t>
            </a:r>
            <a:r>
              <a:rPr lang="en-GB" dirty="0" err="1" smtClean="0">
                <a:latin typeface="Calibri" panose="020F0502020204030204" pitchFamily="34" charset="0"/>
                <a:cs typeface="Calibri" panose="020F0502020204030204" pitchFamily="34" charset="0"/>
              </a:rPr>
              <a:t>Scotland:</a:t>
            </a:r>
            <a:r>
              <a:rPr lang="en-GB" u="sng" dirty="0" err="1" smtClean="0">
                <a:hlinkClick r:id="rId4"/>
              </a:rPr>
              <a:t>CLD</a:t>
            </a:r>
            <a:r>
              <a:rPr lang="en-GB" u="sng" dirty="0" smtClean="0">
                <a:hlinkClick r:id="rId4"/>
              </a:rPr>
              <a:t> </a:t>
            </a:r>
            <a:r>
              <a:rPr lang="en-GB" u="sng" dirty="0">
                <a:hlinkClick r:id="rId4"/>
              </a:rPr>
              <a:t>Plan reference </a:t>
            </a:r>
            <a:r>
              <a:rPr lang="en-GB" u="sng" dirty="0" smtClean="0">
                <a:hlinkClick r:id="rId4"/>
              </a:rPr>
              <a:t>template / checklist</a:t>
            </a:r>
            <a:r>
              <a:rPr lang="en-GB" dirty="0" smtClean="0"/>
              <a:t/>
            </a:r>
            <a:br>
              <a:rPr lang="en-GB" dirty="0" smtClean="0"/>
            </a:br>
            <a:endParaRPr lang="en-GB"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86363" y="1067613"/>
            <a:ext cx="11439465" cy="5486400"/>
          </a:xfrm>
        </p:spPr>
        <p:txBody>
          <a:bodyPr/>
          <a:lstStyle/>
          <a:p>
            <a:pPr marL="342900" indent="-342900">
              <a:buFont typeface="Arial" panose="020B0604020202020204" pitchFamily="34" charset="0"/>
              <a:buChar char="•"/>
            </a:pPr>
            <a:endParaRPr lang="en-GB" sz="1200" b="1" dirty="0">
              <a:solidFill>
                <a:schemeClr val="tx1">
                  <a:lumMod val="85000"/>
                  <a:lumOff val="15000"/>
                </a:schemeClr>
              </a:solidFill>
            </a:endParaRPr>
          </a:p>
          <a:p>
            <a:endParaRPr lang="en-GB" sz="1200" i="1" kern="12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21194928"/>
              </p:ext>
            </p:extLst>
          </p:nvPr>
        </p:nvGraphicFramePr>
        <p:xfrm>
          <a:off x="413971" y="888373"/>
          <a:ext cx="11544301" cy="5665640"/>
        </p:xfrm>
        <a:graphic>
          <a:graphicData uri="http://schemas.openxmlformats.org/drawingml/2006/table">
            <a:tbl>
              <a:tblPr firstRow="1" firstCol="1" bandRow="1">
                <a:tableStyleId>{5C22544A-7EE6-4342-B048-85BDC9FD1C3A}</a:tableStyleId>
              </a:tblPr>
              <a:tblGrid>
                <a:gridCol w="6856445">
                  <a:extLst>
                    <a:ext uri="{9D8B030D-6E8A-4147-A177-3AD203B41FA5}">
                      <a16:colId xmlns:a16="http://schemas.microsoft.com/office/drawing/2014/main" val="1330625352"/>
                    </a:ext>
                  </a:extLst>
                </a:gridCol>
                <a:gridCol w="1852689">
                  <a:extLst>
                    <a:ext uri="{9D8B030D-6E8A-4147-A177-3AD203B41FA5}">
                      <a16:colId xmlns:a16="http://schemas.microsoft.com/office/drawing/2014/main" val="4184769077"/>
                    </a:ext>
                  </a:extLst>
                </a:gridCol>
                <a:gridCol w="2835167">
                  <a:extLst>
                    <a:ext uri="{9D8B030D-6E8A-4147-A177-3AD203B41FA5}">
                      <a16:colId xmlns:a16="http://schemas.microsoft.com/office/drawing/2014/main" val="2445590119"/>
                    </a:ext>
                  </a:extLst>
                </a:gridCol>
              </a:tblGrid>
              <a:tr h="755419">
                <a:tc>
                  <a:txBody>
                    <a:bodyPr/>
                    <a:lstStyle/>
                    <a:p>
                      <a:pPr>
                        <a:spcAft>
                          <a:spcPts val="0"/>
                        </a:spcAft>
                      </a:pPr>
                      <a:r>
                        <a:rPr lang="en-GB" sz="2400" dirty="0">
                          <a:effectLst/>
                          <a:latin typeface="Calibri" panose="020F0502020204030204" pitchFamily="34" charset="0"/>
                          <a:cs typeface="Calibri" panose="020F0502020204030204" pitchFamily="34" charset="0"/>
                        </a:rPr>
                        <a:t>It may be helpful to consider:</a:t>
                      </a:r>
                    </a:p>
                    <a:p>
                      <a:pPr>
                        <a:spcAft>
                          <a:spcPts val="0"/>
                        </a:spcAft>
                      </a:pPr>
                      <a:r>
                        <a:rPr lang="en-GB" sz="2400" dirty="0">
                          <a:effectLst/>
                          <a:latin typeface="Calibri" panose="020F0502020204030204" pitchFamily="34" charset="0"/>
                          <a:cs typeface="Calibri" panose="020F0502020204030204" pitchFamily="34" charset="0"/>
                        </a:rPr>
                        <a:t> </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GB" sz="2400">
                          <a:effectLst/>
                          <a:latin typeface="Calibri" panose="020F0502020204030204" pitchFamily="34" charset="0"/>
                          <a:cs typeface="Calibri" panose="020F0502020204030204" pitchFamily="34" charset="0"/>
                        </a:rPr>
                        <a:t>How do we know?</a:t>
                      </a:r>
                      <a:endParaRPr lang="en-GB"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GB" sz="2400" dirty="0">
                          <a:effectLst/>
                          <a:latin typeface="Calibri" panose="020F0502020204030204" pitchFamily="34" charset="0"/>
                          <a:cs typeface="Calibri" panose="020F0502020204030204" pitchFamily="34" charset="0"/>
                        </a:rPr>
                        <a:t>Completed</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04430043"/>
                  </a:ext>
                </a:extLst>
              </a:tr>
              <a:tr h="1133128">
                <a:tc>
                  <a:txBody>
                    <a:bodyPr/>
                    <a:lstStyle/>
                    <a:p>
                      <a:pPr marL="0" lvl="0" indent="0">
                        <a:spcAft>
                          <a:spcPts val="0"/>
                        </a:spcAft>
                        <a:buFont typeface="Symbol" panose="05050102010706020507" pitchFamily="18" charset="2"/>
                        <a:buNone/>
                      </a:pPr>
                      <a:r>
                        <a:rPr lang="en-GB" sz="2400" dirty="0">
                          <a:effectLst/>
                          <a:latin typeface="Calibri" panose="020F0502020204030204" pitchFamily="34" charset="0"/>
                          <a:cs typeface="Calibri" panose="020F0502020204030204" pitchFamily="34" charset="0"/>
                        </a:rPr>
                        <a:t>Does the plan capture clearly the identified workforce development needs?</a:t>
                      </a:r>
                    </a:p>
                    <a:p>
                      <a:pPr>
                        <a:spcAft>
                          <a:spcPts val="0"/>
                        </a:spcAft>
                      </a:pPr>
                      <a:r>
                        <a:rPr lang="en-GB" sz="2400" dirty="0">
                          <a:effectLst/>
                          <a:latin typeface="Calibri" panose="020F0502020204030204" pitchFamily="34" charset="0"/>
                          <a:cs typeface="Calibri" panose="020F0502020204030204" pitchFamily="34" charset="0"/>
                        </a:rPr>
                        <a:t> </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GB" sz="2400">
                          <a:effectLst/>
                          <a:latin typeface="Calibri" panose="020F0502020204030204" pitchFamily="34" charset="0"/>
                          <a:cs typeface="Calibri" panose="020F0502020204030204" pitchFamily="34" charset="0"/>
                        </a:rPr>
                        <a:t> </a:t>
                      </a:r>
                      <a:endParaRPr lang="en-GB"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GB" sz="2400">
                          <a:effectLst/>
                          <a:latin typeface="Calibri" panose="020F0502020204030204" pitchFamily="34" charset="0"/>
                          <a:cs typeface="Calibri" panose="020F0502020204030204" pitchFamily="34" charset="0"/>
                        </a:rPr>
                        <a:t> </a:t>
                      </a:r>
                      <a:endParaRPr lang="en-GB"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962571212"/>
                  </a:ext>
                </a:extLst>
              </a:tr>
              <a:tr h="1133128">
                <a:tc>
                  <a:txBody>
                    <a:bodyPr/>
                    <a:lstStyle/>
                    <a:p>
                      <a:pPr marL="0" lvl="0" indent="0">
                        <a:spcAft>
                          <a:spcPts val="0"/>
                        </a:spcAft>
                        <a:buFont typeface="Symbol" panose="05050102010706020507" pitchFamily="18" charset="2"/>
                        <a:buNone/>
                      </a:pPr>
                      <a:r>
                        <a:rPr lang="en-GB" sz="2400" dirty="0">
                          <a:effectLst/>
                          <a:latin typeface="Calibri" panose="020F0502020204030204" pitchFamily="34" charset="0"/>
                          <a:cs typeface="Calibri" panose="020F0502020204030204" pitchFamily="34" charset="0"/>
                        </a:rPr>
                        <a:t>Are workforce development actions clearly linked to the delivery of the plan?</a:t>
                      </a:r>
                    </a:p>
                    <a:p>
                      <a:pPr>
                        <a:spcAft>
                          <a:spcPts val="0"/>
                        </a:spcAft>
                      </a:pPr>
                      <a:r>
                        <a:rPr lang="en-GB" sz="2400" dirty="0">
                          <a:effectLst/>
                          <a:latin typeface="Calibri" panose="020F0502020204030204" pitchFamily="34" charset="0"/>
                          <a:cs typeface="Calibri" panose="020F0502020204030204" pitchFamily="34" charset="0"/>
                        </a:rPr>
                        <a:t> </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GB" sz="2400">
                          <a:effectLst/>
                          <a:latin typeface="Calibri" panose="020F0502020204030204" pitchFamily="34" charset="0"/>
                          <a:cs typeface="Calibri" panose="020F0502020204030204" pitchFamily="34" charset="0"/>
                        </a:rPr>
                        <a:t> </a:t>
                      </a:r>
                      <a:endParaRPr lang="en-GB"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GB" sz="2400">
                          <a:effectLst/>
                          <a:latin typeface="Calibri" panose="020F0502020204030204" pitchFamily="34" charset="0"/>
                          <a:cs typeface="Calibri" panose="020F0502020204030204" pitchFamily="34" charset="0"/>
                        </a:rPr>
                        <a:t> </a:t>
                      </a:r>
                      <a:endParaRPr lang="en-GB"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056930321"/>
                  </a:ext>
                </a:extLst>
              </a:tr>
              <a:tr h="1510837">
                <a:tc>
                  <a:txBody>
                    <a:bodyPr/>
                    <a:lstStyle/>
                    <a:p>
                      <a:pPr marL="0" lvl="0" indent="0">
                        <a:spcAft>
                          <a:spcPts val="0"/>
                        </a:spcAft>
                        <a:buFont typeface="Symbol" panose="05050102010706020507" pitchFamily="18" charset="2"/>
                        <a:buNone/>
                      </a:pPr>
                      <a:r>
                        <a:rPr lang="en-GB" sz="2400" dirty="0" smtClean="0">
                          <a:effectLst/>
                          <a:latin typeface="Calibri" panose="020F0502020204030204" pitchFamily="34" charset="0"/>
                          <a:cs typeface="Calibri" panose="020F0502020204030204" pitchFamily="34" charset="0"/>
                        </a:rPr>
                        <a:t>Does </a:t>
                      </a:r>
                      <a:r>
                        <a:rPr lang="en-GB" sz="2400" dirty="0">
                          <a:effectLst/>
                          <a:latin typeface="Calibri" panose="020F0502020204030204" pitchFamily="34" charset="0"/>
                          <a:cs typeface="Calibri" panose="020F0502020204030204" pitchFamily="34" charset="0"/>
                        </a:rPr>
                        <a:t>workforce development reflect </a:t>
                      </a:r>
                      <a:r>
                        <a:rPr lang="en-GB" sz="2400" dirty="0" smtClean="0">
                          <a:effectLst/>
                          <a:latin typeface="Calibri" panose="020F0502020204030204" pitchFamily="34" charset="0"/>
                          <a:cs typeface="Calibri" panose="020F0502020204030204" pitchFamily="34" charset="0"/>
                        </a:rPr>
                        <a:t>&amp; </a:t>
                      </a:r>
                      <a:r>
                        <a:rPr lang="en-GB" sz="2400" dirty="0">
                          <a:effectLst/>
                          <a:latin typeface="Calibri" panose="020F0502020204030204" pitchFamily="34" charset="0"/>
                          <a:cs typeface="Calibri" panose="020F0502020204030204" pitchFamily="34" charset="0"/>
                        </a:rPr>
                        <a:t>meet the needs of all CLD partners as relevant to the widest CLD agenda?</a:t>
                      </a:r>
                    </a:p>
                    <a:p>
                      <a:pPr marL="374015">
                        <a:spcAft>
                          <a:spcPts val="0"/>
                        </a:spcAft>
                      </a:pPr>
                      <a:r>
                        <a:rPr lang="en-GB" sz="2400" dirty="0">
                          <a:effectLst/>
                          <a:latin typeface="Calibri" panose="020F0502020204030204" pitchFamily="34" charset="0"/>
                          <a:cs typeface="Calibri" panose="020F0502020204030204" pitchFamily="34" charset="0"/>
                        </a:rPr>
                        <a:t> </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GB" sz="2400">
                          <a:effectLst/>
                          <a:latin typeface="Calibri" panose="020F0502020204030204" pitchFamily="34" charset="0"/>
                          <a:cs typeface="Calibri" panose="020F0502020204030204" pitchFamily="34" charset="0"/>
                        </a:rPr>
                        <a:t> </a:t>
                      </a:r>
                      <a:endParaRPr lang="en-GB"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GB" sz="2400">
                          <a:effectLst/>
                          <a:latin typeface="Calibri" panose="020F0502020204030204" pitchFamily="34" charset="0"/>
                          <a:cs typeface="Calibri" panose="020F0502020204030204" pitchFamily="34" charset="0"/>
                        </a:rPr>
                        <a:t> </a:t>
                      </a:r>
                      <a:endParaRPr lang="en-GB"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004838893"/>
                  </a:ext>
                </a:extLst>
              </a:tr>
              <a:tr h="1133128">
                <a:tc>
                  <a:txBody>
                    <a:bodyPr/>
                    <a:lstStyle/>
                    <a:p>
                      <a:pPr marL="0" lvl="0" indent="0">
                        <a:spcAft>
                          <a:spcPts val="0"/>
                        </a:spcAft>
                        <a:buFont typeface="Symbol" panose="05050102010706020507" pitchFamily="18" charset="2"/>
                        <a:buNone/>
                      </a:pPr>
                      <a:r>
                        <a:rPr lang="en-GB" sz="2400" dirty="0" smtClean="0">
                          <a:effectLst/>
                          <a:latin typeface="Calibri" panose="020F0502020204030204" pitchFamily="34" charset="0"/>
                          <a:cs typeface="Calibri" panose="020F0502020204030204" pitchFamily="34" charset="0"/>
                        </a:rPr>
                        <a:t>Is </a:t>
                      </a:r>
                      <a:r>
                        <a:rPr lang="en-GB" sz="2400" dirty="0">
                          <a:effectLst/>
                          <a:latin typeface="Calibri" panose="020F0502020204030204" pitchFamily="34" charset="0"/>
                          <a:cs typeface="Calibri" panose="020F0502020204030204" pitchFamily="34" charset="0"/>
                        </a:rPr>
                        <a:t>shared responsibility for the delivery of relevant workforce development evident in the plan?</a:t>
                      </a:r>
                    </a:p>
                    <a:p>
                      <a:pPr marL="131445">
                        <a:spcAft>
                          <a:spcPts val="0"/>
                        </a:spcAft>
                      </a:pPr>
                      <a:r>
                        <a:rPr lang="en-GB" sz="2400" dirty="0">
                          <a:effectLst/>
                          <a:latin typeface="Calibri" panose="020F0502020204030204" pitchFamily="34" charset="0"/>
                          <a:cs typeface="Calibri" panose="020F0502020204030204" pitchFamily="34" charset="0"/>
                        </a:rPr>
                        <a:t> </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GB" sz="2400">
                          <a:effectLst/>
                          <a:latin typeface="Calibri" panose="020F0502020204030204" pitchFamily="34" charset="0"/>
                          <a:cs typeface="Calibri" panose="020F0502020204030204" pitchFamily="34" charset="0"/>
                        </a:rPr>
                        <a:t> </a:t>
                      </a:r>
                      <a:endParaRPr lang="en-GB"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GB" sz="2400" dirty="0">
                          <a:effectLst/>
                          <a:latin typeface="Calibri" panose="020F0502020204030204" pitchFamily="34" charset="0"/>
                          <a:cs typeface="Calibri" panose="020F0502020204030204" pitchFamily="34" charset="0"/>
                        </a:rPr>
                        <a:t> </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438124356"/>
                  </a:ext>
                </a:extLst>
              </a:tr>
            </a:tbl>
          </a:graphicData>
        </a:graphic>
      </p:graphicFrame>
    </p:spTree>
    <p:extLst>
      <p:ext uri="{BB962C8B-B14F-4D97-AF65-F5344CB8AC3E}">
        <p14:creationId xmlns:p14="http://schemas.microsoft.com/office/powerpoint/2010/main" val="217349128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etadata xmlns="http://www.objective.com/ecm/document/metadata/53D26341A57B383EE0540010E0463CCA" version="1.0.0">
  <systemFields>
    <field name="Objective-Id">
      <value order="0">A31088280</value>
    </field>
    <field name="Objective-Title">
      <value order="0">CLD Planning 2021-24 - Guidance Webinar Presentation</value>
    </field>
    <field name="Objective-Description">
      <value order="0"/>
    </field>
    <field name="Objective-CreationStamp">
      <value order="0">2020-12-04T14:43:01Z</value>
    </field>
    <field name="Objective-IsApproved">
      <value order="0">false</value>
    </field>
    <field name="Objective-IsPublished">
      <value order="0">false</value>
    </field>
    <field name="Objective-DatePublished">
      <value order="0"/>
    </field>
    <field name="Objective-ModificationStamp">
      <value order="0">2020-12-15T07:20:12Z</value>
    </field>
    <field name="Objective-Owner">
      <value order="0">Fisher, Elisha E (U444727)</value>
    </field>
    <field name="Objective-Path">
      <value order="0">Objective Global Folder:SG File Plan:Education, careers and employment:Education and skills:Workplace training and development:Advice and policy: Workplace training and development:Community Learning and Development: Policy and Advice: 2018-2023</value>
    </field>
    <field name="Objective-Parent">
      <value order="0">Community Learning and Development: Policy and Advice: 2018-2023</value>
    </field>
    <field name="Objective-State">
      <value order="0">Being Drafted</value>
    </field>
    <field name="Objective-VersionId">
      <value order="0">vA45517757</value>
    </field>
    <field name="Objective-Version">
      <value order="0">11.5</value>
    </field>
    <field name="Objective-VersionNumber">
      <value order="0">26</value>
    </field>
    <field name="Objective-VersionComment">
      <value order="0"/>
    </field>
    <field name="Objective-FileNumber">
      <value order="0">POL/29682</value>
    </field>
    <field name="Objective-Classification">
      <value order="0">OFFICIAL</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catalogue>
  </catalogues>
</metadata>
</file>

<file path=customXml/item4.xml><?xml version="1.0" encoding="utf-8"?>
<ct:contentTypeSchema xmlns:ct="http://schemas.microsoft.com/office/2006/metadata/contentType" xmlns:ma="http://schemas.microsoft.com/office/2006/metadata/properties/metaAttributes" ct:_="" ma:_="" ma:contentTypeName="Document" ma:contentTypeID="0x01010079FCDC23D987C44B816AEEDA25B50CC4" ma:contentTypeVersion="0" ma:contentTypeDescription="Create a new document." ma:contentTypeScope="" ma:versionID="b6878043c1e9ea6bb1d8ccfc5647808f">
  <xsd:schema xmlns:xsd="http://www.w3.org/2001/XMLSchema" xmlns:xs="http://www.w3.org/2001/XMLSchema" xmlns:p="http://schemas.microsoft.com/office/2006/metadata/properties" targetNamespace="http://schemas.microsoft.com/office/2006/metadata/properties" ma:root="true" ma:fieldsID="6c96ba11fc0b0f11135d6dc28d8a2f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2.xml><?xml version="1.0" encoding="utf-8"?>
<ds:datastoreItem xmlns:ds="http://schemas.openxmlformats.org/officeDocument/2006/customXml" ds:itemID="{D7967039-C71A-4B84-9858-0728C216CC08}">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itemProps4.xml><?xml version="1.0" encoding="utf-8"?>
<ds:datastoreItem xmlns:ds="http://schemas.openxmlformats.org/officeDocument/2006/customXml" ds:itemID="{4F62884D-D5C0-450B-A88F-C4FBAB0CDE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Powerpoint_template</Template>
  <TotalTime>5172</TotalTime>
  <Words>1623</Words>
  <Application>Microsoft Office PowerPoint</Application>
  <PresentationFormat>Widescreen</PresentationFormat>
  <Paragraphs>129</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Lato</vt:lpstr>
      <vt:lpstr>Lucida Grande</vt:lpstr>
      <vt:lpstr>Symbol</vt:lpstr>
      <vt:lpstr>Times New Roman</vt:lpstr>
      <vt:lpstr>Wingdings</vt:lpstr>
      <vt:lpstr>Powerpoint_template</vt:lpstr>
      <vt:lpstr> Scottish Government Guidance on CLD Planning 2021-24 Workforce Development</vt:lpstr>
      <vt:lpstr>Building on evidence</vt:lpstr>
      <vt:lpstr>Working with Scotland’s Communities - Key findings</vt:lpstr>
      <vt:lpstr> Findings from the review of CLD Plans 2018-21</vt:lpstr>
      <vt:lpstr> Findings from the review of CLD Plans 2018-21 Examples of workforce development priorities</vt:lpstr>
      <vt:lpstr>  Improving life chances and empowering communities: Findings from HM inspection evidence 2016-19 Impact on staff &amp; volunteers   </vt:lpstr>
      <vt:lpstr>  Improving life chances and empowering communities:  Findings from HM inspection evidence 2016-19 Impact on staff &amp; volunteers  </vt:lpstr>
      <vt:lpstr>  What have we learned about workforce priorities during the pandemic? Some pointers  </vt:lpstr>
      <vt:lpstr>CLD Managers Scotland:CLD Plan reference template / checklist </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Z612349</dc:creator>
  <cp:lastModifiedBy>Galt J (John)</cp:lastModifiedBy>
  <cp:revision>190</cp:revision>
  <cp:lastPrinted>2014-02-19T15:05:01Z</cp:lastPrinted>
  <dcterms:created xsi:type="dcterms:W3CDTF">2018-05-02T12:29:34Z</dcterms:created>
  <dcterms:modified xsi:type="dcterms:W3CDTF">2021-05-19T08:10:19Z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0x01010079FCDC23D987C44B816AEEDA25B50CC4</vt:lpwstr>
  </property>
  <property fmtid="{D5CDD505-2E9C-101B-9397-08002B2CF9AE}" pid="3" name="_dlc_DocIdItemGuid">
    <vt:lpwstr>c74d0d01-22fa-4460-a599-e806a271597e</vt:lpwstr>
  </property>
  <property fmtid="{D5CDD505-2E9C-101B-9397-08002B2CF9AE}" pid="4" name="Objective-Id">
    <vt:lpwstr>A31088280</vt:lpwstr>
  </property>
  <property fmtid="{D5CDD505-2E9C-101B-9397-08002B2CF9AE}" pid="5" name="Objective-Title">
    <vt:lpwstr>CLD Planning 2021-24 - Guidance Webinar Presentation</vt:lpwstr>
  </property>
  <property fmtid="{D5CDD505-2E9C-101B-9397-08002B2CF9AE}" pid="6" name="Objective-Description">
    <vt:lpwstr/>
  </property>
  <property fmtid="{D5CDD505-2E9C-101B-9397-08002B2CF9AE}" pid="7" name="Objective-CreationStamp">
    <vt:filetime>2020-12-04T14:43:01Z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2020-12-15T07:20:12Z</vt:filetime>
  </property>
  <property fmtid="{D5CDD505-2E9C-101B-9397-08002B2CF9AE}" pid="12" name="Objective-Owner">
    <vt:lpwstr>Fisher, Elisha E (U444727)</vt:lpwstr>
  </property>
  <property fmtid="{D5CDD505-2E9C-101B-9397-08002B2CF9AE}" pid="13" name="Objective-Path">
    <vt:lpwstr>Objective Global Folder:SG File Plan:Education, careers and employment:Education and skills:Workplace training and development:Advice and policy: Workplace training and development:Community Learning and Development: Policy and Advice: 2018-2023</vt:lpwstr>
  </property>
  <property fmtid="{D5CDD505-2E9C-101B-9397-08002B2CF9AE}" pid="14" name="Objective-Parent">
    <vt:lpwstr>Community Learning and Development: Policy and Advice: 2018-2023</vt:lpwstr>
  </property>
  <property fmtid="{D5CDD505-2E9C-101B-9397-08002B2CF9AE}" pid="15" name="Objective-State">
    <vt:lpwstr>Being Drafted</vt:lpwstr>
  </property>
  <property fmtid="{D5CDD505-2E9C-101B-9397-08002B2CF9AE}" pid="16" name="Objective-VersionId">
    <vt:lpwstr>vA45517757</vt:lpwstr>
  </property>
  <property fmtid="{D5CDD505-2E9C-101B-9397-08002B2CF9AE}" pid="17" name="Objective-Version">
    <vt:lpwstr>11.5</vt:lpwstr>
  </property>
  <property fmtid="{D5CDD505-2E9C-101B-9397-08002B2CF9AE}" pid="18" name="Objective-VersionNumber">
    <vt:r8>26</vt:r8>
  </property>
  <property fmtid="{D5CDD505-2E9C-101B-9397-08002B2CF9AE}" pid="19" name="Objective-VersionComment">
    <vt:lpwstr/>
  </property>
  <property fmtid="{D5CDD505-2E9C-101B-9397-08002B2CF9AE}" pid="20" name="Objective-FileNumber">
    <vt:lpwstr>POL/29682</vt:lpwstr>
  </property>
  <property fmtid="{D5CDD505-2E9C-101B-9397-08002B2CF9AE}" pid="21" name="Objective-Classification">
    <vt:lpwstr>OFFICIAL</vt:lpwstr>
  </property>
  <property fmtid="{D5CDD505-2E9C-101B-9397-08002B2CF9AE}" pid="22" name="Objective-Caveats">
    <vt:lpwstr>Caveat for access to SG Fileplan</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Required Redaction">
    <vt:lpwstr/>
  </property>
</Properties>
</file>