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89"/>
  </p:notesMasterIdLst>
  <p:sldIdLst>
    <p:sldId id="256" r:id="rId2"/>
    <p:sldId id="302" r:id="rId3"/>
    <p:sldId id="296" r:id="rId4"/>
    <p:sldId id="466" r:id="rId5"/>
    <p:sldId id="475" r:id="rId6"/>
    <p:sldId id="467" r:id="rId7"/>
    <p:sldId id="606" r:id="rId8"/>
    <p:sldId id="470" r:id="rId9"/>
    <p:sldId id="547" r:id="rId10"/>
    <p:sldId id="564" r:id="rId11"/>
    <p:sldId id="548" r:id="rId12"/>
    <p:sldId id="549" r:id="rId13"/>
    <p:sldId id="550" r:id="rId14"/>
    <p:sldId id="562" r:id="rId15"/>
    <p:sldId id="551" r:id="rId16"/>
    <p:sldId id="552" r:id="rId17"/>
    <p:sldId id="553" r:id="rId18"/>
    <p:sldId id="476" r:id="rId19"/>
    <p:sldId id="561" r:id="rId20"/>
    <p:sldId id="560" r:id="rId21"/>
    <p:sldId id="559" r:id="rId22"/>
    <p:sldId id="568" r:id="rId23"/>
    <p:sldId id="423" r:id="rId24"/>
    <p:sldId id="424" r:id="rId25"/>
    <p:sldId id="554" r:id="rId26"/>
    <p:sldId id="563" r:id="rId27"/>
    <p:sldId id="452" r:id="rId28"/>
    <p:sldId id="453" r:id="rId29"/>
    <p:sldId id="421" r:id="rId30"/>
    <p:sldId id="472" r:id="rId31"/>
    <p:sldId id="599" r:id="rId32"/>
    <p:sldId id="602" r:id="rId33"/>
    <p:sldId id="601" r:id="rId34"/>
    <p:sldId id="322" r:id="rId35"/>
    <p:sldId id="603" r:id="rId36"/>
    <p:sldId id="440" r:id="rId37"/>
    <p:sldId id="566" r:id="rId38"/>
    <p:sldId id="441" r:id="rId39"/>
    <p:sldId id="607" r:id="rId40"/>
    <p:sldId id="570" r:id="rId41"/>
    <p:sldId id="584" r:id="rId42"/>
    <p:sldId id="585" r:id="rId43"/>
    <p:sldId id="587" r:id="rId44"/>
    <p:sldId id="576" r:id="rId45"/>
    <p:sldId id="578" r:id="rId46"/>
    <p:sldId id="572" r:id="rId47"/>
    <p:sldId id="569" r:id="rId48"/>
    <p:sldId id="481" r:id="rId49"/>
    <p:sldId id="579" r:id="rId50"/>
    <p:sldId id="580" r:id="rId51"/>
    <p:sldId id="581" r:id="rId52"/>
    <p:sldId id="480" r:id="rId53"/>
    <p:sldId id="462" r:id="rId54"/>
    <p:sldId id="592" r:id="rId55"/>
    <p:sldId id="594" r:id="rId56"/>
    <p:sldId id="593" r:id="rId57"/>
    <p:sldId id="446" r:id="rId58"/>
    <p:sldId id="598" r:id="rId59"/>
    <p:sldId id="456" r:id="rId60"/>
    <p:sldId id="477" r:id="rId61"/>
    <p:sldId id="458" r:id="rId62"/>
    <p:sldId id="546" r:id="rId63"/>
    <p:sldId id="460" r:id="rId64"/>
    <p:sldId id="590" r:id="rId65"/>
    <p:sldId id="591" r:id="rId66"/>
    <p:sldId id="465" r:id="rId67"/>
    <p:sldId id="407" r:id="rId68"/>
    <p:sldId id="412" r:id="rId69"/>
    <p:sldId id="413" r:id="rId70"/>
    <p:sldId id="450" r:id="rId71"/>
    <p:sldId id="403" r:id="rId72"/>
    <p:sldId id="451" r:id="rId73"/>
    <p:sldId id="307" r:id="rId74"/>
    <p:sldId id="305" r:id="rId75"/>
    <p:sldId id="306" r:id="rId76"/>
    <p:sldId id="308" r:id="rId77"/>
    <p:sldId id="376" r:id="rId78"/>
    <p:sldId id="565" r:id="rId79"/>
    <p:sldId id="438" r:id="rId80"/>
    <p:sldId id="567" r:id="rId81"/>
    <p:sldId id="439" r:id="rId82"/>
    <p:sldId id="519" r:id="rId83"/>
    <p:sldId id="596" r:id="rId84"/>
    <p:sldId id="409" r:id="rId85"/>
    <p:sldId id="525" r:id="rId86"/>
    <p:sldId id="488" r:id="rId87"/>
    <p:sldId id="474" r:id="rId88"/>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109" d="100"/>
          <a:sy n="109" d="100"/>
        </p:scale>
        <p:origin x="6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79FDE39-5FA5-4274-A53C-E12E44F92D92}" type="datetimeFigureOut">
              <a:rPr lang="en-GB" smtClean="0"/>
              <a:t>05/04/2022</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47686F22-9DDE-414F-8D52-024F533BD7A1}" type="slidenum">
              <a:rPr lang="en-GB" smtClean="0"/>
              <a:t>‹#›</a:t>
            </a:fld>
            <a:endParaRPr lang="en-GB"/>
          </a:p>
        </p:txBody>
      </p:sp>
    </p:spTree>
    <p:extLst>
      <p:ext uri="{BB962C8B-B14F-4D97-AF65-F5344CB8AC3E}">
        <p14:creationId xmlns:p14="http://schemas.microsoft.com/office/powerpoint/2010/main" val="182827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686F22-9DDE-414F-8D52-024F533BD7A1}" type="slidenum">
              <a:rPr lang="en-GB" smtClean="0"/>
              <a:t>21</a:t>
            </a:fld>
            <a:endParaRPr lang="en-GB"/>
          </a:p>
        </p:txBody>
      </p:sp>
    </p:spTree>
    <p:extLst>
      <p:ext uri="{BB962C8B-B14F-4D97-AF65-F5344CB8AC3E}">
        <p14:creationId xmlns:p14="http://schemas.microsoft.com/office/powerpoint/2010/main" val="98480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296748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36341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462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370003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503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282814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316468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424495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290805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2C9D8-CB66-407B-80A7-ACAFD850CDFA}"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18201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72C9D8-CB66-407B-80A7-ACAFD850CDFA}" type="datetimeFigureOut">
              <a:rPr lang="en-GB" smtClean="0"/>
              <a:t>05/04/2022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247970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72C9D8-CB66-407B-80A7-ACAFD850CDFA}" type="datetimeFigureOut">
              <a:rPr lang="en-GB" smtClean="0"/>
              <a:t>05/04/2022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214546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72C9D8-CB66-407B-80A7-ACAFD850CDFA}" type="datetimeFigureOut">
              <a:rPr lang="en-GB" smtClean="0"/>
              <a:t>05/04/2022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398091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2C9D8-CB66-407B-80A7-ACAFD850CDFA}" type="datetimeFigureOut">
              <a:rPr lang="en-GB" smtClean="0"/>
              <a:t>05/04/2022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344688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2C9D8-CB66-407B-80A7-ACAFD850CDFA}" type="datetimeFigureOut">
              <a:rPr lang="en-GB" smtClean="0"/>
              <a:t>05/04/2022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190033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72C9D8-CB66-407B-80A7-ACAFD850CDFA}" type="datetimeFigureOut">
              <a:rPr lang="en-GB" smtClean="0"/>
              <a:t>05/04/2022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194B13-605A-435F-9F7B-7DC27CFDBD8A}" type="slidenum">
              <a:rPr lang="en-GB" smtClean="0"/>
              <a:t>‹#›</a:t>
            </a:fld>
            <a:endParaRPr lang="en-GB"/>
          </a:p>
        </p:txBody>
      </p:sp>
    </p:spTree>
    <p:extLst>
      <p:ext uri="{BB962C8B-B14F-4D97-AF65-F5344CB8AC3E}">
        <p14:creationId xmlns:p14="http://schemas.microsoft.com/office/powerpoint/2010/main" val="351264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72C9D8-CB66-407B-80A7-ACAFD850CDFA}" type="datetimeFigureOut">
              <a:rPr lang="en-GB" smtClean="0"/>
              <a:t>05/04/2022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D194B13-605A-435F-9F7B-7DC27CFDBD8A}" type="slidenum">
              <a:rPr lang="en-GB" smtClean="0"/>
              <a:t>‹#›</a:t>
            </a:fld>
            <a:endParaRPr lang="en-GB"/>
          </a:p>
        </p:txBody>
      </p:sp>
    </p:spTree>
    <p:extLst>
      <p:ext uri="{BB962C8B-B14F-4D97-AF65-F5344CB8AC3E}">
        <p14:creationId xmlns:p14="http://schemas.microsoft.com/office/powerpoint/2010/main" val="331914027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ducationscotland.gov.uk/communitylearninganddevelop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il.unesco.org/adult-education/global-report" TargetMode="External"/><Relationship Id="rId2" Type="http://schemas.openxmlformats.org/officeDocument/2006/relationships/hyperlink" Target="https://uil.unesco.org/adult-educ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ala.ie/research/literacy-numeracy-participation-reducing-barriers-to-learning" TargetMode="External"/><Relationship Id="rId2" Type="http://schemas.openxmlformats.org/officeDocument/2006/relationships/hyperlink" Target="http://www.gov.uk/government/publication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dyslexiascotland.org.uk/our-leafle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dyslexiascotland.org.uk/our-leafle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wcjEwtseP7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dyslexiascotland.org.uk/our-leaflet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QzuEGsCMxBU&amp;t=92s" TargetMode="External"/><Relationship Id="rId2" Type="http://schemas.openxmlformats.org/officeDocument/2006/relationships/hyperlink" Target="https://www.youtube.com/watch?v=sSpM-QR44bs&amp;t=3s" TargetMode="External"/><Relationship Id="rId1" Type="http://schemas.openxmlformats.org/officeDocument/2006/relationships/slideLayout" Target="../slideLayouts/slideLayout2.xml"/><Relationship Id="rId4" Type="http://schemas.openxmlformats.org/officeDocument/2006/relationships/hyperlink" Target="https://www.youtube.com/watch?v=1W9spGB88ec&amp;list=PL0wuerC08SwsvXB8lA4WN_5EijX5wcHb1&amp;index=9&amp;t=60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cdc.gov/nchs/healthy_people/hp2020.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gov.scot/publications/making-easier" TargetMode="External"/><Relationship Id="rId2" Type="http://schemas.openxmlformats.org/officeDocument/2006/relationships/hyperlink" Target="http://www.gov.scot/publications/making-easy" TargetMode="External"/><Relationship Id="rId1" Type="http://schemas.openxmlformats.org/officeDocument/2006/relationships/slideLayout" Target="../slideLayouts/slideLayout2.xml"/><Relationship Id="rId4" Type="http://schemas.openxmlformats.org/officeDocument/2006/relationships/hyperlink" Target="http://www.healthliteracyplace.org.uk/"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bunbury.wa.gov.au/pdf/environment/u472/Appendix%2019%20U47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R3tJ-MXqPmk"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ducation.gov.scot/improvement/learning-resources/engaging-parentsand-families-a-toolkit-for-practitioners" TargetMode="External"/><Relationship Id="rId2" Type="http://schemas.openxmlformats.org/officeDocument/2006/relationships/hyperlink" Target="https://education.gov.scot/improvement" TargetMode="External"/><Relationship Id="rId1" Type="http://schemas.openxmlformats.org/officeDocument/2006/relationships/slideLayout" Target="../slideLayouts/slideLayout2.xml"/><Relationship Id="rId4" Type="http://schemas.openxmlformats.org/officeDocument/2006/relationships/hyperlink" Target="https://education.gov.scot/parentzone"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mailto:learningshop@gnes.ne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6.xml.rels><?xml version="1.0" encoding="UTF-8" standalone="yes"?>
<Relationships xmlns="http://schemas.openxmlformats.org/package/2006/relationships"><Relationship Id="rId2" Type="http://schemas.openxmlformats.org/officeDocument/2006/relationships/hyperlink" Target="http://www.callscotland.org.uk/downloads"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www.nhsinform.scot/" TargetMode="External"/><Relationship Id="rId3" Type="http://schemas.openxmlformats.org/officeDocument/2006/relationships/hyperlink" Target="http://www.bbc.co.uk/teach/skillswise" TargetMode="External"/><Relationship Id="rId7" Type="http://schemas.openxmlformats.org/officeDocument/2006/relationships/hyperlink" Target="http://www.education.gov.scot/" TargetMode="External"/><Relationship Id="rId2" Type="http://schemas.openxmlformats.org/officeDocument/2006/relationships/hyperlink" Target="http://www.nala.ie/" TargetMode="External"/><Relationship Id="rId1" Type="http://schemas.openxmlformats.org/officeDocument/2006/relationships/slideLayout" Target="../slideLayouts/slideLayout2.xml"/><Relationship Id="rId6" Type="http://schemas.openxmlformats.org/officeDocument/2006/relationships/hyperlink" Target="http://www.callscotland.org.uk/" TargetMode="External"/><Relationship Id="rId5" Type="http://schemas.openxmlformats.org/officeDocument/2006/relationships/hyperlink" Target="http://www.stem.org.uk/" TargetMode="External"/><Relationship Id="rId4" Type="http://schemas.openxmlformats.org/officeDocument/2006/relationships/hyperlink" Target="http://www.dyslexiascotland.org.uk/" TargetMode="External"/><Relationship Id="rId9" Type="http://schemas.openxmlformats.org/officeDocument/2006/relationships/hyperlink" Target="http://www.futurelearn.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scotland.gov.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a:latin typeface="Arial Rounded MT Bold" panose="020F0704030504030204" pitchFamily="34" charset="0"/>
              </a:rPr>
              <a:t>Training</a:t>
            </a:r>
            <a:endParaRPr lang="en-GB" sz="9600" dirty="0">
              <a:latin typeface="Arial Rounded MT Bold" panose="020F0704030504030204" pitchFamily="34" charset="0"/>
            </a:endParaRPr>
          </a:p>
        </p:txBody>
      </p:sp>
      <p:sp>
        <p:nvSpPr>
          <p:cNvPr id="3" name="Subtitle 2"/>
          <p:cNvSpPr>
            <a:spLocks noGrp="1"/>
          </p:cNvSpPr>
          <p:nvPr>
            <p:ph type="subTitle" idx="1"/>
          </p:nvPr>
        </p:nvSpPr>
        <p:spPr/>
        <p:txBody>
          <a:bodyPr>
            <a:noAutofit/>
          </a:bodyPr>
          <a:lstStyle/>
          <a:p>
            <a:pPr algn="ctr"/>
            <a:r>
              <a:rPr lang="en-US" sz="3600" b="1" dirty="0">
                <a:solidFill>
                  <a:schemeClr val="tx1"/>
                </a:solidFill>
              </a:rPr>
              <a:t>Ideas for supporting ITALL Materials &amp; Training</a:t>
            </a:r>
          </a:p>
        </p:txBody>
      </p:sp>
    </p:spTree>
    <p:extLst>
      <p:ext uri="{BB962C8B-B14F-4D97-AF65-F5344CB8AC3E}">
        <p14:creationId xmlns:p14="http://schemas.microsoft.com/office/powerpoint/2010/main" val="176297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lstStyle/>
          <a:p>
            <a:pPr marL="0" indent="0">
              <a:buNone/>
            </a:pPr>
            <a:r>
              <a:rPr lang="en-US">
                <a:solidFill>
                  <a:schemeClr val="accent6">
                    <a:lumMod val="50000"/>
                  </a:schemeClr>
                </a:solidFill>
              </a:rPr>
              <a:t>      </a:t>
            </a:r>
            <a:r>
              <a:rPr lang="en-US" b="1" u="sng">
                <a:solidFill>
                  <a:schemeClr val="accent6">
                    <a:lumMod val="50000"/>
                  </a:schemeClr>
                </a:solidFill>
              </a:rPr>
              <a:t>2004 -  ‘An Adult Literacy and Numeracy Curriculum Framework for</a:t>
            </a:r>
          </a:p>
          <a:p>
            <a:pPr marL="0" indent="0">
              <a:buNone/>
            </a:pPr>
            <a:r>
              <a:rPr lang="en-US" b="1">
                <a:solidFill>
                  <a:schemeClr val="accent6">
                    <a:lumMod val="50000"/>
                  </a:schemeClr>
                </a:solidFill>
              </a:rPr>
              <a:t>                 </a:t>
            </a:r>
            <a:r>
              <a:rPr lang="en-US" b="1" u="sng">
                <a:solidFill>
                  <a:schemeClr val="accent6">
                    <a:lumMod val="50000"/>
                  </a:schemeClr>
                </a:solidFill>
              </a:rPr>
              <a:t> Scotland’ </a:t>
            </a:r>
          </a:p>
          <a:p>
            <a:pPr marL="0" indent="0">
              <a:buNone/>
            </a:pPr>
            <a:r>
              <a:rPr lang="en-US" b="1">
                <a:solidFill>
                  <a:schemeClr val="accent6">
                    <a:lumMod val="50000"/>
                  </a:schemeClr>
                </a:solidFill>
              </a:rPr>
              <a:t>      </a:t>
            </a:r>
            <a:r>
              <a:rPr lang="en-US" b="1">
                <a:solidFill>
                  <a:schemeClr val="accent1">
                    <a:lumMod val="50000"/>
                  </a:schemeClr>
                </a:solidFill>
              </a:rPr>
              <a:t>www.scotland.gov.uk</a:t>
            </a:r>
          </a:p>
          <a:p>
            <a:pPr marL="0" indent="0">
              <a:buNone/>
            </a:pPr>
            <a:r>
              <a:rPr lang="en-US"/>
              <a:t>      Its underpinning principles sought to embed in Scottish adult literacies</a:t>
            </a:r>
          </a:p>
          <a:p>
            <a:pPr marL="0" indent="0">
              <a:buNone/>
            </a:pPr>
            <a:r>
              <a:rPr lang="en-US"/>
              <a:t>      practice:</a:t>
            </a:r>
          </a:p>
          <a:p>
            <a:r>
              <a:rPr lang="en-US"/>
              <a:t>an understanding of literacy and numeracy as critical social practices and complex capabilities;</a:t>
            </a:r>
          </a:p>
          <a:p>
            <a:r>
              <a:rPr lang="en-US"/>
              <a:t>the positioning of the learner as central to their learning; </a:t>
            </a:r>
          </a:p>
          <a:p>
            <a:r>
              <a:rPr lang="en-US"/>
              <a:t>the importance of individually negotiated and planned learning that focused on the application of learned skills, knowledge and understanding.</a:t>
            </a:r>
            <a:endParaRPr lang="en-GB"/>
          </a:p>
          <a:p>
            <a:endParaRPr lang="en-GB" dirty="0"/>
          </a:p>
        </p:txBody>
      </p:sp>
    </p:spTree>
    <p:extLst>
      <p:ext uri="{BB962C8B-B14F-4D97-AF65-F5344CB8AC3E}">
        <p14:creationId xmlns:p14="http://schemas.microsoft.com/office/powerpoint/2010/main" val="378197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normAutofit/>
          </a:bodyPr>
          <a:lstStyle/>
          <a:p>
            <a:pPr marL="0" lvl="0" indent="0">
              <a:buNone/>
            </a:pPr>
            <a:r>
              <a:rPr lang="en-GB" b="1">
                <a:solidFill>
                  <a:schemeClr val="accent6">
                    <a:lumMod val="50000"/>
                  </a:schemeClr>
                </a:solidFill>
              </a:rPr>
              <a:t>    </a:t>
            </a:r>
            <a:r>
              <a:rPr lang="en-GB" b="1" u="sng">
                <a:solidFill>
                  <a:schemeClr val="accent6">
                    <a:lumMod val="50000"/>
                  </a:schemeClr>
                </a:solidFill>
              </a:rPr>
              <a:t>2010: Scottish Government’s Literacy Action Plan</a:t>
            </a:r>
          </a:p>
          <a:p>
            <a:pPr marL="0" lvl="0" indent="0">
              <a:buNone/>
            </a:pPr>
            <a:r>
              <a:rPr lang="en-US" b="1">
                <a:solidFill>
                  <a:schemeClr val="accent6">
                    <a:lumMod val="50000"/>
                  </a:schemeClr>
                </a:solidFill>
              </a:rPr>
              <a:t>    </a:t>
            </a:r>
            <a:r>
              <a:rPr lang="en-US" b="1" u="sng">
                <a:solidFill>
                  <a:schemeClr val="accent1">
                    <a:lumMod val="50000"/>
                  </a:schemeClr>
                </a:solidFill>
              </a:rPr>
              <a:t>www.scotland.gov.uk</a:t>
            </a:r>
            <a:endParaRPr lang="en-GB">
              <a:solidFill>
                <a:schemeClr val="accent1">
                  <a:lumMod val="50000"/>
                </a:schemeClr>
              </a:solidFill>
            </a:endParaRPr>
          </a:p>
          <a:p>
            <a:pPr marL="0" indent="0">
              <a:buNone/>
            </a:pPr>
            <a:r>
              <a:rPr lang="en-GB" b="1"/>
              <a:t>    This established Scotland’s overarching vision for all learners – to</a:t>
            </a:r>
            <a:r>
              <a:rPr lang="en-GB"/>
              <a:t> raise</a:t>
            </a:r>
          </a:p>
          <a:p>
            <a:pPr marL="0" indent="0">
              <a:buNone/>
            </a:pPr>
            <a:r>
              <a:rPr lang="en-GB" b="1"/>
              <a:t>    standards of literacy for all from the early years through to adulthood.</a:t>
            </a:r>
            <a:r>
              <a:rPr lang="en-US"/>
              <a:t> Its’ </a:t>
            </a:r>
          </a:p>
          <a:p>
            <a:pPr marL="0" indent="0">
              <a:buNone/>
            </a:pPr>
            <a:r>
              <a:rPr lang="en-US"/>
              <a:t>    </a:t>
            </a:r>
            <a:r>
              <a:rPr lang="en-US" b="1"/>
              <a:t>aim was to promote equal access to and participation in literacies learning </a:t>
            </a:r>
          </a:p>
          <a:p>
            <a:pPr marL="0" indent="0">
              <a:buNone/>
            </a:pPr>
            <a:r>
              <a:rPr lang="en-US" b="1"/>
              <a:t>    for all adults. </a:t>
            </a:r>
            <a:endParaRPr lang="en-GB" dirty="0"/>
          </a:p>
        </p:txBody>
      </p:sp>
    </p:spTree>
    <p:extLst>
      <p:ext uri="{BB962C8B-B14F-4D97-AF65-F5344CB8AC3E}">
        <p14:creationId xmlns:p14="http://schemas.microsoft.com/office/powerpoint/2010/main" val="102040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normAutofit fontScale="92500" lnSpcReduction="20000"/>
          </a:bodyPr>
          <a:lstStyle/>
          <a:p>
            <a:pPr marL="0" lvl="0" indent="0">
              <a:buNone/>
            </a:pPr>
            <a:r>
              <a:rPr lang="en-GB" b="1">
                <a:solidFill>
                  <a:schemeClr val="accent6">
                    <a:lumMod val="50000"/>
                  </a:schemeClr>
                </a:solidFill>
              </a:rPr>
              <a:t>      </a:t>
            </a:r>
            <a:r>
              <a:rPr lang="en-US"/>
              <a:t>In 2010 the Scottish Government launched a refreshed strategy for adult </a:t>
            </a:r>
          </a:p>
          <a:p>
            <a:pPr marL="0" lvl="0" indent="0">
              <a:buNone/>
            </a:pPr>
            <a:r>
              <a:rPr lang="en-US"/>
              <a:t>      literacies: </a:t>
            </a:r>
          </a:p>
          <a:p>
            <a:pPr marL="0" lvl="0" indent="0">
              <a:buNone/>
            </a:pPr>
            <a:r>
              <a:rPr lang="en-US" b="1">
                <a:solidFill>
                  <a:schemeClr val="accent6">
                    <a:lumMod val="50000"/>
                  </a:schemeClr>
                </a:solidFill>
              </a:rPr>
              <a:t>     </a:t>
            </a:r>
            <a:r>
              <a:rPr lang="en-US" b="1" u="sng">
                <a:solidFill>
                  <a:schemeClr val="accent6">
                    <a:lumMod val="50000"/>
                  </a:schemeClr>
                </a:solidFill>
              </a:rPr>
              <a:t> </a:t>
            </a:r>
            <a:r>
              <a:rPr lang="en-GB" b="1" u="sng">
                <a:solidFill>
                  <a:schemeClr val="accent6">
                    <a:lumMod val="50000"/>
                  </a:schemeClr>
                </a:solidFill>
              </a:rPr>
              <a:t>2010: Scottish Government’s Adult Literacies in Scotland 2020: </a:t>
            </a:r>
          </a:p>
          <a:p>
            <a:pPr marL="0" lvl="0" indent="0">
              <a:buNone/>
            </a:pPr>
            <a:r>
              <a:rPr lang="en-GB" b="1">
                <a:solidFill>
                  <a:schemeClr val="accent6">
                    <a:lumMod val="50000"/>
                  </a:schemeClr>
                </a:solidFill>
              </a:rPr>
              <a:t>                </a:t>
            </a:r>
            <a:r>
              <a:rPr lang="en-GB" b="1" u="sng">
                <a:solidFill>
                  <a:schemeClr val="accent6">
                    <a:lumMod val="50000"/>
                  </a:schemeClr>
                </a:solidFill>
              </a:rPr>
              <a:t>Strategic Guidance</a:t>
            </a:r>
          </a:p>
          <a:p>
            <a:pPr marL="0" lvl="0" indent="0">
              <a:buNone/>
            </a:pPr>
            <a:r>
              <a:rPr lang="en-US" b="1">
                <a:solidFill>
                  <a:schemeClr val="accent6">
                    <a:lumMod val="50000"/>
                  </a:schemeClr>
                </a:solidFill>
              </a:rPr>
              <a:t>                </a:t>
            </a:r>
            <a:r>
              <a:rPr lang="en-US" b="1" u="sng">
                <a:solidFill>
                  <a:schemeClr val="accent1">
                    <a:lumMod val="50000"/>
                  </a:schemeClr>
                </a:solidFill>
              </a:rPr>
              <a:t>www.scotland.gov.uk</a:t>
            </a:r>
            <a:endParaRPr lang="en-GB" b="1">
              <a:solidFill>
                <a:schemeClr val="accent1">
                  <a:lumMod val="50000"/>
                </a:schemeClr>
              </a:solidFill>
            </a:endParaRPr>
          </a:p>
          <a:p>
            <a:pPr marL="0" indent="0">
              <a:buNone/>
            </a:pPr>
            <a:r>
              <a:rPr lang="en-GB" b="1"/>
              <a:t>      “By 2020 Scotland’s society and economy will be stronger because</a:t>
            </a:r>
            <a:endParaRPr lang="en-GB"/>
          </a:p>
          <a:p>
            <a:pPr marL="0" indent="0">
              <a:buNone/>
            </a:pPr>
            <a:r>
              <a:rPr lang="en-GB" b="1"/>
              <a:t>        more of its adults are able to read, write and use numbers</a:t>
            </a:r>
            <a:endParaRPr lang="en-GB"/>
          </a:p>
          <a:p>
            <a:pPr marL="0" indent="0">
              <a:buNone/>
            </a:pPr>
            <a:r>
              <a:rPr lang="en-GB" b="1"/>
              <a:t>        effectively in order to handle information, communicate with</a:t>
            </a:r>
            <a:endParaRPr lang="en-GB"/>
          </a:p>
          <a:p>
            <a:pPr marL="0" indent="0">
              <a:buNone/>
            </a:pPr>
            <a:r>
              <a:rPr lang="en-GB" b="1"/>
              <a:t>        others, express ideas and opinions, make decisions and solve</a:t>
            </a:r>
            <a:endParaRPr lang="en-GB"/>
          </a:p>
          <a:p>
            <a:pPr marL="0" indent="0">
              <a:buNone/>
            </a:pPr>
            <a:r>
              <a:rPr lang="en-GB" b="1"/>
              <a:t>        problems, as family members, workers, citizens and lifelong</a:t>
            </a:r>
            <a:endParaRPr lang="en-GB"/>
          </a:p>
          <a:p>
            <a:pPr marL="0" indent="0">
              <a:buNone/>
            </a:pPr>
            <a:r>
              <a:rPr lang="en-GB" b="1"/>
              <a:t>        learners.” </a:t>
            </a:r>
            <a:endParaRPr lang="en-GB"/>
          </a:p>
          <a:p>
            <a:endParaRPr lang="en-GB"/>
          </a:p>
          <a:p>
            <a:endParaRPr lang="en-GB" dirty="0"/>
          </a:p>
        </p:txBody>
      </p:sp>
    </p:spTree>
    <p:extLst>
      <p:ext uri="{BB962C8B-B14F-4D97-AF65-F5344CB8AC3E}">
        <p14:creationId xmlns:p14="http://schemas.microsoft.com/office/powerpoint/2010/main" val="329679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a:t>      </a:t>
            </a:r>
            <a:r>
              <a:rPr lang="en-GB" b="1">
                <a:solidFill>
                  <a:schemeClr val="accent6">
                    <a:lumMod val="50000"/>
                  </a:schemeClr>
                </a:solidFill>
              </a:rPr>
              <a:t>The report’s four overarching outcomes were:</a:t>
            </a:r>
            <a:endParaRPr lang="en-GB">
              <a:solidFill>
                <a:schemeClr val="accent6">
                  <a:lumMod val="50000"/>
                </a:schemeClr>
              </a:solidFill>
            </a:endParaRPr>
          </a:p>
          <a:p>
            <a:r>
              <a:rPr lang="en-GB" b="1"/>
              <a:t>improved access to literacies learning opportunities</a:t>
            </a:r>
            <a:endParaRPr lang="en-GB"/>
          </a:p>
          <a:p>
            <a:r>
              <a:rPr lang="en-GB" b="1"/>
              <a:t>high quality learning and teaching</a:t>
            </a:r>
            <a:endParaRPr lang="en-GB"/>
          </a:p>
          <a:p>
            <a:r>
              <a:rPr lang="en-GB" b="1"/>
              <a:t>improved infrastructure</a:t>
            </a:r>
            <a:endParaRPr lang="en-GB"/>
          </a:p>
          <a:p>
            <a:r>
              <a:rPr lang="en-GB" b="1"/>
              <a:t> evidence of impact </a:t>
            </a:r>
          </a:p>
          <a:p>
            <a:pPr marL="0" indent="0">
              <a:buNone/>
            </a:pPr>
            <a:r>
              <a:rPr lang="en-GB" b="1"/>
              <a:t>     “This document aims to promote equal access to and participation in </a:t>
            </a:r>
          </a:p>
          <a:p>
            <a:pPr marL="0" indent="0">
              <a:buNone/>
            </a:pPr>
            <a:r>
              <a:rPr lang="en-GB" b="1"/>
              <a:t>       literacies learning for all adults. It is intended to promote equality of </a:t>
            </a:r>
          </a:p>
          <a:p>
            <a:pPr marL="0" indent="0">
              <a:buNone/>
            </a:pPr>
            <a:r>
              <a:rPr lang="en-GB" b="1"/>
              <a:t>       opportunity to those who face persistent disadvantage and to increase</a:t>
            </a:r>
          </a:p>
          <a:p>
            <a:pPr marL="0" indent="0">
              <a:buNone/>
            </a:pPr>
            <a:r>
              <a:rPr lang="en-GB" b="1"/>
              <a:t>       the numbers of people economically active across all groups within </a:t>
            </a:r>
          </a:p>
          <a:p>
            <a:pPr marL="0" indent="0">
              <a:buNone/>
            </a:pPr>
            <a:r>
              <a:rPr lang="en-GB" b="1"/>
              <a:t>       society.”</a:t>
            </a:r>
            <a:endParaRPr lang="en-GB"/>
          </a:p>
          <a:p>
            <a:endParaRPr lang="en-GB" dirty="0"/>
          </a:p>
        </p:txBody>
      </p:sp>
    </p:spTree>
    <p:extLst>
      <p:ext uri="{BB962C8B-B14F-4D97-AF65-F5344CB8AC3E}">
        <p14:creationId xmlns:p14="http://schemas.microsoft.com/office/powerpoint/2010/main" val="54278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a:xfrm>
            <a:off x="977585" y="2228828"/>
            <a:ext cx="8596668" cy="3880773"/>
          </a:xfrm>
        </p:spPr>
        <p:txBody>
          <a:bodyPr/>
          <a:lstStyle/>
          <a:p>
            <a:pPr marL="0" indent="0">
              <a:buNone/>
            </a:pPr>
            <a:r>
              <a:rPr lang="en-GB" b="1">
                <a:solidFill>
                  <a:schemeClr val="accent6">
                    <a:lumMod val="50000"/>
                  </a:schemeClr>
                </a:solidFill>
              </a:rPr>
              <a:t>This publication identified 4 key themes:</a:t>
            </a:r>
            <a:endParaRPr lang="en-GB">
              <a:solidFill>
                <a:schemeClr val="accent6">
                  <a:lumMod val="50000"/>
                </a:schemeClr>
              </a:solidFill>
            </a:endParaRPr>
          </a:p>
          <a:p>
            <a:r>
              <a:rPr lang="en-GB" b="1"/>
              <a:t>Literacies for employment and work</a:t>
            </a:r>
            <a:endParaRPr lang="en-GB"/>
          </a:p>
          <a:p>
            <a:r>
              <a:rPr lang="en-GB" b="1"/>
              <a:t>Literacies and financial capability</a:t>
            </a:r>
            <a:endParaRPr lang="en-GB"/>
          </a:p>
          <a:p>
            <a:r>
              <a:rPr lang="en-GB" b="1"/>
              <a:t>Literacies and families, and</a:t>
            </a:r>
            <a:endParaRPr lang="en-GB"/>
          </a:p>
          <a:p>
            <a:r>
              <a:rPr lang="en-GB" b="1"/>
              <a:t>Literacies and health and wellbeing</a:t>
            </a:r>
            <a:endParaRPr lang="en-GB"/>
          </a:p>
          <a:p>
            <a:endParaRPr lang="en-GB" dirty="0"/>
          </a:p>
        </p:txBody>
      </p:sp>
    </p:spTree>
    <p:extLst>
      <p:ext uri="{BB962C8B-B14F-4D97-AF65-F5344CB8AC3E}">
        <p14:creationId xmlns:p14="http://schemas.microsoft.com/office/powerpoint/2010/main" val="1333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normAutofit fontScale="92500" lnSpcReduction="20000"/>
          </a:bodyPr>
          <a:lstStyle/>
          <a:p>
            <a:pPr marL="0" lvl="0" indent="0">
              <a:buNone/>
            </a:pPr>
            <a:r>
              <a:rPr lang="en-GB" b="1">
                <a:solidFill>
                  <a:schemeClr val="accent6">
                    <a:lumMod val="50000"/>
                  </a:schemeClr>
                </a:solidFill>
              </a:rPr>
              <a:t>      </a:t>
            </a:r>
            <a:r>
              <a:rPr lang="en-GB" b="1" u="sng">
                <a:solidFill>
                  <a:schemeClr val="accent6">
                    <a:lumMod val="50000"/>
                  </a:schemeClr>
                </a:solidFill>
              </a:rPr>
              <a:t> 2014: Scottish Government’s Adult Learning in Scotland </a:t>
            </a:r>
            <a:endParaRPr lang="en-GB" b="1">
              <a:solidFill>
                <a:schemeClr val="accent6">
                  <a:lumMod val="50000"/>
                </a:schemeClr>
              </a:solidFill>
            </a:endParaRPr>
          </a:p>
          <a:p>
            <a:pPr marL="0" indent="0">
              <a:buNone/>
            </a:pPr>
            <a:r>
              <a:rPr lang="en-GB" b="1">
                <a:solidFill>
                  <a:schemeClr val="accent6">
                    <a:lumMod val="50000"/>
                  </a:schemeClr>
                </a:solidFill>
              </a:rPr>
              <a:t>     </a:t>
            </a:r>
            <a:r>
              <a:rPr lang="en-GB" b="1" u="sng">
                <a:solidFill>
                  <a:schemeClr val="accent6">
                    <a:lumMod val="50000"/>
                  </a:schemeClr>
                </a:solidFill>
              </a:rPr>
              <a:t> - Statement of Ambition</a:t>
            </a:r>
          </a:p>
          <a:p>
            <a:pPr marL="0" indent="0">
              <a:buNone/>
            </a:pPr>
            <a:r>
              <a:rPr lang="en-US" b="1">
                <a:solidFill>
                  <a:schemeClr val="accent6">
                    <a:lumMod val="50000"/>
                  </a:schemeClr>
                </a:solidFill>
              </a:rPr>
              <a:t>      </a:t>
            </a:r>
            <a:r>
              <a:rPr lang="en-US" b="1">
                <a:solidFill>
                  <a:schemeClr val="accent1">
                    <a:lumMod val="50000"/>
                  </a:schemeClr>
                </a:solidFill>
              </a:rPr>
              <a:t>www.scotland.gov.uk</a:t>
            </a:r>
            <a:endParaRPr lang="en-GB" b="1">
              <a:solidFill>
                <a:schemeClr val="accent1">
                  <a:lumMod val="50000"/>
                </a:schemeClr>
              </a:solidFill>
            </a:endParaRPr>
          </a:p>
          <a:p>
            <a:pPr marL="0" indent="0">
              <a:buNone/>
            </a:pPr>
            <a:r>
              <a:rPr lang="en-GB" b="1"/>
              <a:t>      This reflected a continuing commitment to ‘learner-centred, </a:t>
            </a:r>
            <a:endParaRPr lang="en-GB"/>
          </a:p>
          <a:p>
            <a:pPr marL="0" indent="0">
              <a:buNone/>
            </a:pPr>
            <a:r>
              <a:rPr lang="en-GB" b="1"/>
              <a:t>      life-wide, lifelong-learning'. </a:t>
            </a:r>
            <a:r>
              <a:rPr lang="en-US"/>
              <a:t> </a:t>
            </a:r>
          </a:p>
          <a:p>
            <a:pPr marL="0" indent="0">
              <a:buNone/>
            </a:pPr>
            <a:endParaRPr lang="en-GB"/>
          </a:p>
          <a:p>
            <a:pPr marL="0" lvl="0" indent="0">
              <a:buNone/>
            </a:pPr>
            <a:r>
              <a:rPr lang="en-GB" b="1"/>
              <a:t>      </a:t>
            </a:r>
            <a:r>
              <a:rPr lang="en-GB" b="1" u="sng"/>
              <a:t> </a:t>
            </a:r>
            <a:r>
              <a:rPr lang="en-GB" b="1" u="sng">
                <a:solidFill>
                  <a:schemeClr val="accent6">
                    <a:lumMod val="50000"/>
                  </a:schemeClr>
                </a:solidFill>
              </a:rPr>
              <a:t>Education Scotland: A professional development framework for  </a:t>
            </a:r>
          </a:p>
          <a:p>
            <a:pPr marL="0" lvl="0" indent="0">
              <a:buNone/>
            </a:pPr>
            <a:r>
              <a:rPr lang="en-GB" b="1">
                <a:solidFill>
                  <a:schemeClr val="accent6">
                    <a:lumMod val="50000"/>
                  </a:schemeClr>
                </a:solidFill>
              </a:rPr>
              <a:t>       </a:t>
            </a:r>
            <a:r>
              <a:rPr lang="en-GB" b="1" u="sng">
                <a:solidFill>
                  <a:schemeClr val="accent6">
                    <a:lumMod val="50000"/>
                  </a:schemeClr>
                </a:solidFill>
              </a:rPr>
              <a:t>Scotland’s adult literacies workforce</a:t>
            </a:r>
          </a:p>
          <a:p>
            <a:pPr marL="0" lvl="0" indent="0">
              <a:buNone/>
            </a:pPr>
            <a:r>
              <a:rPr lang="en-US" b="1">
                <a:solidFill>
                  <a:schemeClr val="accent1">
                    <a:lumMod val="50000"/>
                  </a:schemeClr>
                </a:solidFill>
              </a:rPr>
              <a:t>       https://education.gov.scot/Documents</a:t>
            </a:r>
          </a:p>
          <a:p>
            <a:pPr marL="0" indent="0">
              <a:buNone/>
            </a:pPr>
            <a:r>
              <a:rPr lang="en-GB">
                <a:solidFill>
                  <a:schemeClr val="accent6">
                    <a:lumMod val="50000"/>
                  </a:schemeClr>
                </a:solidFill>
              </a:rPr>
              <a:t>       </a:t>
            </a:r>
            <a:r>
              <a:rPr lang="en-GB" b="1"/>
              <a:t>Outcome 2: Adult literacies learners receive high quality learning</a:t>
            </a:r>
            <a:endParaRPr lang="en-GB"/>
          </a:p>
          <a:p>
            <a:pPr marL="0" indent="0">
              <a:buNone/>
            </a:pPr>
            <a:r>
              <a:rPr lang="en-GB" b="1"/>
              <a:t>                           and teaching so they can achieve their goals.</a:t>
            </a:r>
            <a:endParaRPr lang="en-GB" dirty="0"/>
          </a:p>
        </p:txBody>
      </p:sp>
    </p:spTree>
    <p:extLst>
      <p:ext uri="{BB962C8B-B14F-4D97-AF65-F5344CB8AC3E}">
        <p14:creationId xmlns:p14="http://schemas.microsoft.com/office/powerpoint/2010/main" val="332847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7588"/>
            <a:ext cx="8596668" cy="1320800"/>
          </a:xfrm>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normAutofit/>
          </a:bodyPr>
          <a:lstStyle/>
          <a:p>
            <a:pPr marL="0" lvl="0" indent="0">
              <a:buNone/>
            </a:pPr>
            <a:r>
              <a:rPr lang="en-GB" b="1" u="sng">
                <a:solidFill>
                  <a:schemeClr val="accent6">
                    <a:lumMod val="50000"/>
                  </a:schemeClr>
                </a:solidFill>
              </a:rPr>
              <a:t> Scotland’s Adult ESOL Strategy 2015-2020</a:t>
            </a:r>
          </a:p>
          <a:p>
            <a:pPr marL="0" indent="0">
              <a:buNone/>
            </a:pPr>
            <a:r>
              <a:rPr lang="en-GB"/>
              <a:t>The Adult ESOL Strategy for </a:t>
            </a:r>
            <a:r>
              <a:rPr lang="en-US"/>
              <a:t>Adults in Scotland re-affirmed the Scottish government’s vision: to provide high quality English language provision to enable participation and integration in Scottish life through work, study, family and local community. As with </a:t>
            </a:r>
            <a:r>
              <a:rPr lang="en-US" b="1" u="sng">
                <a:solidFill>
                  <a:schemeClr val="accent6">
                    <a:lumMod val="50000"/>
                  </a:schemeClr>
                </a:solidFill>
              </a:rPr>
              <a:t>Adult Learning In Scotland – Statement of Ambition</a:t>
            </a:r>
            <a:r>
              <a:rPr lang="en-US"/>
              <a:t>, this strategy was also informed by the principles of lifelong, life-wide, learner-centred learning.</a:t>
            </a:r>
            <a:endParaRPr lang="en-US" dirty="0"/>
          </a:p>
        </p:txBody>
      </p:sp>
    </p:spTree>
    <p:extLst>
      <p:ext uri="{BB962C8B-B14F-4D97-AF65-F5344CB8AC3E}">
        <p14:creationId xmlns:p14="http://schemas.microsoft.com/office/powerpoint/2010/main" val="133872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a:t>
            </a:r>
            <a:endParaRPr lang="en-GB" dirty="0"/>
          </a:p>
        </p:txBody>
      </p:sp>
      <p:sp>
        <p:nvSpPr>
          <p:cNvPr id="3" name="Content Placeholder 2"/>
          <p:cNvSpPr>
            <a:spLocks noGrp="1"/>
          </p:cNvSpPr>
          <p:nvPr>
            <p:ph idx="1"/>
          </p:nvPr>
        </p:nvSpPr>
        <p:spPr/>
        <p:txBody>
          <a:bodyPr>
            <a:normAutofit fontScale="92500" lnSpcReduction="20000"/>
          </a:bodyPr>
          <a:lstStyle/>
          <a:p>
            <a:pPr marL="0" lvl="0" indent="0">
              <a:buNone/>
            </a:pPr>
            <a:r>
              <a:rPr lang="en-GB" b="1">
                <a:solidFill>
                  <a:schemeClr val="accent6">
                    <a:lumMod val="50000"/>
                  </a:schemeClr>
                </a:solidFill>
              </a:rPr>
              <a:t>     </a:t>
            </a:r>
            <a:r>
              <a:rPr lang="en-GB" b="1" u="sng">
                <a:solidFill>
                  <a:schemeClr val="accent6">
                    <a:lumMod val="50000"/>
                  </a:schemeClr>
                </a:solidFill>
              </a:rPr>
              <a:t>2016: Education Scotland: Scotland’s Adult Literacies Curriculum </a:t>
            </a:r>
          </a:p>
          <a:p>
            <a:pPr marL="0" lvl="0" indent="0">
              <a:buNone/>
            </a:pPr>
            <a:r>
              <a:rPr lang="en-GB" b="1">
                <a:solidFill>
                  <a:schemeClr val="accent6">
                    <a:lumMod val="50000"/>
                  </a:schemeClr>
                </a:solidFill>
              </a:rPr>
              <a:t>     </a:t>
            </a:r>
            <a:r>
              <a:rPr lang="en-GB" b="1" u="sng">
                <a:solidFill>
                  <a:schemeClr val="accent6">
                    <a:lumMod val="50000"/>
                  </a:schemeClr>
                </a:solidFill>
              </a:rPr>
              <a:t>Framework Guidelines: learning, teaching and assessment</a:t>
            </a:r>
          </a:p>
          <a:p>
            <a:pPr marL="0" lvl="0" indent="0">
              <a:buNone/>
            </a:pPr>
            <a:r>
              <a:rPr lang="en-US" b="1">
                <a:solidFill>
                  <a:schemeClr val="accent6">
                    <a:lumMod val="50000"/>
                  </a:schemeClr>
                </a:solidFill>
              </a:rPr>
              <a:t>     </a:t>
            </a:r>
            <a:r>
              <a:rPr lang="en-US" b="1">
                <a:solidFill>
                  <a:schemeClr val="accent6">
                    <a:lumMod val="50000"/>
                  </a:schemeClr>
                </a:solidFill>
                <a:hlinkClick r:id="rId2"/>
              </a:rPr>
              <a:t>www.educationscotland.gov.uk/communitylearninganddevelopment/</a:t>
            </a:r>
            <a:r>
              <a:rPr lang="en-US" b="1">
                <a:solidFill>
                  <a:schemeClr val="accent6">
                    <a:lumMod val="50000"/>
                  </a:schemeClr>
                </a:solidFill>
              </a:rPr>
              <a:t>.</a:t>
            </a:r>
          </a:p>
          <a:p>
            <a:pPr marL="0" indent="0">
              <a:buNone/>
            </a:pPr>
            <a:r>
              <a:rPr lang="en-GB">
                <a:solidFill>
                  <a:schemeClr val="accent6">
                    <a:lumMod val="50000"/>
                  </a:schemeClr>
                </a:solidFill>
              </a:rPr>
              <a:t>    </a:t>
            </a:r>
            <a:r>
              <a:rPr lang="en-GB" b="1"/>
              <a:t> Literacies</a:t>
            </a:r>
            <a:endParaRPr lang="en-GB"/>
          </a:p>
          <a:p>
            <a:pPr marL="0" indent="0">
              <a:buNone/>
            </a:pPr>
            <a:r>
              <a:rPr lang="en-GB" b="1"/>
              <a:t>     “The term ‘literacies’ is used to encompass not only the skills, but also the</a:t>
            </a:r>
          </a:p>
          <a:p>
            <a:pPr marL="0" indent="0">
              <a:buNone/>
            </a:pPr>
            <a:r>
              <a:rPr lang="en-GB" b="1"/>
              <a:t>       knowledge and critical understanding involved in using numbers, reading,</a:t>
            </a:r>
          </a:p>
          <a:p>
            <a:pPr marL="0" indent="0">
              <a:buNone/>
            </a:pPr>
            <a:r>
              <a:rPr lang="en-GB" b="1"/>
              <a:t>       writing, listening and talking. The plural term reflects the multiple and</a:t>
            </a:r>
          </a:p>
          <a:p>
            <a:pPr marL="0" indent="0">
              <a:buNone/>
            </a:pPr>
            <a:r>
              <a:rPr lang="en-GB" b="1"/>
              <a:t>       diverse ways in which we use literacy and numeracy in our everyday</a:t>
            </a:r>
          </a:p>
          <a:p>
            <a:pPr marL="0" indent="0">
              <a:buNone/>
            </a:pPr>
            <a:r>
              <a:rPr lang="en-GB" b="1"/>
              <a:t>       lives; in other words, the complex literacy and numeracy capabilities </a:t>
            </a:r>
          </a:p>
          <a:p>
            <a:pPr marL="0" indent="0">
              <a:buNone/>
            </a:pPr>
            <a:r>
              <a:rPr lang="en-GB" b="1"/>
              <a:t>       (‘literacies’) one person uses will differ from another’s.”</a:t>
            </a:r>
            <a:endParaRPr lang="en-GB"/>
          </a:p>
          <a:p>
            <a:pPr marL="0" indent="0">
              <a:buNone/>
            </a:pPr>
            <a:r>
              <a:rPr lang="en-GB" b="1"/>
              <a:t> </a:t>
            </a:r>
            <a:endParaRPr lang="en-GB"/>
          </a:p>
          <a:p>
            <a:endParaRPr lang="en-GB" dirty="0"/>
          </a:p>
        </p:txBody>
      </p:sp>
    </p:spTree>
    <p:extLst>
      <p:ext uri="{BB962C8B-B14F-4D97-AF65-F5344CB8AC3E}">
        <p14:creationId xmlns:p14="http://schemas.microsoft.com/office/powerpoint/2010/main" val="202507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Adult Literacies </a:t>
            </a:r>
            <a:br>
              <a:rPr lang="en-US" dirty="0"/>
            </a:br>
            <a:r>
              <a:rPr lang="en-US" dirty="0"/>
              <a:t>in Scotland</a:t>
            </a:r>
            <a:endParaRPr lang="en-GB" dirty="0"/>
          </a:p>
        </p:txBody>
      </p:sp>
      <p:sp>
        <p:nvSpPr>
          <p:cNvPr id="3" name="Content Placeholder 2"/>
          <p:cNvSpPr>
            <a:spLocks noGrp="1"/>
          </p:cNvSpPr>
          <p:nvPr>
            <p:ph idx="1"/>
          </p:nvPr>
        </p:nvSpPr>
        <p:spPr/>
        <p:txBody>
          <a:bodyPr>
            <a:normAutofit/>
          </a:bodyPr>
          <a:lstStyle/>
          <a:p>
            <a:pPr marL="0" indent="0">
              <a:buNone/>
            </a:pPr>
            <a:r>
              <a:rPr lang="en-US" b="1" dirty="0"/>
              <a:t>     </a:t>
            </a:r>
            <a:r>
              <a:rPr lang="en-US" u="sng" dirty="0">
                <a:solidFill>
                  <a:srgbClr val="7030A0"/>
                </a:solidFill>
              </a:rPr>
              <a:t>2021: Adult Learning Strategy for Scotland</a:t>
            </a:r>
          </a:p>
          <a:p>
            <a:pPr marL="0" indent="0">
              <a:buNone/>
            </a:pPr>
            <a:r>
              <a:rPr lang="en-US" b="1" dirty="0"/>
              <a:t>     The Scottish Government is currently working with its partners to develop</a:t>
            </a:r>
          </a:p>
          <a:p>
            <a:pPr marL="0" indent="0">
              <a:buNone/>
            </a:pPr>
            <a:r>
              <a:rPr lang="en-US" b="1" dirty="0"/>
              <a:t>      a new Adult Learning Strategy for Scotland. (The principles of the </a:t>
            </a:r>
          </a:p>
          <a:p>
            <a:pPr marL="0" indent="0">
              <a:buNone/>
            </a:pPr>
            <a:r>
              <a:rPr lang="en-US" b="1" dirty="0"/>
              <a:t>     ‘Statement of Ambition for Adult Learning’ should underpin the adult</a:t>
            </a:r>
          </a:p>
          <a:p>
            <a:pPr marL="0" indent="0">
              <a:buNone/>
            </a:pPr>
            <a:r>
              <a:rPr lang="en-US" b="1" dirty="0"/>
              <a:t>     learning strategy.)</a:t>
            </a:r>
            <a:endParaRPr lang="en-GB" b="1" dirty="0"/>
          </a:p>
        </p:txBody>
      </p:sp>
    </p:spTree>
    <p:extLst>
      <p:ext uri="{BB962C8B-B14F-4D97-AF65-F5344CB8AC3E}">
        <p14:creationId xmlns:p14="http://schemas.microsoft.com/office/powerpoint/2010/main" val="55583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Context</a:t>
            </a:r>
            <a:endParaRPr lang="en-GB" dirty="0"/>
          </a:p>
        </p:txBody>
      </p:sp>
      <p:sp>
        <p:nvSpPr>
          <p:cNvPr id="3" name="Content Placeholder 2"/>
          <p:cNvSpPr>
            <a:spLocks noGrp="1"/>
          </p:cNvSpPr>
          <p:nvPr>
            <p:ph idx="1"/>
          </p:nvPr>
        </p:nvSpPr>
        <p:spPr/>
        <p:txBody>
          <a:bodyPr>
            <a:normAutofit/>
          </a:bodyPr>
          <a:lstStyle/>
          <a:p>
            <a:r>
              <a:rPr lang="en-US" b="1" dirty="0">
                <a:solidFill>
                  <a:schemeClr val="accent6">
                    <a:lumMod val="50000"/>
                  </a:schemeClr>
                </a:solidFill>
              </a:rPr>
              <a:t>The UNESCO Institute for Lifelong Learning (UIL) undertakes research, capacity-building, networking and publication on lifelong learning with a focus on adult and continuing education, literacy and non-formal education</a:t>
            </a:r>
            <a:r>
              <a:rPr lang="en-US" dirty="0"/>
              <a:t>. </a:t>
            </a:r>
            <a:endParaRPr lang="en-GB" dirty="0"/>
          </a:p>
          <a:p>
            <a:r>
              <a:rPr lang="en-US" dirty="0"/>
              <a:t>‘Inclusive education is fundamental to the achievement of human, social and economic development. Equipping all individuals to develop their potential contributes significantly to encouraging them to live together in harmony and with dignity. There can be no exclusion arising from age, gender, ethnicity, migrant status, language, religion, disability, rurality, sexual identity or orientation, poverty, displacement or imprisonment. Combating the cumulative effects of multiple disadvantage is of particular importance.’</a:t>
            </a:r>
          </a:p>
          <a:p>
            <a:pPr marL="0" indent="0">
              <a:buNone/>
            </a:pPr>
            <a:r>
              <a:rPr lang="en-US" dirty="0"/>
              <a:t>     Source: UIL, 2010, p. 873 PART 1 PARTICIPATION, INCLUSION AND EQUITY</a:t>
            </a:r>
          </a:p>
          <a:p>
            <a:endParaRPr lang="en-GB" dirty="0"/>
          </a:p>
        </p:txBody>
      </p:sp>
    </p:spTree>
    <p:extLst>
      <p:ext uri="{BB962C8B-B14F-4D97-AF65-F5344CB8AC3E}">
        <p14:creationId xmlns:p14="http://schemas.microsoft.com/office/powerpoint/2010/main" val="260026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endParaRPr lang="en-GB" dirty="0"/>
          </a:p>
        </p:txBody>
      </p:sp>
      <p:sp>
        <p:nvSpPr>
          <p:cNvPr id="3" name="Content Placeholder 2"/>
          <p:cNvSpPr>
            <a:spLocks noGrp="1"/>
          </p:cNvSpPr>
          <p:nvPr>
            <p:ph idx="1"/>
          </p:nvPr>
        </p:nvSpPr>
        <p:spPr/>
        <p:txBody>
          <a:bodyPr/>
          <a:lstStyle/>
          <a:p>
            <a:pPr marL="0" indent="0">
              <a:buNone/>
            </a:pPr>
            <a:r>
              <a:rPr lang="en-US" dirty="0"/>
              <a:t>     </a:t>
            </a:r>
            <a:r>
              <a:rPr lang="en-US" b="1" dirty="0">
                <a:solidFill>
                  <a:srgbClr val="002060"/>
                </a:solidFill>
              </a:rPr>
              <a:t>To enable participants to become effective tutor assistants of adult </a:t>
            </a:r>
          </a:p>
          <a:p>
            <a:pPr marL="0" indent="0">
              <a:buNone/>
            </a:pPr>
            <a:r>
              <a:rPr lang="en-US" b="1" dirty="0">
                <a:solidFill>
                  <a:srgbClr val="002060"/>
                </a:solidFill>
              </a:rPr>
              <a:t>     literacies using a lifelong learning approach.</a:t>
            </a:r>
          </a:p>
          <a:p>
            <a:pPr marL="0" indent="0">
              <a:buNone/>
            </a:pPr>
            <a:endParaRPr lang="en-US" b="1" dirty="0">
              <a:solidFill>
                <a:srgbClr val="002060"/>
              </a:solidFill>
            </a:endParaRPr>
          </a:p>
          <a:p>
            <a:r>
              <a:rPr lang="en-US" b="1" dirty="0"/>
              <a:t>Ask participants what their aims are.</a:t>
            </a:r>
          </a:p>
          <a:p>
            <a:pPr marL="0" indent="0">
              <a:buNone/>
            </a:pPr>
            <a:endParaRPr lang="en-GB" dirty="0"/>
          </a:p>
        </p:txBody>
      </p:sp>
    </p:spTree>
    <p:extLst>
      <p:ext uri="{BB962C8B-B14F-4D97-AF65-F5344CB8AC3E}">
        <p14:creationId xmlns:p14="http://schemas.microsoft.com/office/powerpoint/2010/main" val="125127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Context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6">
                    <a:lumMod val="50000"/>
                  </a:schemeClr>
                </a:solidFill>
              </a:rPr>
              <a:t>     Global Reports - GRALE</a:t>
            </a:r>
          </a:p>
          <a:p>
            <a:r>
              <a:rPr lang="en-US" dirty="0"/>
              <a:t>The Global Report on Adult Learning and Education (GRALE) provides a clear and comprehensive picture of the state of </a:t>
            </a:r>
            <a:r>
              <a:rPr lang="en-US" dirty="0">
                <a:hlinkClick r:id="rId2"/>
              </a:rPr>
              <a:t>adult learning and education</a:t>
            </a:r>
            <a:r>
              <a:rPr lang="en-US" dirty="0"/>
              <a:t> (ALE) around the world. Four reports have been published since 2009. The next GRALE will be published in 2022.</a:t>
            </a:r>
          </a:p>
          <a:p>
            <a:r>
              <a:rPr lang="en-US" dirty="0"/>
              <a:t>The UNESCO Third Global Report on Adult Learning and Education (GRALE) looks at the overlapping benefits of adult learning and education (ALE) in three areas - health and wellbeing; social, civic and community life and employment and the </a:t>
            </a:r>
            <a:r>
              <a:rPr lang="en-US" dirty="0" err="1"/>
              <a:t>labour</a:t>
            </a:r>
            <a:r>
              <a:rPr lang="en-US" dirty="0"/>
              <a:t> market. </a:t>
            </a:r>
          </a:p>
          <a:p>
            <a:r>
              <a:rPr lang="en-US" dirty="0"/>
              <a:t>Image: Adult Learning and Education (ALE) Benefits</a:t>
            </a:r>
          </a:p>
          <a:p>
            <a:pPr marL="0" indent="0">
              <a:buNone/>
            </a:pPr>
            <a:endParaRPr lang="en-US" dirty="0"/>
          </a:p>
          <a:p>
            <a:r>
              <a:rPr lang="en-US" dirty="0">
                <a:hlinkClick r:id="rId3"/>
              </a:rPr>
              <a:t>https://uil.unesco.org/adult-education/global-report</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252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6119"/>
          </a:xfrm>
        </p:spPr>
        <p:txBody>
          <a:bodyPr/>
          <a:lstStyle/>
          <a:p>
            <a:r>
              <a:rPr lang="en-US" dirty="0"/>
              <a:t>Global Context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995683"/>
            <a:ext cx="9387616" cy="10024279"/>
          </a:xfrm>
        </p:spPr>
      </p:pic>
    </p:spTree>
    <p:extLst>
      <p:ext uri="{BB962C8B-B14F-4D97-AF65-F5344CB8AC3E}">
        <p14:creationId xmlns:p14="http://schemas.microsoft.com/office/powerpoint/2010/main" val="113599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Context</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accent6">
                    <a:lumMod val="50000"/>
                  </a:schemeClr>
                </a:solidFill>
              </a:rPr>
              <a:t>     ALE AND THE 2030 AGENDA FOR SUSTAINABLE DEVELOPMENT </a:t>
            </a:r>
          </a:p>
          <a:p>
            <a:r>
              <a:rPr lang="en-US" dirty="0"/>
              <a:t>Both the 2030 Agenda for Sustainable Development and the Education 2030 Framework for Action identify the role of ALE in contributing to progress. The Education 2030 Incheon Declaration is subtitled ‘Towards inclusive and quality education and lifelong learning for all’, recognizing that education and learning continue throughout (and across) the life course.</a:t>
            </a:r>
            <a:br>
              <a:rPr lang="en-US" dirty="0"/>
            </a:br>
            <a:endParaRPr lang="en-GB" dirty="0"/>
          </a:p>
          <a:p>
            <a:endParaRPr lang="en-US" dirty="0"/>
          </a:p>
          <a:p>
            <a:endParaRPr lang="en-GB" dirty="0"/>
          </a:p>
        </p:txBody>
      </p:sp>
    </p:spTree>
    <p:extLst>
      <p:ext uri="{BB962C8B-B14F-4D97-AF65-F5344CB8AC3E}">
        <p14:creationId xmlns:p14="http://schemas.microsoft.com/office/powerpoint/2010/main" val="170840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underpinning adult literacies practice</a:t>
            </a:r>
            <a:endParaRPr lang="en-GB" dirty="0"/>
          </a:p>
        </p:txBody>
      </p:sp>
      <p:sp>
        <p:nvSpPr>
          <p:cNvPr id="3" name="Content Placeholder 2"/>
          <p:cNvSpPr>
            <a:spLocks noGrp="1"/>
          </p:cNvSpPr>
          <p:nvPr>
            <p:ph idx="1"/>
          </p:nvPr>
        </p:nvSpPr>
        <p:spPr/>
        <p:txBody>
          <a:bodyPr/>
          <a:lstStyle/>
          <a:p>
            <a:pPr marL="0" indent="0">
              <a:buNone/>
            </a:pPr>
            <a:r>
              <a:rPr lang="en-US" b="1" dirty="0">
                <a:solidFill>
                  <a:srgbClr val="7030A0"/>
                </a:solidFill>
              </a:rPr>
              <a:t>    Scottish adult literacies practice involves</a:t>
            </a:r>
            <a:r>
              <a:rPr lang="en-US" dirty="0"/>
              <a:t>:</a:t>
            </a:r>
          </a:p>
          <a:p>
            <a:r>
              <a:rPr lang="en-US" dirty="0"/>
              <a:t>the design of provision; </a:t>
            </a:r>
          </a:p>
          <a:p>
            <a:r>
              <a:rPr lang="en-US" dirty="0"/>
              <a:t>planning and reviewing individual and group learning;</a:t>
            </a:r>
          </a:p>
          <a:p>
            <a:r>
              <a:rPr lang="en-US" dirty="0"/>
              <a:t>learning and teaching activities;</a:t>
            </a:r>
          </a:p>
          <a:p>
            <a:r>
              <a:rPr lang="en-US" dirty="0"/>
              <a:t>assessment and evaluation; </a:t>
            </a:r>
          </a:p>
          <a:p>
            <a:r>
              <a:rPr lang="en-US" dirty="0"/>
              <a:t>support and guidance</a:t>
            </a:r>
          </a:p>
        </p:txBody>
      </p:sp>
    </p:spTree>
    <p:extLst>
      <p:ext uri="{BB962C8B-B14F-4D97-AF65-F5344CB8AC3E}">
        <p14:creationId xmlns:p14="http://schemas.microsoft.com/office/powerpoint/2010/main" val="240984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underpinning adult literacies practice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b="1" dirty="0">
                <a:solidFill>
                  <a:schemeClr val="accent6">
                    <a:lumMod val="50000"/>
                  </a:schemeClr>
                </a:solidFill>
              </a:rPr>
              <a:t>The Scottish approach to adult literacies practice is underpinned by a number </a:t>
            </a:r>
          </a:p>
          <a:p>
            <a:pPr marL="0" indent="0">
              <a:buNone/>
            </a:pPr>
            <a:r>
              <a:rPr lang="en-US" b="1" dirty="0">
                <a:solidFill>
                  <a:schemeClr val="accent6">
                    <a:lumMod val="50000"/>
                  </a:schemeClr>
                </a:solidFill>
              </a:rPr>
              <a:t>     of principles. These five principles are set out below, and they should underpin</a:t>
            </a:r>
          </a:p>
          <a:p>
            <a:pPr marL="0" indent="0">
              <a:buNone/>
            </a:pPr>
            <a:r>
              <a:rPr lang="en-US" b="1" dirty="0">
                <a:solidFill>
                  <a:schemeClr val="accent6">
                    <a:lumMod val="50000"/>
                  </a:schemeClr>
                </a:solidFill>
              </a:rPr>
              <a:t>     all aspects of adult literacies practice: </a:t>
            </a:r>
            <a:endParaRPr lang="en-GB" b="1" dirty="0">
              <a:solidFill>
                <a:schemeClr val="accent6">
                  <a:lumMod val="50000"/>
                </a:schemeClr>
              </a:solidFill>
            </a:endParaRPr>
          </a:p>
          <a:p>
            <a:r>
              <a:rPr lang="en-US" b="1" dirty="0">
                <a:solidFill>
                  <a:schemeClr val="tx1"/>
                </a:solidFill>
              </a:rPr>
              <a:t>1. The learner is at the </a:t>
            </a:r>
            <a:r>
              <a:rPr lang="en-US" b="1" dirty="0" err="1">
                <a:solidFill>
                  <a:schemeClr val="tx1"/>
                </a:solidFill>
              </a:rPr>
              <a:t>centre</a:t>
            </a:r>
            <a:r>
              <a:rPr lang="en-US" b="1" dirty="0">
                <a:solidFill>
                  <a:schemeClr val="tx1"/>
                </a:solidFill>
              </a:rPr>
              <a:t> of their learning, and progress in learning is planned and paced appropriately to their needs and wants.</a:t>
            </a:r>
          </a:p>
          <a:p>
            <a:r>
              <a:rPr lang="en-US" b="1" dirty="0">
                <a:solidFill>
                  <a:schemeClr val="tx1"/>
                </a:solidFill>
              </a:rPr>
              <a:t>2. The social practice approach is the most effective way to build the literacies capabilities of individuals and communities.</a:t>
            </a:r>
          </a:p>
          <a:p>
            <a:r>
              <a:rPr lang="en-US" b="1" dirty="0">
                <a:solidFill>
                  <a:schemeClr val="tx1"/>
                </a:solidFill>
              </a:rPr>
              <a:t>3. Literacies are not a set of prescribed skills to be acquired, but should be seen as complex, critical capabilities that are fit to meet the needs of the modern, changing literacies capabilities of individuals and communities.</a:t>
            </a:r>
          </a:p>
          <a:p>
            <a:r>
              <a:rPr lang="en-US" b="1" dirty="0">
                <a:solidFill>
                  <a:schemeClr val="tx1"/>
                </a:solidFill>
              </a:rPr>
              <a:t>4. Numeracy learning opportunities are as important as literacy learning opportunities and should be available to all learners in all learning provision.</a:t>
            </a:r>
          </a:p>
          <a:p>
            <a:r>
              <a:rPr lang="en-US" b="1" dirty="0">
                <a:solidFill>
                  <a:schemeClr val="tx1"/>
                </a:solidFill>
              </a:rPr>
              <a:t>5. Literacies learning should be inclusive and empowering.</a:t>
            </a:r>
            <a:endParaRPr lang="en-GB" b="1" dirty="0">
              <a:solidFill>
                <a:schemeClr val="tx1"/>
              </a:solidFill>
            </a:endParaRPr>
          </a:p>
        </p:txBody>
      </p:sp>
    </p:spTree>
    <p:extLst>
      <p:ext uri="{BB962C8B-B14F-4D97-AF65-F5344CB8AC3E}">
        <p14:creationId xmlns:p14="http://schemas.microsoft.com/office/powerpoint/2010/main" val="268488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Timetable of Development of Adult Literacies in Scotland</a:t>
            </a:r>
            <a:endParaRPr lang="en-GB" dirty="0"/>
          </a:p>
        </p:txBody>
      </p:sp>
      <p:sp>
        <p:nvSpPr>
          <p:cNvPr id="3" name="Content Placeholder 2"/>
          <p:cNvSpPr>
            <a:spLocks noGrp="1"/>
          </p:cNvSpPr>
          <p:nvPr>
            <p:ph idx="1"/>
          </p:nvPr>
        </p:nvSpPr>
        <p:spPr/>
        <p:txBody>
          <a:bodyPr>
            <a:normAutofit/>
          </a:bodyPr>
          <a:lstStyle/>
          <a:p>
            <a:pPr marL="0" indent="0">
              <a:buNone/>
            </a:pPr>
            <a:r>
              <a:rPr lang="en-GB" b="1" dirty="0"/>
              <a:t>     </a:t>
            </a:r>
            <a:r>
              <a:rPr lang="en-GB" b="1" dirty="0">
                <a:solidFill>
                  <a:schemeClr val="accent6">
                    <a:lumMod val="50000"/>
                  </a:schemeClr>
                </a:solidFill>
              </a:rPr>
              <a:t>The social practice approach</a:t>
            </a:r>
            <a:endParaRPr lang="en-GB" dirty="0">
              <a:solidFill>
                <a:schemeClr val="accent6">
                  <a:lumMod val="50000"/>
                </a:schemeClr>
              </a:solidFill>
            </a:endParaRPr>
          </a:p>
          <a:p>
            <a:r>
              <a:rPr lang="en-GB" b="1" dirty="0"/>
              <a:t>Adult literacies learning and teaching in Scotland uses a ‘social practice’ approach, which recognises that the development of literacies depends on the contexts and activities in which learning occurs, the purposes of the learning, and the cultural patterns that are valued in communities and broader society. Adults will learn most effectively what they want or need to learn, and so the emphasis for the learning should be on the uses and application of literacies learning.</a:t>
            </a:r>
            <a:endParaRPr lang="en-GB" dirty="0"/>
          </a:p>
          <a:p>
            <a:endParaRPr lang="en-GB" dirty="0"/>
          </a:p>
        </p:txBody>
      </p:sp>
    </p:spTree>
    <p:extLst>
      <p:ext uri="{BB962C8B-B14F-4D97-AF65-F5344CB8AC3E}">
        <p14:creationId xmlns:p14="http://schemas.microsoft.com/office/powerpoint/2010/main" val="287997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Timetable of Development of Adult Literacies in Scotland</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a:solidFill>
                  <a:schemeClr val="accent6">
                    <a:lumMod val="50000"/>
                  </a:schemeClr>
                </a:solidFill>
              </a:rPr>
              <a:t>      The social practice approach </a:t>
            </a:r>
            <a:r>
              <a:rPr lang="en-GB" b="1" dirty="0"/>
              <a:t>has at its heart the principle that literacies</a:t>
            </a:r>
          </a:p>
          <a:p>
            <a:pPr marL="0" indent="0">
              <a:buNone/>
            </a:pPr>
            <a:r>
              <a:rPr lang="en-GB" b="1" dirty="0"/>
              <a:t>      learning has complex relationships to social, emotional and personal </a:t>
            </a:r>
          </a:p>
          <a:p>
            <a:pPr marL="0" indent="0">
              <a:buNone/>
            </a:pPr>
            <a:r>
              <a:rPr lang="en-GB" b="1" dirty="0"/>
              <a:t>      values and practices. Learning programmes should focus on the </a:t>
            </a:r>
            <a:r>
              <a:rPr lang="en-GB" b="1" u="sng" dirty="0"/>
              <a:t>skills,</a:t>
            </a:r>
          </a:p>
          <a:p>
            <a:pPr marL="0" indent="0">
              <a:buNone/>
            </a:pPr>
            <a:r>
              <a:rPr lang="en-GB" b="1" dirty="0"/>
              <a:t>     </a:t>
            </a:r>
            <a:r>
              <a:rPr lang="en-GB" b="1" u="sng" dirty="0"/>
              <a:t> knowledge and understanding</a:t>
            </a:r>
            <a:r>
              <a:rPr lang="en-GB" b="1" dirty="0"/>
              <a:t> that enable learners to deal more</a:t>
            </a:r>
          </a:p>
          <a:p>
            <a:pPr marL="0" indent="0">
              <a:buNone/>
            </a:pPr>
            <a:r>
              <a:rPr lang="en-GB" b="1" dirty="0"/>
              <a:t>      effectively and critically with their </a:t>
            </a:r>
            <a:r>
              <a:rPr lang="en-GB" b="1" u="sng" dirty="0"/>
              <a:t>real life</a:t>
            </a:r>
            <a:r>
              <a:rPr lang="en-GB" b="1" dirty="0"/>
              <a:t> concerns - in the family, with</a:t>
            </a:r>
          </a:p>
          <a:p>
            <a:pPr marL="0" indent="0">
              <a:buNone/>
            </a:pPr>
            <a:r>
              <a:rPr lang="en-GB" b="1" dirty="0"/>
              <a:t>      friends, at work, and in the local community and wider society. Learning</a:t>
            </a:r>
          </a:p>
          <a:p>
            <a:pPr marL="0" indent="0">
              <a:buNone/>
            </a:pPr>
            <a:r>
              <a:rPr lang="en-GB" b="1" dirty="0"/>
              <a:t>      programmes value and build on the knowledge and experience adults</a:t>
            </a:r>
          </a:p>
          <a:p>
            <a:pPr marL="0" indent="0">
              <a:buNone/>
            </a:pPr>
            <a:r>
              <a:rPr lang="en-GB" b="1" dirty="0"/>
              <a:t>      bring to their learning. Individual and group learning plans promote</a:t>
            </a:r>
          </a:p>
          <a:p>
            <a:pPr marL="0" indent="0">
              <a:buNone/>
            </a:pPr>
            <a:r>
              <a:rPr lang="en-GB" b="1" dirty="0"/>
              <a:t>      learner control and ownership of learning, and enable recognition of </a:t>
            </a:r>
          </a:p>
          <a:p>
            <a:pPr marL="0" indent="0">
              <a:buNone/>
            </a:pPr>
            <a:r>
              <a:rPr lang="en-GB" b="1" dirty="0"/>
              <a:t>      progress through the distance learners travel towards their own goals.</a:t>
            </a:r>
            <a:endParaRPr lang="en-GB" dirty="0"/>
          </a:p>
          <a:p>
            <a:endParaRPr lang="en-GB" dirty="0"/>
          </a:p>
          <a:p>
            <a:endParaRPr lang="en-GB" dirty="0"/>
          </a:p>
        </p:txBody>
      </p:sp>
    </p:spTree>
    <p:extLst>
      <p:ext uri="{BB962C8B-B14F-4D97-AF65-F5344CB8AC3E}">
        <p14:creationId xmlns:p14="http://schemas.microsoft.com/office/powerpoint/2010/main" val="210975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Social Practice Approach</a:t>
            </a:r>
            <a:endParaRPr lang="en-GB" dirty="0"/>
          </a:p>
        </p:txBody>
      </p:sp>
      <p:sp>
        <p:nvSpPr>
          <p:cNvPr id="3" name="Content Placeholder 2"/>
          <p:cNvSpPr>
            <a:spLocks noGrp="1"/>
          </p:cNvSpPr>
          <p:nvPr>
            <p:ph idx="1"/>
          </p:nvPr>
        </p:nvSpPr>
        <p:spPr/>
        <p:txBody>
          <a:bodyPr>
            <a:normAutofit/>
          </a:bodyPr>
          <a:lstStyle/>
          <a:p>
            <a:r>
              <a:rPr lang="en-US" b="1" dirty="0">
                <a:solidFill>
                  <a:srgbClr val="7030A0"/>
                </a:solidFill>
              </a:rPr>
              <a:t>It is widely regarded as an approach which responds to learner’s goals and aspirations and one which is most likely to leave a lasting positive impact on learners.</a:t>
            </a:r>
          </a:p>
          <a:p>
            <a:r>
              <a:rPr lang="en-US" b="1" dirty="0"/>
              <a:t>The social practices approach is one which –</a:t>
            </a:r>
          </a:p>
          <a:p>
            <a:pPr>
              <a:buFont typeface="Arial" panose="020B0604020202020204" pitchFamily="34" charset="0"/>
              <a:buChar char="•"/>
            </a:pPr>
            <a:r>
              <a:rPr lang="en-US" b="1" dirty="0" err="1"/>
              <a:t>Recognises</a:t>
            </a:r>
            <a:r>
              <a:rPr lang="en-US" b="1" dirty="0"/>
              <a:t>, values and validates the range of experiences and skills that people bring to any learning</a:t>
            </a:r>
          </a:p>
          <a:p>
            <a:pPr>
              <a:buFont typeface="Arial" panose="020B0604020202020204" pitchFamily="34" charset="0"/>
              <a:buChar char="•"/>
            </a:pPr>
            <a:r>
              <a:rPr lang="en-US" b="1" dirty="0"/>
              <a:t>Starts from people’s strengths and aspirations, not their weaknesses, or perceived ‘needs’</a:t>
            </a:r>
          </a:p>
          <a:p>
            <a:pPr>
              <a:buFont typeface="Arial" panose="020B0604020202020204" pitchFamily="34" charset="0"/>
              <a:buChar char="•"/>
            </a:pPr>
            <a:r>
              <a:rPr lang="en-US" b="1" dirty="0" err="1"/>
              <a:t>Recognises</a:t>
            </a:r>
            <a:r>
              <a:rPr lang="en-US" b="1" dirty="0"/>
              <a:t> and builds on the ways that people learn</a:t>
            </a:r>
          </a:p>
          <a:p>
            <a:pPr>
              <a:buFont typeface="Arial" panose="020B0604020202020204" pitchFamily="34" charset="0"/>
              <a:buChar char="•"/>
            </a:pPr>
            <a:r>
              <a:rPr lang="en-US" b="1" dirty="0"/>
              <a:t>Provide learning that develops from, and is embedded in, contexts which are relevant to the learner</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05422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Social Practice Approach</a:t>
            </a:r>
            <a:endParaRPr lang="en-GB" dirty="0"/>
          </a:p>
        </p:txBody>
      </p:sp>
      <p:sp>
        <p:nvSpPr>
          <p:cNvPr id="3" name="Content Placeholder 2"/>
          <p:cNvSpPr>
            <a:spLocks noGrp="1"/>
          </p:cNvSpPr>
          <p:nvPr>
            <p:ph idx="1"/>
          </p:nvPr>
        </p:nvSpPr>
        <p:spPr/>
        <p:txBody>
          <a:bodyPr/>
          <a:lstStyle/>
          <a:p>
            <a:r>
              <a:rPr lang="en-US" b="1" dirty="0" err="1"/>
              <a:t>Recognises</a:t>
            </a:r>
            <a:r>
              <a:rPr lang="en-US" b="1" dirty="0"/>
              <a:t> the different values, emotions and perspectives that are embedded in learning</a:t>
            </a:r>
            <a:endParaRPr lang="en-GB" b="1" dirty="0"/>
          </a:p>
          <a:p>
            <a:r>
              <a:rPr lang="en-US" b="1" dirty="0"/>
              <a:t>Is open about the power dimensions of learning and enable learners to exercise power themselves</a:t>
            </a:r>
          </a:p>
          <a:p>
            <a:r>
              <a:rPr lang="en-US" b="1" dirty="0"/>
              <a:t>Develops learner’s critical capacities</a:t>
            </a:r>
          </a:p>
          <a:p>
            <a:r>
              <a:rPr lang="en-US" b="1" dirty="0"/>
              <a:t>Develops learner’s abilities to use their learning in other contexts.</a:t>
            </a:r>
          </a:p>
          <a:p>
            <a:r>
              <a:rPr lang="en-US" b="1" dirty="0"/>
              <a:t>…is geared to the learner’s goals and aspirations.</a:t>
            </a:r>
            <a:endParaRPr lang="en-GB" b="1" dirty="0"/>
          </a:p>
        </p:txBody>
      </p:sp>
    </p:spTree>
    <p:extLst>
      <p:ext uri="{BB962C8B-B14F-4D97-AF65-F5344CB8AC3E}">
        <p14:creationId xmlns:p14="http://schemas.microsoft.com/office/powerpoint/2010/main" val="417385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adult literacies learning cycle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335" y="2060811"/>
            <a:ext cx="6414447" cy="3944203"/>
          </a:xfrm>
        </p:spPr>
      </p:pic>
    </p:spTree>
    <p:extLst>
      <p:ext uri="{BB962C8B-B14F-4D97-AF65-F5344CB8AC3E}">
        <p14:creationId xmlns:p14="http://schemas.microsoft.com/office/powerpoint/2010/main" val="269165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endParaRPr lang="en-GB" dirty="0"/>
          </a:p>
        </p:txBody>
      </p:sp>
      <p:sp>
        <p:nvSpPr>
          <p:cNvPr id="3" name="Content Placeholder 2"/>
          <p:cNvSpPr>
            <a:spLocks noGrp="1"/>
          </p:cNvSpPr>
          <p:nvPr>
            <p:ph idx="1"/>
          </p:nvPr>
        </p:nvSpPr>
        <p:spPr/>
        <p:txBody>
          <a:bodyPr/>
          <a:lstStyle/>
          <a:p>
            <a:pPr marL="0" indent="0">
              <a:buNone/>
            </a:pPr>
            <a:r>
              <a:rPr lang="en-US" b="1" dirty="0"/>
              <a:t>     </a:t>
            </a:r>
            <a:r>
              <a:rPr lang="en-US" b="1" dirty="0">
                <a:solidFill>
                  <a:srgbClr val="7030A0"/>
                </a:solidFill>
              </a:rPr>
              <a:t>By the end of the training participants should:</a:t>
            </a:r>
          </a:p>
          <a:p>
            <a:pPr>
              <a:buFont typeface="Arial" panose="020B0604020202020204" pitchFamily="34" charset="0"/>
              <a:buChar char="•"/>
            </a:pPr>
            <a:r>
              <a:rPr lang="en-US" b="1" dirty="0"/>
              <a:t>have an understanding of the principles of adult literacies in Scotland</a:t>
            </a:r>
          </a:p>
          <a:p>
            <a:pPr>
              <a:buFont typeface="Arial" panose="020B0604020202020204" pitchFamily="34" charset="0"/>
              <a:buChar char="•"/>
            </a:pPr>
            <a:r>
              <a:rPr lang="en-US" b="1" dirty="0"/>
              <a:t>appreciate what is required for effective adult tutoring</a:t>
            </a:r>
          </a:p>
          <a:p>
            <a:pPr>
              <a:buFont typeface="Arial" panose="020B0604020202020204" pitchFamily="34" charset="0"/>
              <a:buChar char="•"/>
            </a:pPr>
            <a:r>
              <a:rPr lang="en-US" b="1" dirty="0"/>
              <a:t>understand that literacies are complex capabilities</a:t>
            </a:r>
          </a:p>
          <a:p>
            <a:pPr>
              <a:buFont typeface="Arial" panose="020B0604020202020204" pitchFamily="34" charset="0"/>
              <a:buChar char="•"/>
            </a:pPr>
            <a:r>
              <a:rPr lang="en-US" b="1" dirty="0"/>
              <a:t>be aware of a variety of strategies of teaching literacies</a:t>
            </a:r>
          </a:p>
          <a:p>
            <a:pPr>
              <a:buFont typeface="Arial" panose="020B0604020202020204" pitchFamily="34" charset="0"/>
              <a:buChar char="•"/>
            </a:pPr>
            <a:r>
              <a:rPr lang="en-US" b="1" dirty="0"/>
              <a:t>understand that assessment, guidance and record keeping are essential elements in literacies </a:t>
            </a:r>
            <a:r>
              <a:rPr lang="en-US" b="1" dirty="0" err="1"/>
              <a:t>programmes</a:t>
            </a:r>
            <a:endParaRPr lang="en-GB" b="1" dirty="0"/>
          </a:p>
        </p:txBody>
      </p:sp>
    </p:spTree>
    <p:extLst>
      <p:ext uri="{BB962C8B-B14F-4D97-AF65-F5344CB8AC3E}">
        <p14:creationId xmlns:p14="http://schemas.microsoft.com/office/powerpoint/2010/main" val="2391578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Barriers to learning</a:t>
            </a:r>
            <a:br>
              <a:rPr lang="en-US" dirty="0"/>
            </a:br>
            <a:r>
              <a:rPr lang="en-US" dirty="0"/>
              <a:t>- Activity</a:t>
            </a:r>
            <a:br>
              <a:rPr lang="en-US" dirty="0"/>
            </a:br>
            <a:endParaRPr lang="en-GB" dirty="0"/>
          </a:p>
        </p:txBody>
      </p:sp>
      <p:sp>
        <p:nvSpPr>
          <p:cNvPr id="3" name="Content Placeholder 2"/>
          <p:cNvSpPr>
            <a:spLocks noGrp="1"/>
          </p:cNvSpPr>
          <p:nvPr>
            <p:ph idx="1"/>
          </p:nvPr>
        </p:nvSpPr>
        <p:spPr/>
        <p:txBody>
          <a:bodyPr/>
          <a:lstStyle/>
          <a:p>
            <a:pPr marL="0" indent="0">
              <a:buNone/>
            </a:pPr>
            <a:r>
              <a:rPr lang="en-US" b="1" dirty="0">
                <a:solidFill>
                  <a:srgbClr val="7030A0"/>
                </a:solidFill>
              </a:rPr>
              <a:t>     </a:t>
            </a:r>
          </a:p>
          <a:p>
            <a:r>
              <a:rPr lang="en-US" b="1" dirty="0">
                <a:solidFill>
                  <a:srgbClr val="7030A0"/>
                </a:solidFill>
              </a:rPr>
              <a:t>Activity</a:t>
            </a:r>
            <a:r>
              <a:rPr lang="en-US" dirty="0">
                <a:solidFill>
                  <a:srgbClr val="7030A0"/>
                </a:solidFill>
              </a:rPr>
              <a:t>:</a:t>
            </a:r>
            <a:r>
              <a:rPr lang="en-US" b="1" dirty="0">
                <a:solidFill>
                  <a:schemeClr val="tx1"/>
                </a:solidFill>
              </a:rPr>
              <a:t> </a:t>
            </a:r>
          </a:p>
          <a:p>
            <a:pPr>
              <a:buFont typeface="Arial" panose="020B0604020202020204" pitchFamily="34" charset="0"/>
              <a:buChar char="•"/>
            </a:pPr>
            <a:r>
              <a:rPr lang="en-US" b="1" dirty="0">
                <a:solidFill>
                  <a:schemeClr val="tx1"/>
                </a:solidFill>
              </a:rPr>
              <a:t>Note down a few of the barriers some learners experience when </a:t>
            </a:r>
          </a:p>
          <a:p>
            <a:pPr marL="0" indent="0">
              <a:buNone/>
            </a:pPr>
            <a:r>
              <a:rPr lang="en-US" b="1" dirty="0">
                <a:solidFill>
                  <a:schemeClr val="tx1"/>
                </a:solidFill>
              </a:rPr>
              <a:t>     trying to participate in adult learning.</a:t>
            </a:r>
          </a:p>
          <a:p>
            <a:pPr>
              <a:buFont typeface="Arial" panose="020B0604020202020204" pitchFamily="34" charset="0"/>
              <a:buChar char="•"/>
            </a:pPr>
            <a:r>
              <a:rPr lang="en-US" b="1" dirty="0">
                <a:solidFill>
                  <a:schemeClr val="tx1"/>
                </a:solidFill>
              </a:rPr>
              <a:t>What can be done to overcome these barriers?</a:t>
            </a:r>
          </a:p>
          <a:p>
            <a:pPr>
              <a:buFont typeface="Arial" panose="020B0604020202020204" pitchFamily="34" charset="0"/>
              <a:buChar char="•"/>
            </a:pPr>
            <a:r>
              <a:rPr lang="en-US" b="1" dirty="0">
                <a:solidFill>
                  <a:schemeClr val="tx1"/>
                </a:solidFill>
              </a:rPr>
              <a:t>Note down some of the benefits of adult learning.</a:t>
            </a:r>
          </a:p>
          <a:p>
            <a:pPr marL="0" indent="0">
              <a:buNone/>
            </a:pPr>
            <a:endParaRPr lang="en-US" b="1" dirty="0">
              <a:solidFill>
                <a:schemeClr val="tx1"/>
              </a:solidFill>
            </a:endParaRPr>
          </a:p>
          <a:p>
            <a:pPr marL="0" indent="0">
              <a:buNone/>
            </a:pPr>
            <a:endParaRPr lang="en-US" dirty="0">
              <a:solidFill>
                <a:srgbClr val="7030A0"/>
              </a:solidFill>
            </a:endParaRPr>
          </a:p>
        </p:txBody>
      </p:sp>
    </p:spTree>
    <p:extLst>
      <p:ext uri="{BB962C8B-B14F-4D97-AF65-F5344CB8AC3E}">
        <p14:creationId xmlns:p14="http://schemas.microsoft.com/office/powerpoint/2010/main" val="73182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learning</a:t>
            </a:r>
            <a:endParaRPr lang="en-GB"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solidFill>
                  <a:srgbClr val="7030A0"/>
                </a:solidFill>
              </a:rPr>
              <a:t>The barriers to learning experienced by adults are multi-layered and   </a:t>
            </a:r>
          </a:p>
          <a:p>
            <a:pPr marL="0" indent="0">
              <a:buNone/>
            </a:pPr>
            <a:r>
              <a:rPr lang="en-US" b="1" dirty="0">
                <a:solidFill>
                  <a:srgbClr val="7030A0"/>
                </a:solidFill>
              </a:rPr>
              <a:t>      interrelated:</a:t>
            </a:r>
          </a:p>
          <a:p>
            <a:r>
              <a:rPr lang="en-US" b="1" dirty="0">
                <a:solidFill>
                  <a:schemeClr val="tx1"/>
                </a:solidFill>
              </a:rPr>
              <a:t>Cost of learning</a:t>
            </a:r>
          </a:p>
          <a:p>
            <a:r>
              <a:rPr lang="en-US" b="1" dirty="0">
                <a:solidFill>
                  <a:schemeClr val="tx1"/>
                </a:solidFill>
              </a:rPr>
              <a:t>Fear of learning</a:t>
            </a:r>
          </a:p>
          <a:p>
            <a:r>
              <a:rPr lang="en-US" b="1" dirty="0">
                <a:solidFill>
                  <a:schemeClr val="tx1"/>
                </a:solidFill>
              </a:rPr>
              <a:t>Lack of confidence</a:t>
            </a:r>
          </a:p>
          <a:p>
            <a:r>
              <a:rPr lang="en-US" b="1" dirty="0">
                <a:solidFill>
                  <a:schemeClr val="tx1"/>
                </a:solidFill>
              </a:rPr>
              <a:t>Family commitments</a:t>
            </a:r>
          </a:p>
          <a:p>
            <a:endParaRPr lang="en-US" b="1" dirty="0">
              <a:solidFill>
                <a:schemeClr val="tx1"/>
              </a:solidFill>
            </a:endParaRPr>
          </a:p>
          <a:p>
            <a:pPr marL="0" indent="0">
              <a:buNone/>
            </a:pPr>
            <a:r>
              <a:rPr lang="en-US"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361211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barriers to learning</a:t>
            </a:r>
            <a:endParaRPr lang="en-GB" dirty="0"/>
          </a:p>
        </p:txBody>
      </p:sp>
      <p:sp>
        <p:nvSpPr>
          <p:cNvPr id="3" name="Content Placeholder 2"/>
          <p:cNvSpPr>
            <a:spLocks noGrp="1"/>
          </p:cNvSpPr>
          <p:nvPr>
            <p:ph idx="1"/>
          </p:nvPr>
        </p:nvSpPr>
        <p:spPr/>
        <p:txBody>
          <a:bodyPr>
            <a:normAutofit fontScale="85000" lnSpcReduction="20000"/>
          </a:bodyPr>
          <a:lstStyle/>
          <a:p>
            <a:r>
              <a:rPr lang="en-US" b="1" dirty="0">
                <a:solidFill>
                  <a:schemeClr val="tx1"/>
                </a:solidFill>
              </a:rPr>
              <a:t>Adults are motivated to learn if the potential outcomes are clear and valued. </a:t>
            </a:r>
          </a:p>
          <a:p>
            <a:r>
              <a:rPr lang="en-US" b="1" dirty="0">
                <a:solidFill>
                  <a:schemeClr val="tx1"/>
                </a:solidFill>
              </a:rPr>
              <a:t>Evidence on the positive outcomes and potential impact of learning as an adult should be widely communicated. </a:t>
            </a:r>
          </a:p>
          <a:p>
            <a:r>
              <a:rPr lang="en-US" b="1" dirty="0">
                <a:solidFill>
                  <a:schemeClr val="tx1"/>
                </a:solidFill>
              </a:rPr>
              <a:t>Raising the perceived value of learning could help to overcome associated barriers.</a:t>
            </a:r>
            <a:endParaRPr lang="en-GB" b="1" dirty="0">
              <a:solidFill>
                <a:schemeClr val="tx1"/>
              </a:solidFill>
            </a:endParaRPr>
          </a:p>
          <a:p>
            <a:r>
              <a:rPr lang="en-US" b="1" dirty="0">
                <a:solidFill>
                  <a:schemeClr val="tx1"/>
                </a:solidFill>
              </a:rPr>
              <a:t>Information about learning opportunities can be shared and communicated proactively in a variety of ways, including the internet and in public spaces. </a:t>
            </a:r>
          </a:p>
          <a:p>
            <a:r>
              <a:rPr lang="en-US" b="1" dirty="0">
                <a:solidFill>
                  <a:schemeClr val="tx1"/>
                </a:solidFill>
              </a:rPr>
              <a:t>Many adults experience competing priorities such as work, family and caring responsibilities. Learning provision should accommodate this and offer flexibility, for example outside of working hours, online and/or blended learning.</a:t>
            </a:r>
          </a:p>
          <a:p>
            <a:pPr marL="0" indent="0">
              <a:buNone/>
            </a:pPr>
            <a:r>
              <a:rPr lang="en-US" dirty="0">
                <a:solidFill>
                  <a:schemeClr val="tx1"/>
                </a:solidFill>
              </a:rPr>
              <a:t>‘Barriers to learning for disadvantaged groups’, Department for Education, 2018</a:t>
            </a:r>
          </a:p>
          <a:p>
            <a:pPr marL="0" indent="0">
              <a:buNone/>
            </a:pPr>
            <a:r>
              <a:rPr lang="en-US" dirty="0">
                <a:hlinkClick r:id="rId2"/>
              </a:rPr>
              <a:t>www.gov.uk/government/publications</a:t>
            </a:r>
            <a:endParaRPr lang="en-US" dirty="0"/>
          </a:p>
          <a:p>
            <a:pPr marL="0" indent="0">
              <a:buNone/>
            </a:pPr>
            <a:r>
              <a:rPr lang="en-US" dirty="0"/>
              <a:t>See also: ‘Identifying and reducing barriers to participation in adult literacy and numeracy tuition’, 2010, NALA.</a:t>
            </a:r>
          </a:p>
          <a:p>
            <a:pPr marL="0" indent="0">
              <a:buNone/>
            </a:pPr>
            <a:r>
              <a:rPr lang="en-US" dirty="0">
                <a:hlinkClick r:id="rId3"/>
              </a:rPr>
              <a:t>www.nala.ie/research/literacy-numeracy-participation-reducing-barriers-to-learning</a:t>
            </a:r>
            <a:endParaRPr lang="en-US" dirty="0"/>
          </a:p>
          <a:p>
            <a:pPr marL="0" indent="0">
              <a:buNone/>
            </a:pPr>
            <a:endParaRPr lang="en-US" dirty="0"/>
          </a:p>
          <a:p>
            <a:endParaRPr lang="en-GB" dirty="0"/>
          </a:p>
        </p:txBody>
      </p:sp>
    </p:spTree>
    <p:extLst>
      <p:ext uri="{BB962C8B-B14F-4D97-AF65-F5344CB8AC3E}">
        <p14:creationId xmlns:p14="http://schemas.microsoft.com/office/powerpoint/2010/main" val="3161592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barriers to learning</a:t>
            </a:r>
            <a:endParaRPr lang="en-GB"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solidFill>
                  <a:schemeClr val="accent6">
                    <a:lumMod val="50000"/>
                  </a:schemeClr>
                </a:solidFill>
              </a:rPr>
              <a:t>The perceived benefits of learning are complex and wide-ranging, e.g.:</a:t>
            </a:r>
          </a:p>
          <a:p>
            <a:pPr>
              <a:buFont typeface="Arial" panose="020B0604020202020204" pitchFamily="34" charset="0"/>
              <a:buChar char="•"/>
            </a:pPr>
            <a:r>
              <a:rPr lang="en-US" b="1" dirty="0">
                <a:solidFill>
                  <a:schemeClr val="tx1"/>
                </a:solidFill>
              </a:rPr>
              <a:t>Confidence</a:t>
            </a:r>
          </a:p>
          <a:p>
            <a:pPr>
              <a:buFont typeface="Arial" panose="020B0604020202020204" pitchFamily="34" charset="0"/>
              <a:buChar char="•"/>
            </a:pPr>
            <a:r>
              <a:rPr lang="en-US" b="1" dirty="0">
                <a:solidFill>
                  <a:schemeClr val="tx1"/>
                </a:solidFill>
              </a:rPr>
              <a:t>Health</a:t>
            </a:r>
          </a:p>
          <a:p>
            <a:pPr>
              <a:buFont typeface="Arial" panose="020B0604020202020204" pitchFamily="34" charset="0"/>
              <a:buChar char="•"/>
            </a:pPr>
            <a:r>
              <a:rPr lang="en-US" b="1" dirty="0">
                <a:solidFill>
                  <a:schemeClr val="tx1"/>
                </a:solidFill>
              </a:rPr>
              <a:t>Well-being</a:t>
            </a:r>
          </a:p>
          <a:p>
            <a:pPr>
              <a:buFont typeface="Arial" panose="020B0604020202020204" pitchFamily="34" charset="0"/>
              <a:buChar char="•"/>
            </a:pPr>
            <a:r>
              <a:rPr lang="en-US" b="1" dirty="0">
                <a:solidFill>
                  <a:schemeClr val="tx1"/>
                </a:solidFill>
              </a:rPr>
              <a:t>Social relationships</a:t>
            </a:r>
          </a:p>
          <a:p>
            <a:pPr>
              <a:buFont typeface="Arial" panose="020B0604020202020204" pitchFamily="34" charset="0"/>
              <a:buChar char="•"/>
            </a:pPr>
            <a:r>
              <a:rPr lang="en-US" b="1" dirty="0">
                <a:solidFill>
                  <a:schemeClr val="tx1"/>
                </a:solidFill>
              </a:rPr>
              <a:t>Improved work prospects</a:t>
            </a:r>
          </a:p>
          <a:p>
            <a:pPr>
              <a:buFont typeface="Arial" panose="020B0604020202020204" pitchFamily="34" charset="0"/>
              <a:buChar char="•"/>
            </a:pPr>
            <a:r>
              <a:rPr lang="en-US" b="1" dirty="0">
                <a:solidFill>
                  <a:schemeClr val="tx1"/>
                </a:solidFill>
              </a:rPr>
              <a:t>Possible career progression</a:t>
            </a:r>
          </a:p>
        </p:txBody>
      </p:sp>
    </p:spTree>
    <p:extLst>
      <p:ext uri="{BB962C8B-B14F-4D97-AF65-F5344CB8AC3E}">
        <p14:creationId xmlns:p14="http://schemas.microsoft.com/office/powerpoint/2010/main" val="3037206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Inclusive Approach</a:t>
            </a:r>
            <a:endParaRPr lang="en-GB" dirty="0"/>
          </a:p>
        </p:txBody>
      </p:sp>
      <p:sp>
        <p:nvSpPr>
          <p:cNvPr id="3" name="Content Placeholder 2"/>
          <p:cNvSpPr>
            <a:spLocks noGrp="1"/>
          </p:cNvSpPr>
          <p:nvPr>
            <p:ph idx="1"/>
          </p:nvPr>
        </p:nvSpPr>
        <p:spPr/>
        <p:txBody>
          <a:bodyPr>
            <a:normAutofit fontScale="92500"/>
          </a:bodyPr>
          <a:lstStyle/>
          <a:p>
            <a:pPr marL="0" indent="0">
              <a:buNone/>
            </a:pPr>
            <a:r>
              <a:rPr lang="en-US" dirty="0"/>
              <a:t>     </a:t>
            </a:r>
            <a:r>
              <a:rPr lang="en-US" b="1" dirty="0">
                <a:solidFill>
                  <a:srgbClr val="7030A0"/>
                </a:solidFill>
              </a:rPr>
              <a:t>An inclusive approach says that all adults have a right to access appropriate </a:t>
            </a:r>
          </a:p>
          <a:p>
            <a:pPr marL="0" indent="0">
              <a:buNone/>
            </a:pPr>
            <a:r>
              <a:rPr lang="en-US" b="1" dirty="0">
                <a:solidFill>
                  <a:srgbClr val="7030A0"/>
                </a:solidFill>
              </a:rPr>
              <a:t>     education.</a:t>
            </a:r>
          </a:p>
          <a:p>
            <a:pPr marL="0" indent="0">
              <a:buNone/>
            </a:pPr>
            <a:r>
              <a:rPr lang="en-US" b="1" dirty="0"/>
              <a:t>Many adults are excluded because of:</a:t>
            </a:r>
          </a:p>
          <a:p>
            <a:r>
              <a:rPr lang="en-US" b="1" dirty="0"/>
              <a:t>Low income                                </a:t>
            </a:r>
          </a:p>
          <a:p>
            <a:r>
              <a:rPr lang="en-US" b="1" dirty="0"/>
              <a:t>Transport difficulties</a:t>
            </a:r>
          </a:p>
          <a:p>
            <a:r>
              <a:rPr lang="en-US" b="1" dirty="0"/>
              <a:t>Dyslexia</a:t>
            </a:r>
          </a:p>
          <a:p>
            <a:r>
              <a:rPr lang="en-US" b="1" dirty="0"/>
              <a:t>Health problems</a:t>
            </a:r>
          </a:p>
          <a:p>
            <a:r>
              <a:rPr lang="en-US" b="1" dirty="0"/>
              <a:t>English being a second language</a:t>
            </a:r>
          </a:p>
          <a:p>
            <a:r>
              <a:rPr lang="en-US" b="1" dirty="0"/>
              <a:t>Learning disabilities</a:t>
            </a:r>
          </a:p>
          <a:p>
            <a:r>
              <a:rPr lang="en-US" b="1" dirty="0"/>
              <a:t>Mental health issues</a:t>
            </a:r>
            <a:endParaRPr lang="en-GB" b="1" dirty="0"/>
          </a:p>
        </p:txBody>
      </p:sp>
    </p:spTree>
    <p:extLst>
      <p:ext uri="{BB962C8B-B14F-4D97-AF65-F5344CB8AC3E}">
        <p14:creationId xmlns:p14="http://schemas.microsoft.com/office/powerpoint/2010/main" val="383264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Inclusive Approach</a:t>
            </a:r>
            <a:endParaRPr lang="en-GB" dirty="0"/>
          </a:p>
        </p:txBody>
      </p:sp>
      <p:sp>
        <p:nvSpPr>
          <p:cNvPr id="3" name="Content Placeholder 2"/>
          <p:cNvSpPr>
            <a:spLocks noGrp="1"/>
          </p:cNvSpPr>
          <p:nvPr>
            <p:ph idx="1"/>
          </p:nvPr>
        </p:nvSpPr>
        <p:spPr/>
        <p:txBody>
          <a:bodyPr/>
          <a:lstStyle/>
          <a:p>
            <a:r>
              <a:rPr lang="en-US" b="1" dirty="0"/>
              <a:t>Mental health issues</a:t>
            </a:r>
          </a:p>
          <a:p>
            <a:r>
              <a:rPr lang="en-US" b="1" dirty="0"/>
              <a:t>Shift working</a:t>
            </a:r>
          </a:p>
          <a:p>
            <a:r>
              <a:rPr lang="en-US" b="1" dirty="0"/>
              <a:t>Child-care issues</a:t>
            </a:r>
          </a:p>
          <a:p>
            <a:r>
              <a:rPr lang="en-US" b="1" dirty="0"/>
              <a:t>Access issues</a:t>
            </a:r>
          </a:p>
          <a:p>
            <a:r>
              <a:rPr lang="en-US" b="1" dirty="0"/>
              <a:t>Sensory difficulties</a:t>
            </a:r>
          </a:p>
          <a:p>
            <a:r>
              <a:rPr lang="en-US" b="1" dirty="0"/>
              <a:t>Lack of support outside the classroom</a:t>
            </a:r>
          </a:p>
          <a:p>
            <a:r>
              <a:rPr lang="en-US" b="1" dirty="0"/>
              <a:t>Obstruction by family</a:t>
            </a:r>
          </a:p>
          <a:p>
            <a:r>
              <a:rPr lang="en-US" b="1" dirty="0"/>
              <a:t>Past negative experience of learning</a:t>
            </a:r>
          </a:p>
          <a:p>
            <a:r>
              <a:rPr lang="en-US" b="1" dirty="0"/>
              <a:t>Peer pressure</a:t>
            </a:r>
            <a:endParaRPr lang="en-GB" b="1" dirty="0"/>
          </a:p>
        </p:txBody>
      </p:sp>
    </p:spTree>
    <p:extLst>
      <p:ext uri="{BB962C8B-B14F-4D97-AF65-F5344CB8AC3E}">
        <p14:creationId xmlns:p14="http://schemas.microsoft.com/office/powerpoint/2010/main" val="2413442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learning difficulties</a:t>
            </a:r>
            <a:endParaRPr lang="en-GB" dirty="0"/>
          </a:p>
        </p:txBody>
      </p:sp>
      <p:sp>
        <p:nvSpPr>
          <p:cNvPr id="3" name="Content Placeholder 2"/>
          <p:cNvSpPr>
            <a:spLocks noGrp="1"/>
          </p:cNvSpPr>
          <p:nvPr>
            <p:ph idx="1"/>
          </p:nvPr>
        </p:nvSpPr>
        <p:spPr/>
        <p:txBody>
          <a:bodyPr>
            <a:normAutofit fontScale="92500"/>
          </a:bodyPr>
          <a:lstStyle/>
          <a:p>
            <a:pPr marL="0" indent="0">
              <a:buNone/>
            </a:pPr>
            <a:r>
              <a:rPr lang="en-US" dirty="0"/>
              <a:t>       </a:t>
            </a:r>
            <a:r>
              <a:rPr lang="en-US" b="1" dirty="0"/>
              <a:t>Specific learning difficulties are a range of neuro-developmental conditions</a:t>
            </a:r>
          </a:p>
          <a:p>
            <a:pPr marL="0" indent="0">
              <a:buNone/>
            </a:pPr>
            <a:r>
              <a:rPr lang="en-US" b="1" dirty="0"/>
              <a:t>       that affect the individual’s abilities to learn in everyday contexts by</a:t>
            </a:r>
          </a:p>
          <a:p>
            <a:pPr marL="0" indent="0">
              <a:buNone/>
            </a:pPr>
            <a:r>
              <a:rPr lang="en-US" b="1" dirty="0"/>
              <a:t>       traditional methods. </a:t>
            </a:r>
          </a:p>
          <a:p>
            <a:pPr marL="0" indent="0">
              <a:buNone/>
            </a:pPr>
            <a:endParaRPr lang="en-US" b="1" dirty="0"/>
          </a:p>
          <a:p>
            <a:pPr marL="0" indent="0">
              <a:buNone/>
            </a:pPr>
            <a:r>
              <a:rPr lang="en-US" b="1" dirty="0"/>
              <a:t>       These conditions are distinct from global learning difficulties in that </a:t>
            </a:r>
          </a:p>
          <a:p>
            <a:pPr marL="0" indent="0">
              <a:buNone/>
            </a:pPr>
            <a:r>
              <a:rPr lang="en-US" b="1" dirty="0"/>
              <a:t>       difficulties arise not from intellectual impairment but rather from particular </a:t>
            </a:r>
          </a:p>
          <a:p>
            <a:pPr marL="0" indent="0">
              <a:buNone/>
            </a:pPr>
            <a:r>
              <a:rPr lang="en-US" b="1" dirty="0"/>
              <a:t>       processing differences and, typically, there will be a discrepancy between </a:t>
            </a:r>
          </a:p>
          <a:p>
            <a:pPr marL="0" indent="0">
              <a:buNone/>
            </a:pPr>
            <a:r>
              <a:rPr lang="en-US" b="1" dirty="0"/>
              <a:t>       the individual’s general cognitive abilities and their abilities in certain areas </a:t>
            </a:r>
          </a:p>
          <a:p>
            <a:pPr marL="0" indent="0">
              <a:buNone/>
            </a:pPr>
            <a:r>
              <a:rPr lang="en-US" b="1" dirty="0"/>
              <a:t>       of learning (such as written language or number skills) or under certain</a:t>
            </a:r>
          </a:p>
          <a:p>
            <a:pPr marL="0" indent="0">
              <a:buNone/>
            </a:pPr>
            <a:r>
              <a:rPr lang="en-US" b="1" dirty="0"/>
              <a:t>       circumstances. </a:t>
            </a:r>
            <a:endParaRPr lang="en-GB" b="1" dirty="0"/>
          </a:p>
        </p:txBody>
      </p:sp>
    </p:spTree>
    <p:extLst>
      <p:ext uri="{BB962C8B-B14F-4D97-AF65-F5344CB8AC3E}">
        <p14:creationId xmlns:p14="http://schemas.microsoft.com/office/powerpoint/2010/main" val="150723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learning difficulties</a:t>
            </a:r>
            <a:endParaRPr lang="en-GB" dirty="0"/>
          </a:p>
        </p:txBody>
      </p:sp>
      <p:sp>
        <p:nvSpPr>
          <p:cNvPr id="3" name="Content Placeholder 2"/>
          <p:cNvSpPr>
            <a:spLocks noGrp="1"/>
          </p:cNvSpPr>
          <p:nvPr>
            <p:ph idx="1"/>
          </p:nvPr>
        </p:nvSpPr>
        <p:spPr/>
        <p:txBody>
          <a:bodyPr/>
          <a:lstStyle/>
          <a:p>
            <a:pPr marL="0" indent="0">
              <a:buNone/>
            </a:pPr>
            <a:r>
              <a:rPr lang="en-US" b="1" dirty="0"/>
              <a:t>      Many people have difficulties in fully grasping the skills of efficient </a:t>
            </a:r>
          </a:p>
          <a:p>
            <a:pPr marL="0" indent="0">
              <a:buNone/>
            </a:pPr>
            <a:r>
              <a:rPr lang="en-US" b="1" dirty="0"/>
              <a:t>      reading, writing and using numbers because of a specific learning </a:t>
            </a:r>
          </a:p>
          <a:p>
            <a:pPr marL="0" indent="0">
              <a:buNone/>
            </a:pPr>
            <a:r>
              <a:rPr lang="en-US" b="1" dirty="0"/>
              <a:t>      difficulty such as dyslexia, dyscalculia, and </a:t>
            </a:r>
            <a:r>
              <a:rPr lang="en-US" b="1" dirty="0" err="1"/>
              <a:t>dysppraxia</a:t>
            </a:r>
            <a:r>
              <a:rPr lang="en-US" b="1" dirty="0"/>
              <a:t>, or a number of </a:t>
            </a:r>
          </a:p>
          <a:p>
            <a:pPr marL="0" indent="0">
              <a:buNone/>
            </a:pPr>
            <a:r>
              <a:rPr lang="en-US" b="1" dirty="0"/>
              <a:t>      linked conditions. </a:t>
            </a:r>
          </a:p>
          <a:p>
            <a:pPr marL="0" indent="0">
              <a:buNone/>
            </a:pPr>
            <a:endParaRPr lang="en-US" b="1" dirty="0"/>
          </a:p>
          <a:p>
            <a:pPr marL="0" indent="0">
              <a:buNone/>
            </a:pPr>
            <a:r>
              <a:rPr lang="en-US" b="1" dirty="0"/>
              <a:t>      However, their difficulties (with literacies) may go </a:t>
            </a:r>
            <a:r>
              <a:rPr lang="en-US" b="1" dirty="0" err="1"/>
              <a:t>unrecognised</a:t>
            </a:r>
            <a:r>
              <a:rPr lang="en-US" b="1" dirty="0"/>
              <a:t> </a:t>
            </a:r>
          </a:p>
          <a:p>
            <a:pPr marL="0" indent="0">
              <a:buNone/>
            </a:pPr>
            <a:r>
              <a:rPr lang="en-US" b="1" dirty="0"/>
              <a:t>      in day-to day life because they are otherwise very capable, intellectually </a:t>
            </a:r>
          </a:p>
          <a:p>
            <a:pPr marL="0" indent="0">
              <a:buNone/>
            </a:pPr>
            <a:r>
              <a:rPr lang="en-US" b="1" dirty="0"/>
              <a:t>      able and articulate.</a:t>
            </a:r>
            <a:endParaRPr lang="en-GB" b="1" dirty="0"/>
          </a:p>
          <a:p>
            <a:endParaRPr lang="en-GB" dirty="0"/>
          </a:p>
        </p:txBody>
      </p:sp>
    </p:spTree>
    <p:extLst>
      <p:ext uri="{BB962C8B-B14F-4D97-AF65-F5344CB8AC3E}">
        <p14:creationId xmlns:p14="http://schemas.microsoft.com/office/powerpoint/2010/main" val="3748017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learning difficulties</a:t>
            </a:r>
            <a:endParaRPr lang="en-GB" dirty="0"/>
          </a:p>
        </p:txBody>
      </p:sp>
      <p:sp>
        <p:nvSpPr>
          <p:cNvPr id="3" name="Content Placeholder 2"/>
          <p:cNvSpPr>
            <a:spLocks noGrp="1"/>
          </p:cNvSpPr>
          <p:nvPr>
            <p:ph idx="1"/>
          </p:nvPr>
        </p:nvSpPr>
        <p:spPr/>
        <p:txBody>
          <a:bodyPr/>
          <a:lstStyle/>
          <a:p>
            <a:pPr marL="0" indent="0">
              <a:buNone/>
            </a:pPr>
            <a:r>
              <a:rPr lang="en-US" b="1" dirty="0"/>
              <a:t>      Very often, people with specific learning difficulties can cope reasonably </a:t>
            </a:r>
          </a:p>
          <a:p>
            <a:pPr marL="0" indent="0">
              <a:buNone/>
            </a:pPr>
            <a:r>
              <a:rPr lang="en-US" b="1" dirty="0"/>
              <a:t>      well with literacies tasks in ideal situations, but in other </a:t>
            </a:r>
          </a:p>
          <a:p>
            <a:pPr marL="0" indent="0">
              <a:buNone/>
            </a:pPr>
            <a:r>
              <a:rPr lang="en-US" b="1" dirty="0"/>
              <a:t>      circumstances, time pressure, stress, fatigue or even environmental </a:t>
            </a:r>
          </a:p>
          <a:p>
            <a:pPr marL="0" indent="0">
              <a:buNone/>
            </a:pPr>
            <a:r>
              <a:rPr lang="en-US" b="1" dirty="0"/>
              <a:t>      factors, such as lighting, noise or unfamiliar settings, can seriously impair </a:t>
            </a:r>
          </a:p>
          <a:p>
            <a:pPr marL="0" indent="0">
              <a:buNone/>
            </a:pPr>
            <a:r>
              <a:rPr lang="en-US" b="1" dirty="0"/>
              <a:t>      their abilities.</a:t>
            </a:r>
            <a:endParaRPr lang="en-GB" b="1" dirty="0"/>
          </a:p>
          <a:p>
            <a:pPr marL="0" indent="0">
              <a:buNone/>
            </a:pPr>
            <a:endParaRPr lang="en-GB" dirty="0"/>
          </a:p>
        </p:txBody>
      </p:sp>
    </p:spTree>
    <p:extLst>
      <p:ext uri="{BB962C8B-B14F-4D97-AF65-F5344CB8AC3E}">
        <p14:creationId xmlns:p14="http://schemas.microsoft.com/office/powerpoint/2010/main" val="108863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Neurodiversity</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7104" y="1433014"/>
            <a:ext cx="8529851" cy="4722125"/>
          </a:xfrm>
        </p:spPr>
      </p:pic>
    </p:spTree>
    <p:extLst>
      <p:ext uri="{BB962C8B-B14F-4D97-AF65-F5344CB8AC3E}">
        <p14:creationId xmlns:p14="http://schemas.microsoft.com/office/powerpoint/2010/main" val="271881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en-GB" dirty="0"/>
          </a:p>
        </p:txBody>
      </p:sp>
      <p:sp>
        <p:nvSpPr>
          <p:cNvPr id="3" name="Content Placeholder 2"/>
          <p:cNvSpPr>
            <a:spLocks noGrp="1"/>
          </p:cNvSpPr>
          <p:nvPr>
            <p:ph idx="1"/>
          </p:nvPr>
        </p:nvSpPr>
        <p:spPr/>
        <p:txBody>
          <a:bodyPr>
            <a:normAutofit/>
          </a:bodyPr>
          <a:lstStyle/>
          <a:p>
            <a:pPr marL="0" indent="0">
              <a:buNone/>
            </a:pPr>
            <a:r>
              <a:rPr lang="en-GB" b="1" dirty="0"/>
              <a:t>     </a:t>
            </a:r>
            <a:r>
              <a:rPr lang="en-GB" sz="2400" b="1" dirty="0">
                <a:solidFill>
                  <a:schemeClr val="accent6">
                    <a:lumMod val="50000"/>
                  </a:schemeClr>
                </a:solidFill>
              </a:rPr>
              <a:t>Formal education</a:t>
            </a:r>
            <a:endParaRPr lang="en-GB" sz="2400" dirty="0">
              <a:solidFill>
                <a:schemeClr val="accent6">
                  <a:lumMod val="50000"/>
                </a:schemeClr>
              </a:solidFill>
            </a:endParaRPr>
          </a:p>
          <a:p>
            <a:r>
              <a:rPr lang="en-GB" sz="2400" dirty="0"/>
              <a:t>The progressively structured, age-graded ‘education system’ beginning with primary schools and running through to further and higher education institutions. The term covers technical and professional training as well as more general academic studies.</a:t>
            </a:r>
          </a:p>
          <a:p>
            <a:pPr marL="0" indent="0">
              <a:buNone/>
            </a:pPr>
            <a:r>
              <a:rPr lang="en-GB" sz="2400" dirty="0"/>
              <a:t> </a:t>
            </a:r>
          </a:p>
          <a:p>
            <a:pPr marL="0" indent="0">
              <a:buNone/>
            </a:pPr>
            <a:r>
              <a:rPr lang="en-GB" b="1" dirty="0"/>
              <a:t>     </a:t>
            </a:r>
            <a:endParaRPr lang="en-GB" dirty="0"/>
          </a:p>
        </p:txBody>
      </p:sp>
    </p:spTree>
    <p:extLst>
      <p:ext uri="{BB962C8B-B14F-4D97-AF65-F5344CB8AC3E}">
        <p14:creationId xmlns:p14="http://schemas.microsoft.com/office/powerpoint/2010/main" val="3304605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 </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accent6">
                    <a:lumMod val="50000"/>
                  </a:schemeClr>
                </a:solidFill>
              </a:rPr>
              <a:t> Quiz</a:t>
            </a:r>
            <a:endParaRPr lang="en-GB" dirty="0">
              <a:solidFill>
                <a:schemeClr val="accent6">
                  <a:lumMod val="50000"/>
                </a:schemeClr>
              </a:solidFill>
            </a:endParaRPr>
          </a:p>
          <a:p>
            <a:pPr marL="0" indent="0">
              <a:buNone/>
            </a:pPr>
            <a:r>
              <a:rPr lang="en-GB" b="1" dirty="0"/>
              <a:t>      True or False?</a:t>
            </a:r>
            <a:endParaRPr lang="en-GB" dirty="0"/>
          </a:p>
          <a:p>
            <a:pPr lvl="0"/>
            <a:r>
              <a:rPr lang="en-GB" b="1" dirty="0"/>
              <a:t>Dyslexia is all about reading and spelling difficulties.</a:t>
            </a:r>
            <a:endParaRPr lang="en-GB" dirty="0"/>
          </a:p>
          <a:p>
            <a:pPr lvl="0"/>
            <a:r>
              <a:rPr lang="en-GB" b="1" dirty="0"/>
              <a:t>The incidence of dyslexia is higher amongst males.</a:t>
            </a:r>
            <a:endParaRPr lang="en-GB" dirty="0"/>
          </a:p>
          <a:p>
            <a:pPr lvl="0"/>
            <a:r>
              <a:rPr lang="en-GB" b="1" dirty="0"/>
              <a:t>Not many people are dyslexic.</a:t>
            </a:r>
            <a:endParaRPr lang="en-GB" dirty="0"/>
          </a:p>
          <a:p>
            <a:pPr lvl="0"/>
            <a:r>
              <a:rPr lang="en-GB" b="1" dirty="0"/>
              <a:t>Only ‘clever’ people have dyslexia.</a:t>
            </a:r>
            <a:endParaRPr lang="en-GB" dirty="0"/>
          </a:p>
          <a:p>
            <a:pPr lvl="0"/>
            <a:r>
              <a:rPr lang="en-GB" b="1" dirty="0"/>
              <a:t>Dyslexia is a sign of low intelligence.</a:t>
            </a:r>
            <a:endParaRPr lang="en-GB" dirty="0"/>
          </a:p>
          <a:p>
            <a:pPr lvl="0"/>
            <a:r>
              <a:rPr lang="en-GB" b="1" dirty="0"/>
              <a:t>Dyslexia cannot be a disability.</a:t>
            </a:r>
            <a:endParaRPr lang="en-GB" dirty="0"/>
          </a:p>
          <a:p>
            <a:pPr lvl="0"/>
            <a:r>
              <a:rPr lang="en-GB" b="1" dirty="0"/>
              <a:t>Specialist support teachers are the only teachers who should provide appropriate support, planning and monitoring of dyslexic learners.</a:t>
            </a:r>
            <a:endParaRPr lang="en-GB" dirty="0"/>
          </a:p>
        </p:txBody>
      </p:sp>
    </p:spTree>
    <p:extLst>
      <p:ext uri="{BB962C8B-B14F-4D97-AF65-F5344CB8AC3E}">
        <p14:creationId xmlns:p14="http://schemas.microsoft.com/office/powerpoint/2010/main" val="1598398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b="1" dirty="0">
                <a:solidFill>
                  <a:srgbClr val="7030A0"/>
                </a:solidFill>
              </a:rPr>
              <a:t>What is dyslexia?</a:t>
            </a:r>
          </a:p>
          <a:p>
            <a:r>
              <a:rPr lang="en-US" b="1" dirty="0"/>
              <a:t>It is estimated that 1 in 10 people has dyslexia. </a:t>
            </a:r>
          </a:p>
          <a:p>
            <a:r>
              <a:rPr lang="en-US" b="1" dirty="0"/>
              <a:t>Dyslexia exists in all cultures and across the range of abilities and backgrounds. </a:t>
            </a:r>
          </a:p>
          <a:p>
            <a:r>
              <a:rPr lang="en-US" b="1" dirty="0"/>
              <a:t>Dyslexia often runs in the family. </a:t>
            </a:r>
          </a:p>
          <a:p>
            <a:r>
              <a:rPr lang="en-US" b="1" dirty="0"/>
              <a:t>There is no ‘cure’ but lots of practical things can help overcome some of the barriers it presents.</a:t>
            </a:r>
          </a:p>
          <a:p>
            <a:r>
              <a:rPr lang="en-US" b="1" dirty="0"/>
              <a:t> Dyslexia is a learning ‘difference’, which means that the brain can approach things in a different way to other people. </a:t>
            </a:r>
          </a:p>
          <a:p>
            <a:r>
              <a:rPr lang="en-US" b="1" dirty="0"/>
              <a:t>Dyslexia can affect the way people communicate, and is different for everyone. </a:t>
            </a:r>
          </a:p>
          <a:p>
            <a:r>
              <a:rPr lang="en-US" b="1" dirty="0"/>
              <a:t>It is not just about reading and writing and it has nothing to do with intelligence.</a:t>
            </a:r>
          </a:p>
          <a:p>
            <a:pPr marL="0" indent="0">
              <a:buNone/>
            </a:pPr>
            <a:r>
              <a:rPr lang="en-US" dirty="0"/>
              <a:t> </a:t>
            </a:r>
            <a:endParaRPr lang="en-GB" b="1" dirty="0">
              <a:solidFill>
                <a:srgbClr val="7030A0"/>
              </a:solidFill>
            </a:endParaRPr>
          </a:p>
        </p:txBody>
      </p:sp>
    </p:spTree>
    <p:extLst>
      <p:ext uri="{BB962C8B-B14F-4D97-AF65-F5344CB8AC3E}">
        <p14:creationId xmlns:p14="http://schemas.microsoft.com/office/powerpoint/2010/main" val="2641715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sp>
        <p:nvSpPr>
          <p:cNvPr id="3" name="Content Placeholder 2"/>
          <p:cNvSpPr>
            <a:spLocks noGrp="1"/>
          </p:cNvSpPr>
          <p:nvPr>
            <p:ph idx="1"/>
          </p:nvPr>
        </p:nvSpPr>
        <p:spPr/>
        <p:txBody>
          <a:bodyPr/>
          <a:lstStyle/>
          <a:p>
            <a:r>
              <a:rPr lang="en-US" dirty="0"/>
              <a:t>Dyslexia is classed as a disability under the Equality Act. </a:t>
            </a:r>
          </a:p>
          <a:p>
            <a:r>
              <a:rPr lang="en-US" dirty="0"/>
              <a:t>It is important to remember that everyone with dyslexia is different. </a:t>
            </a:r>
          </a:p>
          <a:p>
            <a:r>
              <a:rPr lang="en-US" dirty="0"/>
              <a:t>Everyone has different strengths, difficulties and strategies that work for them</a:t>
            </a:r>
          </a:p>
          <a:p>
            <a:r>
              <a:rPr lang="en-US" dirty="0"/>
              <a:t>The impact of dyslexia as a barrier to learning varies in degree according to the learning and working environment.</a:t>
            </a:r>
          </a:p>
          <a:p>
            <a:r>
              <a:rPr lang="en-US" dirty="0"/>
              <a:t>‘What is dyslexia?’ </a:t>
            </a:r>
            <a:r>
              <a:rPr lang="en-US" dirty="0">
                <a:hlinkClick r:id="rId2"/>
              </a:rPr>
              <a:t>www.dyslexiascotland.org.uk/our-leaflets</a:t>
            </a:r>
            <a:endParaRPr lang="en-US" dirty="0"/>
          </a:p>
          <a:p>
            <a:endParaRPr lang="en-GB" dirty="0"/>
          </a:p>
        </p:txBody>
      </p:sp>
    </p:spTree>
    <p:extLst>
      <p:ext uri="{BB962C8B-B14F-4D97-AF65-F5344CB8AC3E}">
        <p14:creationId xmlns:p14="http://schemas.microsoft.com/office/powerpoint/2010/main" val="4224149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7030A0"/>
                </a:solidFill>
              </a:rPr>
              <a:t>     In 2009, the Scottish Government, Dyslexia Scotland and the Cross Party </a:t>
            </a:r>
          </a:p>
          <a:p>
            <a:pPr marL="0" indent="0">
              <a:buNone/>
            </a:pPr>
            <a:r>
              <a:rPr lang="en-US" b="1" dirty="0">
                <a:solidFill>
                  <a:srgbClr val="7030A0"/>
                </a:solidFill>
              </a:rPr>
              <a:t>     Group on Dyslexia in the Scottish Parliament agreed a working a definition</a:t>
            </a:r>
          </a:p>
          <a:p>
            <a:pPr marL="0" indent="0">
              <a:buNone/>
            </a:pPr>
            <a:r>
              <a:rPr lang="en-US" b="1" dirty="0">
                <a:solidFill>
                  <a:srgbClr val="7030A0"/>
                </a:solidFill>
              </a:rPr>
              <a:t>     of dyslexia: </a:t>
            </a:r>
          </a:p>
          <a:p>
            <a:r>
              <a:rPr lang="en-US" dirty="0"/>
              <a:t>“Dyslexia can be described as a continuum of difficulties in learning to read, write and/or spell, which persist despite the provision of appropriate learning opportunities. These difficulties often do not reflect an individual’s cognitive abilities and may not be typical of performance in other areas. The impact of dyslexia as a barrier to learning varies in degree according to the learning and teaching environment, as there are often associated difficulties”. (The full definition is available on Dyslexia Scotland’s website).</a:t>
            </a:r>
          </a:p>
          <a:p>
            <a:r>
              <a:rPr lang="en-US" dirty="0"/>
              <a:t>See Dyslexia Scotland leaflet: “What is Dyslexia?” </a:t>
            </a:r>
          </a:p>
          <a:p>
            <a:r>
              <a:rPr lang="en-US" dirty="0">
                <a:solidFill>
                  <a:schemeClr val="accent1">
                    <a:lumMod val="50000"/>
                  </a:schemeClr>
                </a:solidFill>
                <a:hlinkClick r:id="rId2"/>
              </a:rPr>
              <a:t>www.dyslexiascotland.org.uk/our-leaflets</a:t>
            </a:r>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2772332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004" y="1270000"/>
            <a:ext cx="8311486" cy="5021618"/>
          </a:xfrm>
        </p:spPr>
      </p:pic>
    </p:spTree>
    <p:extLst>
      <p:ext uri="{BB962C8B-B14F-4D97-AF65-F5344CB8AC3E}">
        <p14:creationId xmlns:p14="http://schemas.microsoft.com/office/powerpoint/2010/main" val="1380425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a:solidFill>
                  <a:srgbClr val="7030A0"/>
                </a:solidFill>
              </a:rPr>
              <a:t>     Dictation Exercise </a:t>
            </a:r>
          </a:p>
          <a:p>
            <a:r>
              <a:rPr lang="en-US" dirty="0"/>
              <a:t>Trainer reads out a paragraph of text and asks the participant to listen and copy it down with their non-dominant hand (i.e. if they are left-handed, write with their right hand.</a:t>
            </a:r>
          </a:p>
          <a:p>
            <a:pPr marL="0" indent="0">
              <a:buNone/>
            </a:pPr>
            <a:r>
              <a:rPr lang="en-US" dirty="0"/>
              <a:t>     “What would you say if I told you that recruiting an extra 5% to your </a:t>
            </a:r>
          </a:p>
          <a:p>
            <a:pPr marL="0" indent="0">
              <a:buNone/>
            </a:pPr>
            <a:r>
              <a:rPr lang="en-US" dirty="0"/>
              <a:t>       workforce, who have the skills you need, could double your productivity and </a:t>
            </a:r>
          </a:p>
          <a:p>
            <a:pPr marL="0" indent="0">
              <a:buNone/>
            </a:pPr>
            <a:r>
              <a:rPr lang="en-US" dirty="0"/>
              <a:t>       give you a lasting competitive advantage? What would you say if I told you </a:t>
            </a:r>
          </a:p>
          <a:p>
            <a:pPr marL="0" indent="0">
              <a:buNone/>
            </a:pPr>
            <a:r>
              <a:rPr lang="en-US" dirty="0"/>
              <a:t>       that you already have these people) working for you, and all you need to do</a:t>
            </a:r>
          </a:p>
          <a:p>
            <a:pPr marL="0" indent="0">
              <a:buNone/>
            </a:pPr>
            <a:r>
              <a:rPr lang="en-US" dirty="0"/>
              <a:t>       is get them onto your talent management </a:t>
            </a:r>
            <a:r>
              <a:rPr lang="en-US" dirty="0" err="1"/>
              <a:t>programme</a:t>
            </a:r>
            <a:r>
              <a:rPr lang="en-US" dirty="0"/>
              <a:t> so they can further</a:t>
            </a:r>
          </a:p>
          <a:p>
            <a:pPr marL="0" indent="0">
              <a:buNone/>
            </a:pPr>
            <a:r>
              <a:rPr lang="en-US" dirty="0"/>
              <a:t>       refine the necessary skills?” </a:t>
            </a:r>
          </a:p>
          <a:p>
            <a:pPr marL="0" indent="0">
              <a:buNone/>
            </a:pPr>
            <a:r>
              <a:rPr lang="en-US" dirty="0"/>
              <a:t>      (Prof R. Nicholson in his iBook, ‘Positive Dyslexia’)</a:t>
            </a:r>
            <a:endParaRPr lang="en-GB" dirty="0"/>
          </a:p>
          <a:p>
            <a:endParaRPr lang="en-US" dirty="0"/>
          </a:p>
          <a:p>
            <a:pPr marL="0" indent="0">
              <a:buNone/>
            </a:pPr>
            <a:endParaRPr lang="en-GB" dirty="0"/>
          </a:p>
        </p:txBody>
      </p:sp>
    </p:spTree>
    <p:extLst>
      <p:ext uri="{BB962C8B-B14F-4D97-AF65-F5344CB8AC3E}">
        <p14:creationId xmlns:p14="http://schemas.microsoft.com/office/powerpoint/2010/main" val="3709264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sp>
        <p:nvSpPr>
          <p:cNvPr id="3" name="Content Placeholder 2"/>
          <p:cNvSpPr>
            <a:spLocks noGrp="1"/>
          </p:cNvSpPr>
          <p:nvPr>
            <p:ph idx="1"/>
          </p:nvPr>
        </p:nvSpPr>
        <p:spPr/>
        <p:txBody>
          <a:bodyPr/>
          <a:lstStyle/>
          <a:p>
            <a:pPr marL="0" indent="0">
              <a:buNone/>
            </a:pPr>
            <a:r>
              <a:rPr lang="en-US" dirty="0"/>
              <a:t>     </a:t>
            </a:r>
            <a:r>
              <a:rPr lang="en-US" b="1" dirty="0">
                <a:solidFill>
                  <a:srgbClr val="7030A0"/>
                </a:solidFill>
              </a:rPr>
              <a:t>Reflection on dictation exercise:</a:t>
            </a:r>
          </a:p>
          <a:p>
            <a:r>
              <a:rPr lang="en-US" dirty="0"/>
              <a:t>How did that exercise make you feel? </a:t>
            </a:r>
          </a:p>
          <a:p>
            <a:r>
              <a:rPr lang="en-US" dirty="0"/>
              <a:t>If you experienced this all day every day, how would it affect you and your work and learning? </a:t>
            </a:r>
          </a:p>
          <a:p>
            <a:r>
              <a:rPr lang="en-US" dirty="0"/>
              <a:t>How do you think other people may view you?</a:t>
            </a:r>
          </a:p>
          <a:p>
            <a:r>
              <a:rPr lang="en-US" dirty="0"/>
              <a:t>What do you think of the message in the dictation?</a:t>
            </a:r>
          </a:p>
          <a:p>
            <a:endParaRPr lang="en-GB" dirty="0"/>
          </a:p>
        </p:txBody>
      </p:sp>
    </p:spTree>
    <p:extLst>
      <p:ext uri="{BB962C8B-B14F-4D97-AF65-F5344CB8AC3E}">
        <p14:creationId xmlns:p14="http://schemas.microsoft.com/office/powerpoint/2010/main" val="2698894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pic>
        <p:nvPicPr>
          <p:cNvPr id="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5049" y="1528549"/>
            <a:ext cx="8141238" cy="458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82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a:t>
            </a:r>
            <a:endParaRPr lang="en-GB" dirty="0"/>
          </a:p>
        </p:txBody>
      </p:sp>
      <p:sp>
        <p:nvSpPr>
          <p:cNvPr id="3" name="Content Placeholder 2"/>
          <p:cNvSpPr>
            <a:spLocks noGrp="1"/>
          </p:cNvSpPr>
          <p:nvPr>
            <p:ph idx="1"/>
          </p:nvPr>
        </p:nvSpPr>
        <p:spPr/>
        <p:txBody>
          <a:bodyPr/>
          <a:lstStyle/>
          <a:p>
            <a:pPr marL="0" indent="0">
              <a:buNone/>
            </a:pPr>
            <a:r>
              <a:rPr lang="en-US" dirty="0"/>
              <a:t>     </a:t>
            </a:r>
            <a:r>
              <a:rPr lang="en-US" b="1" dirty="0">
                <a:solidFill>
                  <a:srgbClr val="7030A0"/>
                </a:solidFill>
              </a:rPr>
              <a:t>Visual Stress</a:t>
            </a:r>
          </a:p>
          <a:p>
            <a:pPr marL="0" indent="0">
              <a:buNone/>
            </a:pPr>
            <a:endParaRPr lang="en-US" b="1" dirty="0">
              <a:solidFill>
                <a:srgbClr val="7030A0"/>
              </a:solidFill>
            </a:endParaRPr>
          </a:p>
          <a:p>
            <a:r>
              <a:rPr lang="en-US" dirty="0"/>
              <a:t>YouTube video:</a:t>
            </a:r>
          </a:p>
          <a:p>
            <a:pPr marL="0" indent="0">
              <a:buNone/>
            </a:pPr>
            <a:r>
              <a:rPr lang="en-US" dirty="0"/>
              <a:t>   ‘Visual Dyslexia Explained – how text </a:t>
            </a:r>
          </a:p>
          <a:p>
            <a:pPr marL="0" indent="0">
              <a:buNone/>
            </a:pPr>
            <a:r>
              <a:rPr lang="en-US" dirty="0"/>
              <a:t>    appears with Scotopic Sensitivity’ </a:t>
            </a:r>
          </a:p>
          <a:p>
            <a:pPr marL="0" indent="0">
              <a:buNone/>
            </a:pPr>
            <a:r>
              <a:rPr lang="en-US" dirty="0"/>
              <a:t>    (dyslexia) (full version)</a:t>
            </a:r>
          </a:p>
          <a:p>
            <a:pPr marL="0" indent="0">
              <a:buNone/>
            </a:pPr>
            <a:r>
              <a:rPr lang="en-US" dirty="0"/>
              <a:t>    </a:t>
            </a:r>
            <a:r>
              <a:rPr lang="en-US" dirty="0">
                <a:solidFill>
                  <a:schemeClr val="accent1">
                    <a:lumMod val="50000"/>
                  </a:schemeClr>
                </a:solidFill>
                <a:hlinkClick r:id="rId2"/>
              </a:rPr>
              <a:t>www.youtube.com/watch?v=wcjEwtseP7o</a:t>
            </a:r>
            <a:endParaRPr lang="en-US" dirty="0">
              <a:solidFill>
                <a:schemeClr val="accent1">
                  <a:lumMod val="50000"/>
                </a:schemeClr>
              </a:solidFill>
            </a:endParaRPr>
          </a:p>
          <a:p>
            <a:pPr marL="0" indent="0">
              <a:buNone/>
            </a:pPr>
            <a:endParaRPr lang="en-GB" dirty="0">
              <a:solidFill>
                <a:schemeClr val="accent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514" y="2634018"/>
            <a:ext cx="3739488" cy="2333767"/>
          </a:xfrm>
          <a:prstGeom prst="rect">
            <a:avLst/>
          </a:prstGeom>
        </p:spPr>
      </p:pic>
    </p:spTree>
    <p:extLst>
      <p:ext uri="{BB962C8B-B14F-4D97-AF65-F5344CB8AC3E}">
        <p14:creationId xmlns:p14="http://schemas.microsoft.com/office/powerpoint/2010/main" val="208437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Dyslexia-Friendly Formats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accent6">
                    <a:lumMod val="50000"/>
                  </a:schemeClr>
                </a:solidFill>
              </a:rPr>
              <a:t>     When producing documents and worksheets, it is important to focus on the </a:t>
            </a:r>
          </a:p>
          <a:p>
            <a:pPr marL="0" indent="0">
              <a:buNone/>
            </a:pPr>
            <a:r>
              <a:rPr lang="en-US" b="1" dirty="0">
                <a:solidFill>
                  <a:schemeClr val="accent6">
                    <a:lumMod val="50000"/>
                  </a:schemeClr>
                </a:solidFill>
              </a:rPr>
              <a:t>     presentation and layout to ensure that information is easily accessible. </a:t>
            </a:r>
          </a:p>
          <a:p>
            <a:r>
              <a:rPr lang="en-US" b="1" dirty="0">
                <a:solidFill>
                  <a:schemeClr val="tx1"/>
                </a:solidFill>
              </a:rPr>
              <a:t>Ask the learner what works for them</a:t>
            </a:r>
            <a:r>
              <a:rPr lang="en-US" b="1" dirty="0">
                <a:solidFill>
                  <a:schemeClr val="accent6">
                    <a:lumMod val="50000"/>
                  </a:schemeClr>
                </a:solidFill>
              </a:rPr>
              <a:t>.</a:t>
            </a:r>
          </a:p>
          <a:p>
            <a:r>
              <a:rPr lang="en-US" b="1" dirty="0">
                <a:solidFill>
                  <a:schemeClr val="tx1"/>
                </a:solidFill>
              </a:rPr>
              <a:t>Use fonts which are clear, rounded and have a space between letters, such</a:t>
            </a:r>
          </a:p>
          <a:p>
            <a:pPr marL="0" indent="0">
              <a:buNone/>
            </a:pPr>
            <a:r>
              <a:rPr lang="en-US" b="1" dirty="0">
                <a:solidFill>
                  <a:schemeClr val="tx1"/>
                </a:solidFill>
              </a:rPr>
              <a:t>     as: </a:t>
            </a:r>
          </a:p>
          <a:p>
            <a:pPr>
              <a:buFont typeface="Arial" panose="020B0604020202020204" pitchFamily="34" charset="0"/>
              <a:buChar char="•"/>
            </a:pPr>
            <a:r>
              <a:rPr lang="en-US" dirty="0">
                <a:solidFill>
                  <a:srgbClr val="00B050"/>
                </a:solidFill>
                <a:latin typeface="Century Gothic" panose="020B0502020202020204" pitchFamily="34" charset="0"/>
              </a:rPr>
              <a:t>Century Gothic</a:t>
            </a:r>
          </a:p>
          <a:p>
            <a:pPr>
              <a:buFont typeface="Arial" panose="020B0604020202020204" pitchFamily="34" charset="0"/>
              <a:buChar char="•"/>
            </a:pPr>
            <a:r>
              <a:rPr lang="en-US" dirty="0">
                <a:solidFill>
                  <a:srgbClr val="00B050"/>
                </a:solidFill>
                <a:latin typeface="Comic Sans MS" panose="030F0702030302020204" pitchFamily="66" charset="0"/>
              </a:rPr>
              <a:t>Comic Sans</a:t>
            </a:r>
          </a:p>
          <a:p>
            <a:pPr>
              <a:buFont typeface="Arial" panose="020B0604020202020204" pitchFamily="34" charset="0"/>
              <a:buChar char="•"/>
            </a:pPr>
            <a:r>
              <a:rPr lang="en-US" dirty="0">
                <a:solidFill>
                  <a:srgbClr val="00B050"/>
                </a:solidFill>
                <a:latin typeface="Arial" panose="020B0604020202020204" pitchFamily="34" charset="0"/>
                <a:cs typeface="Arial" panose="020B0604020202020204" pitchFamily="34" charset="0"/>
              </a:rPr>
              <a:t>Arial</a:t>
            </a:r>
          </a:p>
          <a:p>
            <a:pPr>
              <a:buFont typeface="Arial" panose="020B0604020202020204" pitchFamily="34" charset="0"/>
              <a:buChar char="•"/>
            </a:pPr>
            <a:r>
              <a:rPr lang="en-US" dirty="0">
                <a:solidFill>
                  <a:srgbClr val="00B050"/>
                </a:solidFill>
                <a:latin typeface="Verdana" panose="020B0604030504040204" pitchFamily="34" charset="0"/>
                <a:ea typeface="Verdana" panose="020B0604030504040204" pitchFamily="34" charset="0"/>
                <a:cs typeface="Arial" panose="020B0604020202020204" pitchFamily="34" charset="0"/>
              </a:rPr>
              <a:t>Verdana</a:t>
            </a:r>
          </a:p>
          <a:p>
            <a:pPr>
              <a:buFont typeface="Arial" panose="020B0604020202020204" pitchFamily="34" charset="0"/>
              <a:buChar char="•"/>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Tahoma</a:t>
            </a:r>
          </a:p>
          <a:p>
            <a:r>
              <a:rPr lang="en-US" b="1" dirty="0">
                <a:solidFill>
                  <a:schemeClr val="tx1"/>
                </a:solidFill>
              </a:rPr>
              <a:t>Use text at font size 12 or above.</a:t>
            </a:r>
          </a:p>
          <a:p>
            <a:endParaRPr lang="en-GB" dirty="0"/>
          </a:p>
        </p:txBody>
      </p:sp>
    </p:spTree>
    <p:extLst>
      <p:ext uri="{BB962C8B-B14F-4D97-AF65-F5344CB8AC3E}">
        <p14:creationId xmlns:p14="http://schemas.microsoft.com/office/powerpoint/2010/main" val="302824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en-GB" dirty="0"/>
          </a:p>
        </p:txBody>
      </p:sp>
      <p:sp>
        <p:nvSpPr>
          <p:cNvPr id="3" name="Content Placeholder 2"/>
          <p:cNvSpPr>
            <a:spLocks noGrp="1"/>
          </p:cNvSpPr>
          <p:nvPr>
            <p:ph idx="1"/>
          </p:nvPr>
        </p:nvSpPr>
        <p:spPr/>
        <p:txBody>
          <a:bodyPr/>
          <a:lstStyle/>
          <a:p>
            <a:pPr marL="0" indent="0">
              <a:buNone/>
            </a:pPr>
            <a:r>
              <a:rPr lang="en-GB" b="1" dirty="0"/>
              <a:t> </a:t>
            </a:r>
            <a:r>
              <a:rPr lang="en-GB" sz="2400" b="1" dirty="0">
                <a:solidFill>
                  <a:schemeClr val="accent6">
                    <a:lumMod val="50000"/>
                  </a:schemeClr>
                </a:solidFill>
              </a:rPr>
              <a:t>Informal adult learning</a:t>
            </a:r>
          </a:p>
          <a:p>
            <a:r>
              <a:rPr lang="en-GB" sz="2400" dirty="0"/>
              <a:t>The lifelong process whereby every adult develops new knowledge, skills, understandings and attitudes in the course of daily experience. Each person learns spontaneously in response to the influences and resources in his or her environment – from work colleagues and friends, from family and neighbours, as well as from wider sources such as mass media.</a:t>
            </a:r>
          </a:p>
          <a:p>
            <a:pPr marL="0" indent="0">
              <a:buNone/>
            </a:pPr>
            <a:endParaRPr lang="en-GB" dirty="0"/>
          </a:p>
        </p:txBody>
      </p:sp>
    </p:spTree>
    <p:extLst>
      <p:ext uri="{BB962C8B-B14F-4D97-AF65-F5344CB8AC3E}">
        <p14:creationId xmlns:p14="http://schemas.microsoft.com/office/powerpoint/2010/main" val="944317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Dyslexia-Friendly Formats</a:t>
            </a:r>
            <a:endParaRPr lang="en-GB" dirty="0"/>
          </a:p>
        </p:txBody>
      </p:sp>
      <p:sp>
        <p:nvSpPr>
          <p:cNvPr id="3" name="Content Placeholder 2"/>
          <p:cNvSpPr>
            <a:spLocks noGrp="1"/>
          </p:cNvSpPr>
          <p:nvPr>
            <p:ph idx="1"/>
          </p:nvPr>
        </p:nvSpPr>
        <p:spPr/>
        <p:txBody>
          <a:bodyPr/>
          <a:lstStyle/>
          <a:p>
            <a:r>
              <a:rPr lang="en-US" b="1" dirty="0">
                <a:solidFill>
                  <a:schemeClr val="tx1"/>
                </a:solidFill>
              </a:rPr>
              <a:t>Use pastel shades of paper (cream is a good alternative to white). </a:t>
            </a:r>
          </a:p>
          <a:p>
            <a:r>
              <a:rPr lang="en-US" b="1" dirty="0">
                <a:solidFill>
                  <a:schemeClr val="tx1"/>
                </a:solidFill>
              </a:rPr>
              <a:t> Matt paper reduces ‘glare’. </a:t>
            </a:r>
          </a:p>
          <a:p>
            <a:r>
              <a:rPr lang="en-US" b="1" dirty="0">
                <a:solidFill>
                  <a:schemeClr val="tx1"/>
                </a:solidFill>
              </a:rPr>
              <a:t> Avoid black text on a white background and light text on a dark background.</a:t>
            </a:r>
          </a:p>
          <a:p>
            <a:r>
              <a:rPr lang="en-US" b="1" dirty="0">
                <a:solidFill>
                  <a:schemeClr val="tx1"/>
                </a:solidFill>
              </a:rPr>
              <a:t>Use 1.5 or double line spacing. </a:t>
            </a:r>
          </a:p>
          <a:p>
            <a:r>
              <a:rPr lang="en-US" b="1" dirty="0">
                <a:solidFill>
                  <a:schemeClr val="tx1"/>
                </a:solidFill>
              </a:rPr>
              <a:t>Use left-aligned text.</a:t>
            </a:r>
          </a:p>
          <a:p>
            <a:r>
              <a:rPr lang="en-US" b="1" dirty="0">
                <a:solidFill>
                  <a:schemeClr val="tx1"/>
                </a:solidFill>
              </a:rPr>
              <a:t>Use wide margins. </a:t>
            </a:r>
          </a:p>
          <a:p>
            <a:r>
              <a:rPr lang="en-US" b="1" dirty="0">
                <a:solidFill>
                  <a:schemeClr val="tx1"/>
                </a:solidFill>
              </a:rPr>
              <a:t>Use lower case rather than capital letters.</a:t>
            </a:r>
          </a:p>
          <a:p>
            <a:r>
              <a:rPr lang="en-US" b="1" dirty="0">
                <a:solidFill>
                  <a:schemeClr val="tx1"/>
                </a:solidFill>
              </a:rPr>
              <a:t>Use numbers or bullet points rather than continuous prose. </a:t>
            </a:r>
          </a:p>
          <a:p>
            <a:pPr marL="0" indent="0">
              <a:buNone/>
            </a:pPr>
            <a:endParaRPr lang="en-GB" dirty="0"/>
          </a:p>
        </p:txBody>
      </p:sp>
    </p:spTree>
    <p:extLst>
      <p:ext uri="{BB962C8B-B14F-4D97-AF65-F5344CB8AC3E}">
        <p14:creationId xmlns:p14="http://schemas.microsoft.com/office/powerpoint/2010/main" val="365160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Dyslexia-Friendly Formats</a:t>
            </a:r>
            <a:endParaRPr lang="en-GB" dirty="0"/>
          </a:p>
        </p:txBody>
      </p:sp>
      <p:sp>
        <p:nvSpPr>
          <p:cNvPr id="3" name="Content Placeholder 2"/>
          <p:cNvSpPr>
            <a:spLocks noGrp="1"/>
          </p:cNvSpPr>
          <p:nvPr>
            <p:ph idx="1"/>
          </p:nvPr>
        </p:nvSpPr>
        <p:spPr/>
        <p:txBody>
          <a:bodyPr>
            <a:normAutofit lnSpcReduction="10000"/>
          </a:bodyPr>
          <a:lstStyle/>
          <a:p>
            <a:r>
              <a:rPr lang="en-US" b="1" dirty="0">
                <a:solidFill>
                  <a:schemeClr val="tx1"/>
                </a:solidFill>
              </a:rPr>
              <a:t>Sentences and written instructions should be short and simple. </a:t>
            </a:r>
          </a:p>
          <a:p>
            <a:r>
              <a:rPr lang="en-US" b="1" dirty="0">
                <a:solidFill>
                  <a:schemeClr val="tx1"/>
                </a:solidFill>
              </a:rPr>
              <a:t>Keep paragraphs short – dense blocks of text are difficult to read. </a:t>
            </a:r>
          </a:p>
          <a:p>
            <a:r>
              <a:rPr lang="en-US" b="1" dirty="0">
                <a:solidFill>
                  <a:schemeClr val="tx1"/>
                </a:solidFill>
              </a:rPr>
              <a:t>Avoid too much text on the page. Make sure that it isn’t too cluttered.</a:t>
            </a:r>
          </a:p>
          <a:p>
            <a:r>
              <a:rPr lang="en-US" b="1" dirty="0">
                <a:solidFill>
                  <a:schemeClr val="tx1"/>
                </a:solidFill>
              </a:rPr>
              <a:t>Avoid the use of background graphics with text over the top.</a:t>
            </a:r>
          </a:p>
          <a:p>
            <a:r>
              <a:rPr lang="en-US" b="1" dirty="0">
                <a:solidFill>
                  <a:schemeClr val="tx1"/>
                </a:solidFill>
              </a:rPr>
              <a:t> Use text boxes or borders for headings or to highlight important text</a:t>
            </a:r>
          </a:p>
          <a:p>
            <a:r>
              <a:rPr lang="en-US" b="1" dirty="0">
                <a:solidFill>
                  <a:schemeClr val="tx1"/>
                </a:solidFill>
              </a:rPr>
              <a:t>Avoid underlining and italics which can make words ‘run together’. </a:t>
            </a:r>
          </a:p>
          <a:p>
            <a:r>
              <a:rPr lang="en-US" b="1" dirty="0">
                <a:solidFill>
                  <a:schemeClr val="tx1"/>
                </a:solidFill>
              </a:rPr>
              <a:t>Use bold text for titles, sub-headings or to draw attention to important information or key vocabulary. </a:t>
            </a:r>
          </a:p>
          <a:p>
            <a:r>
              <a:rPr lang="en-US" b="1" dirty="0" err="1">
                <a:solidFill>
                  <a:schemeClr val="tx1"/>
                </a:solidFill>
              </a:rPr>
              <a:t>Colour</a:t>
            </a:r>
            <a:r>
              <a:rPr lang="en-US" b="1" dirty="0">
                <a:solidFill>
                  <a:schemeClr val="tx1"/>
                </a:solidFill>
              </a:rPr>
              <a:t>-code text – for example, information in one </a:t>
            </a:r>
            <a:r>
              <a:rPr lang="en-US" b="1" dirty="0" err="1">
                <a:solidFill>
                  <a:schemeClr val="tx1"/>
                </a:solidFill>
              </a:rPr>
              <a:t>colour</a:t>
            </a:r>
            <a:r>
              <a:rPr lang="en-US" b="1" dirty="0">
                <a:solidFill>
                  <a:schemeClr val="tx1"/>
                </a:solidFill>
              </a:rPr>
              <a:t>, questions in another.</a:t>
            </a:r>
          </a:p>
          <a:p>
            <a:pPr marL="0" indent="0">
              <a:buNone/>
            </a:pPr>
            <a:r>
              <a:rPr lang="en-US" u="sng" dirty="0">
                <a:latin typeface="Tahoma" panose="020B0604030504040204" pitchFamily="34" charset="0"/>
                <a:ea typeface="Tahoma" panose="020B0604030504040204" pitchFamily="34" charset="0"/>
                <a:cs typeface="Tahoma" panose="020B0604030504040204" pitchFamily="34" charset="0"/>
                <a:hlinkClick r:id="rId2"/>
              </a:rPr>
              <a:t>     </a:t>
            </a:r>
            <a:r>
              <a:rPr lang="en-US" dirty="0">
                <a:latin typeface="Tahoma" panose="020B0604030504040204" pitchFamily="34" charset="0"/>
                <a:ea typeface="Tahoma" panose="020B0604030504040204" pitchFamily="34" charset="0"/>
                <a:cs typeface="Tahoma" panose="020B0604030504040204" pitchFamily="34" charset="0"/>
                <a:hlinkClick r:id="rId2"/>
              </a:rPr>
              <a:t>www.dyslexiascotland.org.uk/our-leaflets</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3113980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r>
              <a:rPr lang="en-US" b="1" dirty="0">
                <a:solidFill>
                  <a:srgbClr val="7030A0"/>
                </a:solidFill>
              </a:rPr>
              <a:t>Dyslexia Scotland – Adult Masterclasses –</a:t>
            </a:r>
          </a:p>
          <a:p>
            <a:pPr marL="0" indent="0">
              <a:buNone/>
            </a:pPr>
            <a:r>
              <a:rPr lang="en-US" b="1" dirty="0">
                <a:solidFill>
                  <a:srgbClr val="7030A0"/>
                </a:solidFill>
              </a:rPr>
              <a:t>     YouTube videos</a:t>
            </a:r>
          </a:p>
          <a:p>
            <a:r>
              <a:rPr lang="en-US" dirty="0"/>
              <a:t>Part 1: What is Dyslexia? </a:t>
            </a:r>
          </a:p>
          <a:p>
            <a:pPr marL="0" indent="0">
              <a:buNone/>
            </a:pPr>
            <a:r>
              <a:rPr lang="en-US" dirty="0">
                <a:hlinkClick r:id="rId2"/>
              </a:rPr>
              <a:t>     </a:t>
            </a:r>
            <a:r>
              <a:rPr lang="en-GB" u="sng" dirty="0">
                <a:hlinkClick r:id="rId2"/>
              </a:rPr>
              <a:t>https://www.youtube.com/watch?v=sSpM-QR44bs&amp;t=3s</a:t>
            </a:r>
            <a:endParaRPr lang="en-GB" dirty="0"/>
          </a:p>
          <a:p>
            <a:endParaRPr lang="en-US" dirty="0"/>
          </a:p>
          <a:p>
            <a:r>
              <a:rPr lang="en-US" dirty="0"/>
              <a:t>Part 2: Working and Studying with Dyslexia’</a:t>
            </a:r>
          </a:p>
          <a:p>
            <a:pPr marL="0" indent="0">
              <a:buNone/>
            </a:pPr>
            <a:r>
              <a:rPr lang="en-GB" dirty="0">
                <a:hlinkClick r:id="rId3"/>
              </a:rPr>
              <a:t>     </a:t>
            </a:r>
            <a:r>
              <a:rPr lang="en-GB" u="sng" dirty="0">
                <a:hlinkClick r:id="rId3"/>
              </a:rPr>
              <a:t>https://www.youtube.com/watch?v=QzuEGsCMxBU&amp;t=92s</a:t>
            </a:r>
            <a:endParaRPr lang="en-GB" dirty="0"/>
          </a:p>
          <a:p>
            <a:pPr marL="0" indent="0">
              <a:buNone/>
            </a:pPr>
            <a:endParaRPr lang="en-US" dirty="0"/>
          </a:p>
          <a:p>
            <a:r>
              <a:rPr lang="en-US" dirty="0"/>
              <a:t>Part 3: ‘Dyslexia and Emotions’</a:t>
            </a:r>
          </a:p>
          <a:p>
            <a:pPr marL="0" indent="0">
              <a:buNone/>
            </a:pPr>
            <a:r>
              <a:rPr lang="en-GB" u="sng" dirty="0">
                <a:hlinkClick r:id="rId4"/>
              </a:rPr>
              <a:t>https://www.youtube.com/watch?v=1W9spGB88ec&amp;list=PL0wuerC08SwsvXB8lA4WN_5EijX5wcHb1&amp;index=9&amp;t=60s</a:t>
            </a:r>
            <a:endParaRPr lang="en-GB" dirty="0"/>
          </a:p>
          <a:p>
            <a:endParaRPr lang="en-US" dirty="0"/>
          </a:p>
          <a:p>
            <a:pPr marL="0" indent="0">
              <a:buNone/>
            </a:pPr>
            <a:endParaRPr lang="en-GB" dirty="0"/>
          </a:p>
        </p:txBody>
      </p:sp>
    </p:spTree>
    <p:extLst>
      <p:ext uri="{BB962C8B-B14F-4D97-AF65-F5344CB8AC3E}">
        <p14:creationId xmlns:p14="http://schemas.microsoft.com/office/powerpoint/2010/main" val="2904182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906" y="1930399"/>
            <a:ext cx="6140581" cy="4183797"/>
          </a:xfrm>
        </p:spPr>
      </p:pic>
    </p:spTree>
    <p:extLst>
      <p:ext uri="{BB962C8B-B14F-4D97-AF65-F5344CB8AC3E}">
        <p14:creationId xmlns:p14="http://schemas.microsoft.com/office/powerpoint/2010/main" val="3627977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50000"/>
                  </a:schemeClr>
                </a:solidFill>
              </a:rPr>
              <a:t>     Health literacy concerns how people engage with services that are</a:t>
            </a:r>
          </a:p>
          <a:p>
            <a:pPr marL="0" indent="0">
              <a:buNone/>
            </a:pPr>
            <a:r>
              <a:rPr lang="en-US" b="1" dirty="0">
                <a:solidFill>
                  <a:schemeClr val="accent6">
                    <a:lumMod val="50000"/>
                  </a:schemeClr>
                </a:solidFill>
              </a:rPr>
              <a:t>     essential to their physical, mental and psychological health and wellbeing. This</a:t>
            </a:r>
          </a:p>
          <a:p>
            <a:pPr marL="0" indent="0">
              <a:buNone/>
            </a:pPr>
            <a:r>
              <a:rPr lang="en-US" b="1" dirty="0">
                <a:solidFill>
                  <a:schemeClr val="accent6">
                    <a:lumMod val="50000"/>
                  </a:schemeClr>
                </a:solidFill>
              </a:rPr>
              <a:t>     is facilitated through: </a:t>
            </a:r>
          </a:p>
          <a:p>
            <a:pPr>
              <a:buFont typeface="Arial" panose="020B0604020202020204" pitchFamily="34" charset="0"/>
              <a:buChar char="•"/>
            </a:pPr>
            <a:r>
              <a:rPr lang="en-US" b="1" dirty="0">
                <a:solidFill>
                  <a:schemeClr val="tx1"/>
                </a:solidFill>
              </a:rPr>
              <a:t>Health services communicating clearly and taking account of possible health literacy and numeracy needs </a:t>
            </a:r>
          </a:p>
          <a:p>
            <a:pPr>
              <a:buFont typeface="Arial" panose="020B0604020202020204" pitchFamily="34" charset="0"/>
              <a:buChar char="•"/>
            </a:pPr>
            <a:r>
              <a:rPr lang="en-US" b="1" dirty="0">
                <a:solidFill>
                  <a:schemeClr val="tx1"/>
                </a:solidFill>
              </a:rPr>
              <a:t>People understanding health information correctly and making informed decisions.</a:t>
            </a:r>
          </a:p>
          <a:p>
            <a:pPr marL="0" indent="0">
              <a:buNone/>
            </a:pPr>
            <a:r>
              <a:rPr lang="en-GB" b="1" dirty="0">
                <a:solidFill>
                  <a:schemeClr val="tx1"/>
                </a:solidFill>
              </a:rPr>
              <a:t>     </a:t>
            </a:r>
            <a:r>
              <a:rPr lang="en-US" b="1" dirty="0">
                <a:solidFill>
                  <a:schemeClr val="tx1"/>
                </a:solidFill>
              </a:rPr>
              <a:t>“Health literacy is the degree to which individuals have the capacity to</a:t>
            </a:r>
          </a:p>
          <a:p>
            <a:pPr marL="0" indent="0">
              <a:buNone/>
            </a:pPr>
            <a:r>
              <a:rPr lang="en-US" b="1" dirty="0">
                <a:solidFill>
                  <a:schemeClr val="tx1"/>
                </a:solidFill>
              </a:rPr>
              <a:t>       obtain, process, and understand basic health information and services </a:t>
            </a:r>
          </a:p>
          <a:p>
            <a:pPr marL="0" indent="0">
              <a:buNone/>
            </a:pPr>
            <a:r>
              <a:rPr lang="en-US" b="1" dirty="0">
                <a:solidFill>
                  <a:schemeClr val="tx1"/>
                </a:solidFill>
              </a:rPr>
              <a:t>       needed to make appropriate health decisions.”</a:t>
            </a:r>
          </a:p>
          <a:p>
            <a:pPr marL="0" indent="0">
              <a:buNone/>
            </a:pPr>
            <a:r>
              <a:rPr lang="en-GB" b="1" dirty="0">
                <a:solidFill>
                  <a:schemeClr val="tx1"/>
                </a:solidFill>
              </a:rPr>
              <a:t>     (‘Healthy People’, 2020). </a:t>
            </a:r>
            <a:r>
              <a:rPr lang="en-GB" b="1" dirty="0">
                <a:solidFill>
                  <a:schemeClr val="tx1"/>
                </a:solidFill>
                <a:hlinkClick r:id="rId2"/>
              </a:rPr>
              <a:t>www.cdc.gov/nchs/healthy_people/hp2020.htm</a:t>
            </a:r>
            <a:endParaRPr lang="en-GB" b="1" dirty="0">
              <a:solidFill>
                <a:schemeClr val="tx1"/>
              </a:solidFill>
            </a:endParaRPr>
          </a:p>
          <a:p>
            <a:pPr marL="0" indent="0">
              <a:buNone/>
            </a:pPr>
            <a:endParaRPr lang="en-GB" b="1" dirty="0">
              <a:solidFill>
                <a:schemeClr val="tx1"/>
              </a:solidFill>
            </a:endParaRPr>
          </a:p>
        </p:txBody>
      </p:sp>
    </p:spTree>
    <p:extLst>
      <p:ext uri="{BB962C8B-B14F-4D97-AF65-F5344CB8AC3E}">
        <p14:creationId xmlns:p14="http://schemas.microsoft.com/office/powerpoint/2010/main" val="3770759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accent6">
                    <a:lumMod val="50000"/>
                  </a:schemeClr>
                </a:solidFill>
              </a:rPr>
              <a:t>     </a:t>
            </a:r>
            <a:r>
              <a:rPr lang="en-US" dirty="0"/>
              <a:t>Health Literacy is being increasingly </a:t>
            </a:r>
            <a:r>
              <a:rPr lang="en-US" dirty="0" err="1"/>
              <a:t>recognised</a:t>
            </a:r>
            <a:r>
              <a:rPr lang="en-US" dirty="0"/>
              <a:t> as a significant public health</a:t>
            </a:r>
          </a:p>
          <a:p>
            <a:pPr marL="0" indent="0">
              <a:buNone/>
            </a:pPr>
            <a:r>
              <a:rPr lang="en-US" dirty="0"/>
              <a:t>     concern around the world. The World Health Organization (WHO) set</a:t>
            </a:r>
          </a:p>
          <a:p>
            <a:pPr marL="0" indent="0">
              <a:buNone/>
            </a:pPr>
            <a:r>
              <a:rPr lang="en-US" dirty="0"/>
              <a:t>     improving health literacy as a global priority for healthcare, disease </a:t>
            </a:r>
          </a:p>
          <a:p>
            <a:pPr marL="0" indent="0">
              <a:buNone/>
            </a:pPr>
            <a:r>
              <a:rPr lang="en-US" dirty="0"/>
              <a:t>     prevention and health promotion at its 2016 Global Conference.</a:t>
            </a:r>
          </a:p>
          <a:p>
            <a:pPr marL="0" indent="0">
              <a:buNone/>
            </a:pPr>
            <a:r>
              <a:rPr lang="en-GB" b="1" dirty="0">
                <a:solidFill>
                  <a:schemeClr val="accent6">
                    <a:lumMod val="50000"/>
                  </a:schemeClr>
                </a:solidFill>
              </a:rPr>
              <a:t>     UNESCO (2016) argues that adult learning and education results in </a:t>
            </a:r>
          </a:p>
          <a:p>
            <a:pPr marL="0" indent="0">
              <a:buNone/>
            </a:pPr>
            <a:r>
              <a:rPr lang="en-GB" b="1" dirty="0">
                <a:solidFill>
                  <a:schemeClr val="accent6">
                    <a:lumMod val="50000"/>
                  </a:schemeClr>
                </a:solidFill>
              </a:rPr>
              <a:t>     improving health behaviours and attitudes:</a:t>
            </a:r>
          </a:p>
          <a:p>
            <a:r>
              <a:rPr lang="en-GB" dirty="0"/>
              <a:t>“People with more education are more likely to have a greater understanding of health conditions, better knowledge of the available treatments and more skills to manage their health. Learning leads to greater confidence and self-efficacy, which translates to a greater ability to manage our own lives and health.” </a:t>
            </a:r>
          </a:p>
          <a:p>
            <a:endParaRPr lang="en-GB" dirty="0"/>
          </a:p>
        </p:txBody>
      </p:sp>
    </p:spTree>
    <p:extLst>
      <p:ext uri="{BB962C8B-B14F-4D97-AF65-F5344CB8AC3E}">
        <p14:creationId xmlns:p14="http://schemas.microsoft.com/office/powerpoint/2010/main" val="2765487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accent6">
                    <a:lumMod val="50000"/>
                  </a:schemeClr>
                </a:solidFill>
              </a:rPr>
              <a:t>The Scottish government have published two action plans focused on improving people’s health knowledge and understanding:</a:t>
            </a:r>
          </a:p>
          <a:p>
            <a:r>
              <a:rPr lang="en-US" b="1" dirty="0"/>
              <a:t>‘Making it easy the National Health Literacy Action Plan for Scotland’,(2014),Scottish Government</a:t>
            </a:r>
          </a:p>
          <a:p>
            <a:pPr marL="0" indent="0">
              <a:buNone/>
            </a:pPr>
            <a:r>
              <a:rPr lang="en-US" b="1" dirty="0"/>
              <a:t>      </a:t>
            </a:r>
            <a:r>
              <a:rPr lang="en-US" b="1" dirty="0">
                <a:hlinkClick r:id="rId2"/>
              </a:rPr>
              <a:t>www.gov.scot/publications/making-easy</a:t>
            </a:r>
            <a:endParaRPr lang="en-US" b="1" dirty="0"/>
          </a:p>
          <a:p>
            <a:r>
              <a:rPr lang="en-US" b="1" dirty="0"/>
              <a:t>‘Making it Easier A Health Literacy Action Plan for Scotland’ 2017-2025 Scottish Government</a:t>
            </a:r>
            <a:endParaRPr lang="en-GB" b="1" dirty="0"/>
          </a:p>
          <a:p>
            <a:pPr marL="0" indent="0">
              <a:buNone/>
            </a:pPr>
            <a:r>
              <a:rPr lang="en-US" b="1" u="sng" dirty="0">
                <a:hlinkClick r:id="rId3"/>
              </a:rPr>
              <a:t>      </a:t>
            </a:r>
            <a:r>
              <a:rPr lang="en-US" b="1" dirty="0">
                <a:hlinkClick r:id="rId3"/>
              </a:rPr>
              <a:t>www.gov.scot/publications/making-easier</a:t>
            </a:r>
            <a:endParaRPr lang="en-US" b="1" dirty="0"/>
          </a:p>
          <a:p>
            <a:pPr marL="0" indent="0">
              <a:buNone/>
            </a:pPr>
            <a:r>
              <a:rPr lang="en-US" b="1" dirty="0">
                <a:solidFill>
                  <a:srgbClr val="7030A0"/>
                </a:solidFill>
              </a:rPr>
              <a:t>See also: A National Health Literacy Resource for Scotland: </a:t>
            </a:r>
          </a:p>
          <a:p>
            <a:pPr marL="0" indent="0">
              <a:buNone/>
            </a:pPr>
            <a:r>
              <a:rPr lang="en-US" b="1" dirty="0">
                <a:solidFill>
                  <a:srgbClr val="7030A0"/>
                </a:solidFill>
              </a:rPr>
              <a:t>              “The Health Literacy Place” </a:t>
            </a:r>
            <a:r>
              <a:rPr lang="en-US" b="1" dirty="0">
                <a:solidFill>
                  <a:srgbClr val="7030A0"/>
                </a:solidFill>
                <a:hlinkClick r:id="rId4"/>
              </a:rPr>
              <a:t>www.healthliteracyplace.org.uk</a:t>
            </a:r>
            <a:endParaRPr lang="en-US" b="1" dirty="0">
              <a:solidFill>
                <a:srgbClr val="7030A0"/>
              </a:solidFill>
            </a:endParaRPr>
          </a:p>
          <a:p>
            <a:pPr marL="0" indent="0">
              <a:buNone/>
            </a:pPr>
            <a:endParaRPr lang="en-GB" b="1" dirty="0">
              <a:solidFill>
                <a:srgbClr val="7030A0"/>
              </a:solidFill>
            </a:endParaRPr>
          </a:p>
        </p:txBody>
      </p:sp>
    </p:spTree>
    <p:extLst>
      <p:ext uri="{BB962C8B-B14F-4D97-AF65-F5344CB8AC3E}">
        <p14:creationId xmlns:p14="http://schemas.microsoft.com/office/powerpoint/2010/main" val="229029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Styles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1930400"/>
            <a:ext cx="8957985" cy="4429457"/>
          </a:xfrm>
        </p:spPr>
      </p:pic>
    </p:spTree>
    <p:extLst>
      <p:ext uri="{BB962C8B-B14F-4D97-AF65-F5344CB8AC3E}">
        <p14:creationId xmlns:p14="http://schemas.microsoft.com/office/powerpoint/2010/main" val="1316277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Styles</a:t>
            </a:r>
            <a:br>
              <a:rPr lang="en-US" dirty="0"/>
            </a:br>
            <a:r>
              <a:rPr lang="en-US" dirty="0"/>
              <a:t>- Activity</a:t>
            </a:r>
            <a:endParaRPr lang="en-GB" dirty="0"/>
          </a:p>
        </p:txBody>
      </p:sp>
      <p:sp>
        <p:nvSpPr>
          <p:cNvPr id="3" name="Content Placeholder 2"/>
          <p:cNvSpPr>
            <a:spLocks noGrp="1"/>
          </p:cNvSpPr>
          <p:nvPr>
            <p:ph idx="1"/>
          </p:nvPr>
        </p:nvSpPr>
        <p:spPr/>
        <p:txBody>
          <a:bodyPr/>
          <a:lstStyle/>
          <a:p>
            <a:r>
              <a:rPr lang="en-US" b="1" dirty="0">
                <a:solidFill>
                  <a:schemeClr val="accent6">
                    <a:lumMod val="50000"/>
                  </a:schemeClr>
                </a:solidFill>
              </a:rPr>
              <a:t>Kolb’s Learning Style Questionnaire</a:t>
            </a:r>
          </a:p>
          <a:p>
            <a:pPr marL="0" indent="0">
              <a:buNone/>
            </a:pPr>
            <a:r>
              <a:rPr lang="en-US" dirty="0"/>
              <a:t>     </a:t>
            </a:r>
            <a:r>
              <a:rPr lang="en-US" dirty="0">
                <a:hlinkClick r:id="rId2"/>
              </a:rPr>
              <a:t>www.bunbury.wa.gov.au/pdf/environment/u472/Appendix 19 U472</a:t>
            </a:r>
            <a:endParaRPr lang="en-US" dirty="0"/>
          </a:p>
          <a:p>
            <a:pPr marL="0" indent="0">
              <a:buNone/>
            </a:pPr>
            <a:r>
              <a:rPr lang="en-US" dirty="0"/>
              <a:t>     This</a:t>
            </a:r>
            <a:r>
              <a:rPr lang="en-US" b="1" dirty="0"/>
              <a:t> questionnaire</a:t>
            </a:r>
            <a:r>
              <a:rPr lang="en-US" dirty="0"/>
              <a:t> is designed to find out your preferred</a:t>
            </a:r>
            <a:r>
              <a:rPr lang="en-US" b="1" dirty="0"/>
              <a:t> learning styles(s)</a:t>
            </a:r>
            <a:r>
              <a:rPr lang="en-US" dirty="0"/>
              <a:t> as</a:t>
            </a:r>
          </a:p>
          <a:p>
            <a:pPr marL="0" indent="0">
              <a:buNone/>
            </a:pPr>
            <a:r>
              <a:rPr lang="en-US" dirty="0"/>
              <a:t>     an</a:t>
            </a:r>
            <a:r>
              <a:rPr lang="en-US" b="1" dirty="0"/>
              <a:t> adult. </a:t>
            </a:r>
          </a:p>
          <a:p>
            <a:pPr marL="0" indent="0">
              <a:buNone/>
            </a:pPr>
            <a:r>
              <a:rPr lang="en-US" b="1" dirty="0"/>
              <a:t>     Are you an activist/theorist/reflector/pragmatist?</a:t>
            </a:r>
          </a:p>
          <a:p>
            <a:pPr marL="0" indent="0">
              <a:buNone/>
            </a:pPr>
            <a:r>
              <a:rPr lang="en-US" dirty="0"/>
              <a:t> </a:t>
            </a:r>
            <a:endParaRPr lang="en-GB" dirty="0"/>
          </a:p>
        </p:txBody>
      </p:sp>
    </p:spTree>
    <p:extLst>
      <p:ext uri="{BB962C8B-B14F-4D97-AF65-F5344CB8AC3E}">
        <p14:creationId xmlns:p14="http://schemas.microsoft.com/office/powerpoint/2010/main" val="1569510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br>
              <a:rPr lang="en-US" dirty="0"/>
            </a:br>
            <a:r>
              <a:rPr lang="en-US" dirty="0"/>
              <a:t>- Activity</a:t>
            </a:r>
            <a:endParaRPr lang="en-GB" dirty="0"/>
          </a:p>
        </p:txBody>
      </p:sp>
      <p:sp>
        <p:nvSpPr>
          <p:cNvPr id="3" name="Content Placeholder 2"/>
          <p:cNvSpPr>
            <a:spLocks noGrp="1"/>
          </p:cNvSpPr>
          <p:nvPr>
            <p:ph idx="1"/>
          </p:nvPr>
        </p:nvSpPr>
        <p:spPr/>
        <p:txBody>
          <a:bodyPr>
            <a:normAutofit/>
          </a:bodyPr>
          <a:lstStyle/>
          <a:p>
            <a:r>
              <a:rPr lang="nb-NO" dirty="0"/>
              <a:t>      Å bygge helsekompetanse gjennom muliggør og forståelse i en tid da 4av</a:t>
            </a:r>
          </a:p>
          <a:p>
            <a:pPr marL="0" indent="0">
              <a:buNone/>
            </a:pPr>
            <a:r>
              <a:rPr lang="nb-NO" dirty="0"/>
              <a:t>           10 irere har begrenset </a:t>
            </a:r>
            <a:r>
              <a:rPr lang="en-GB" dirty="0" err="1"/>
              <a:t>helsekompetanse</a:t>
            </a:r>
            <a:r>
              <a:rPr lang="en-GB" dirty="0"/>
              <a:t>.</a:t>
            </a:r>
          </a:p>
          <a:p>
            <a:pPr marL="0" indent="0">
              <a:buNone/>
            </a:pPr>
            <a:endParaRPr lang="en-GB" dirty="0"/>
          </a:p>
          <a:p>
            <a:r>
              <a:rPr lang="nb-NO" b="1" dirty="0">
                <a:solidFill>
                  <a:schemeClr val="accent6">
                    <a:lumMod val="50000"/>
                  </a:schemeClr>
                </a:solidFill>
              </a:rPr>
              <a:t>What does this mean?</a:t>
            </a:r>
          </a:p>
          <a:p>
            <a:r>
              <a:rPr lang="nb-NO" b="1" dirty="0">
                <a:solidFill>
                  <a:schemeClr val="accent6">
                    <a:lumMod val="50000"/>
                  </a:schemeClr>
                </a:solidFill>
              </a:rPr>
              <a:t>Can you understand it? </a:t>
            </a:r>
          </a:p>
          <a:p>
            <a:r>
              <a:rPr lang="nb-NO" b="1" dirty="0">
                <a:solidFill>
                  <a:schemeClr val="accent6">
                    <a:lumMod val="50000"/>
                  </a:schemeClr>
                </a:solidFill>
              </a:rPr>
              <a:t>How does it make you feel?</a:t>
            </a:r>
          </a:p>
          <a:p>
            <a:pPr marL="0" indent="0">
              <a:buNone/>
            </a:pPr>
            <a:endParaRPr lang="en-GB" dirty="0"/>
          </a:p>
          <a:p>
            <a:pPr marL="0" indent="0">
              <a:buNone/>
            </a:pPr>
            <a:endParaRPr lang="en-GB" sz="1400" dirty="0"/>
          </a:p>
        </p:txBody>
      </p:sp>
    </p:spTree>
    <p:extLst>
      <p:ext uri="{BB962C8B-B14F-4D97-AF65-F5344CB8AC3E}">
        <p14:creationId xmlns:p14="http://schemas.microsoft.com/office/powerpoint/2010/main" val="274035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en-GB" dirty="0"/>
          </a:p>
        </p:txBody>
      </p:sp>
      <p:sp>
        <p:nvSpPr>
          <p:cNvPr id="3" name="Content Placeholder 2"/>
          <p:cNvSpPr>
            <a:spLocks noGrp="1"/>
          </p:cNvSpPr>
          <p:nvPr>
            <p:ph idx="1"/>
          </p:nvPr>
        </p:nvSpPr>
        <p:spPr/>
        <p:txBody>
          <a:bodyPr/>
          <a:lstStyle/>
          <a:p>
            <a:pPr marL="0" indent="0">
              <a:buNone/>
            </a:pPr>
            <a:r>
              <a:rPr lang="en-GB" b="1" dirty="0"/>
              <a:t>     </a:t>
            </a:r>
            <a:r>
              <a:rPr lang="en-GB" sz="2400" b="1" dirty="0">
                <a:solidFill>
                  <a:schemeClr val="accent6">
                    <a:lumMod val="50000"/>
                  </a:schemeClr>
                </a:solidFill>
              </a:rPr>
              <a:t>Non-formal adult learning</a:t>
            </a:r>
            <a:r>
              <a:rPr lang="en-GB" sz="2400" dirty="0">
                <a:solidFill>
                  <a:schemeClr val="accent6">
                    <a:lumMod val="50000"/>
                  </a:schemeClr>
                </a:solidFill>
              </a:rPr>
              <a:t>	</a:t>
            </a:r>
          </a:p>
          <a:p>
            <a:r>
              <a:rPr lang="en-GB" sz="2400" dirty="0"/>
              <a:t>Adult learning that does not follow the requirements often associated with formal education: for example, a set curriculum, formal assessment or accreditation.  In non-formal adult learning, learning is negotiated to meet individual needs (often in the context of a group).  Learning is focused on the goals and interests of the learner(s). </a:t>
            </a:r>
          </a:p>
          <a:p>
            <a:endParaRPr lang="en-GB" dirty="0"/>
          </a:p>
        </p:txBody>
      </p:sp>
    </p:spTree>
    <p:extLst>
      <p:ext uri="{BB962C8B-B14F-4D97-AF65-F5344CB8AC3E}">
        <p14:creationId xmlns:p14="http://schemas.microsoft.com/office/powerpoint/2010/main" val="1707398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sp>
        <p:nvSpPr>
          <p:cNvPr id="3" name="Content Placeholder 2"/>
          <p:cNvSpPr>
            <a:spLocks noGrp="1"/>
          </p:cNvSpPr>
          <p:nvPr>
            <p:ph idx="1"/>
          </p:nvPr>
        </p:nvSpPr>
        <p:spPr/>
        <p:txBody>
          <a:bodyPr>
            <a:normAutofit/>
          </a:bodyPr>
          <a:lstStyle/>
          <a:p>
            <a:r>
              <a:rPr lang="en-US" b="1" dirty="0">
                <a:solidFill>
                  <a:schemeClr val="accent6">
                    <a:lumMod val="50000"/>
                  </a:schemeClr>
                </a:solidFill>
              </a:rPr>
              <a:t>Translation from Norwegian</a:t>
            </a:r>
            <a:r>
              <a:rPr lang="en-US" dirty="0">
                <a:solidFill>
                  <a:schemeClr val="accent6">
                    <a:lumMod val="50000"/>
                  </a:schemeClr>
                </a:solidFill>
              </a:rPr>
              <a:t>:</a:t>
            </a:r>
          </a:p>
          <a:p>
            <a:pPr marL="0" indent="0">
              <a:buNone/>
            </a:pPr>
            <a:r>
              <a:rPr lang="en-US" dirty="0"/>
              <a:t>     Building health literacy through empowerment and</a:t>
            </a:r>
          </a:p>
          <a:p>
            <a:pPr marL="0" indent="0">
              <a:buNone/>
            </a:pPr>
            <a:r>
              <a:rPr lang="en-US" dirty="0"/>
              <a:t>     understanding at a time when 4 in 10 Irish people have</a:t>
            </a:r>
          </a:p>
          <a:p>
            <a:pPr marL="0" indent="0">
              <a:buNone/>
            </a:pPr>
            <a:r>
              <a:rPr lang="en-US" dirty="0"/>
              <a:t>     limited health literacy. (NALA, Ireland 2020)</a:t>
            </a:r>
            <a:endParaRPr lang="en-GB" dirty="0"/>
          </a:p>
          <a:p>
            <a:endParaRPr lang="en-GB" dirty="0"/>
          </a:p>
        </p:txBody>
      </p:sp>
    </p:spTree>
    <p:extLst>
      <p:ext uri="{BB962C8B-B14F-4D97-AF65-F5344CB8AC3E}">
        <p14:creationId xmlns:p14="http://schemas.microsoft.com/office/powerpoint/2010/main" val="1647372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sp>
        <p:nvSpPr>
          <p:cNvPr id="3" name="Content Placeholder 2"/>
          <p:cNvSpPr>
            <a:spLocks noGrp="1"/>
          </p:cNvSpPr>
          <p:nvPr>
            <p:ph idx="1"/>
          </p:nvPr>
        </p:nvSpPr>
        <p:spPr/>
        <p:txBody>
          <a:bodyPr>
            <a:normAutofit/>
          </a:bodyPr>
          <a:lstStyle/>
          <a:p>
            <a:pPr marL="0" indent="0">
              <a:buNone/>
            </a:pPr>
            <a:r>
              <a:rPr lang="en-US" b="1" dirty="0">
                <a:solidFill>
                  <a:srgbClr val="7030A0"/>
                </a:solidFill>
              </a:rPr>
              <a:t>Who is affected? </a:t>
            </a:r>
          </a:p>
          <a:p>
            <a:pPr marL="0" indent="0">
              <a:buNone/>
            </a:pPr>
            <a:r>
              <a:rPr lang="en-US" dirty="0">
                <a:solidFill>
                  <a:schemeClr val="tx1"/>
                </a:solidFill>
              </a:rPr>
              <a:t>People most likely to experience low health literacy: </a:t>
            </a:r>
          </a:p>
          <a:p>
            <a:r>
              <a:rPr lang="en-US" dirty="0">
                <a:solidFill>
                  <a:schemeClr val="tx1"/>
                </a:solidFill>
              </a:rPr>
              <a:t> Older adults </a:t>
            </a:r>
          </a:p>
          <a:p>
            <a:r>
              <a:rPr lang="en-US" dirty="0">
                <a:solidFill>
                  <a:schemeClr val="tx1"/>
                </a:solidFill>
              </a:rPr>
              <a:t>Ethnic minorities</a:t>
            </a:r>
          </a:p>
          <a:p>
            <a:r>
              <a:rPr lang="en-US" dirty="0">
                <a:solidFill>
                  <a:schemeClr val="tx1"/>
                </a:solidFill>
              </a:rPr>
              <a:t>People with low levels of formal education </a:t>
            </a:r>
          </a:p>
          <a:p>
            <a:r>
              <a:rPr lang="en-US" dirty="0">
                <a:solidFill>
                  <a:schemeClr val="tx1"/>
                </a:solidFill>
              </a:rPr>
              <a:t>People with low income levels. </a:t>
            </a:r>
          </a:p>
          <a:p>
            <a:pPr marL="0" indent="0">
              <a:buNone/>
            </a:pPr>
            <a:r>
              <a:rPr lang="en-US" dirty="0">
                <a:solidFill>
                  <a:schemeClr val="tx1"/>
                </a:solidFill>
              </a:rPr>
              <a:t>(Nielson-</a:t>
            </a:r>
            <a:r>
              <a:rPr lang="en-US" dirty="0" err="1">
                <a:solidFill>
                  <a:schemeClr val="tx1"/>
                </a:solidFill>
              </a:rPr>
              <a:t>Bohlman</a:t>
            </a:r>
            <a:r>
              <a:rPr lang="en-US" dirty="0">
                <a:solidFill>
                  <a:schemeClr val="tx1"/>
                </a:solidFill>
              </a:rPr>
              <a:t> et al., 2004)</a:t>
            </a:r>
            <a:endParaRPr lang="en-GB" dirty="0">
              <a:solidFill>
                <a:schemeClr val="tx1"/>
              </a:solidFill>
            </a:endParaRPr>
          </a:p>
        </p:txBody>
      </p:sp>
    </p:spTree>
    <p:extLst>
      <p:ext uri="{BB962C8B-B14F-4D97-AF65-F5344CB8AC3E}">
        <p14:creationId xmlns:p14="http://schemas.microsoft.com/office/powerpoint/2010/main" val="4007716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br>
              <a:rPr lang="en-US" dirty="0"/>
            </a:br>
            <a:r>
              <a:rPr lang="en-US" dirty="0"/>
              <a:t>- medication labels</a:t>
            </a:r>
            <a:endParaRPr lang="en-GB" dirty="0"/>
          </a:p>
        </p:txBody>
      </p:sp>
      <p:sp>
        <p:nvSpPr>
          <p:cNvPr id="3" name="Content Placeholder 2"/>
          <p:cNvSpPr>
            <a:spLocks noGrp="1"/>
          </p:cNvSpPr>
          <p:nvPr>
            <p:ph idx="1"/>
          </p:nvPr>
        </p:nvSpPr>
        <p:spPr/>
        <p:txBody>
          <a:bodyPr/>
          <a:lstStyle/>
          <a:p>
            <a:r>
              <a:rPr lang="en-US" b="1" dirty="0">
                <a:solidFill>
                  <a:schemeClr val="accent6">
                    <a:lumMod val="50000"/>
                  </a:schemeClr>
                </a:solidFill>
              </a:rPr>
              <a:t>Would someone with literacy difficulties be able to read these labels?</a:t>
            </a:r>
          </a:p>
          <a:p>
            <a:pPr marL="0" indent="0">
              <a:buNone/>
            </a:pPr>
            <a:endParaRPr lang="en-GB" b="1" dirty="0">
              <a:solidFill>
                <a:schemeClr val="accent6">
                  <a:lumMod val="50000"/>
                </a:schemeClr>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117" y="2663541"/>
            <a:ext cx="3168313" cy="337782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885" y="2663540"/>
            <a:ext cx="3665482" cy="3377821"/>
          </a:xfrm>
          <a:prstGeom prst="rect">
            <a:avLst/>
          </a:prstGeom>
        </p:spPr>
      </p:pic>
    </p:spTree>
    <p:extLst>
      <p:ext uri="{BB962C8B-B14F-4D97-AF65-F5344CB8AC3E}">
        <p14:creationId xmlns:p14="http://schemas.microsoft.com/office/powerpoint/2010/main" val="367094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 in a Pandemic </a:t>
            </a:r>
            <a:endParaRPr lang="en-GB" dirty="0"/>
          </a:p>
        </p:txBody>
      </p:sp>
      <p:sp>
        <p:nvSpPr>
          <p:cNvPr id="3" name="Content Placeholder 2"/>
          <p:cNvSpPr>
            <a:spLocks noGrp="1"/>
          </p:cNvSpPr>
          <p:nvPr>
            <p:ph idx="1"/>
          </p:nvPr>
        </p:nvSpPr>
        <p:spPr>
          <a:xfrm>
            <a:off x="349787" y="2194884"/>
            <a:ext cx="8596668" cy="3880773"/>
          </a:xfrm>
        </p:spPr>
        <p:txBody>
          <a:bodyPr/>
          <a:lstStyle/>
          <a:p>
            <a:pPr marL="0" indent="0">
              <a:buNone/>
            </a:pPr>
            <a:r>
              <a:rPr lang="en-US" b="1" dirty="0">
                <a:solidFill>
                  <a:schemeClr val="accent6">
                    <a:lumMod val="50000"/>
                  </a:schemeClr>
                </a:solidFill>
              </a:rPr>
              <a:t>     The World Health </a:t>
            </a:r>
            <a:r>
              <a:rPr lang="en-US" b="1" dirty="0" err="1">
                <a:solidFill>
                  <a:schemeClr val="accent6">
                    <a:lumMod val="50000"/>
                  </a:schemeClr>
                </a:solidFill>
              </a:rPr>
              <a:t>Organisation</a:t>
            </a:r>
            <a:r>
              <a:rPr lang="en-US" b="1" dirty="0">
                <a:solidFill>
                  <a:schemeClr val="accent6">
                    <a:lumMod val="50000"/>
                  </a:schemeClr>
                </a:solidFill>
              </a:rPr>
              <a:t> highlights poor health literacy as an  </a:t>
            </a:r>
          </a:p>
          <a:p>
            <a:pPr marL="0" indent="0">
              <a:buNone/>
            </a:pPr>
            <a:r>
              <a:rPr lang="en-US" b="1" dirty="0">
                <a:solidFill>
                  <a:schemeClr val="accent6">
                    <a:lumMod val="50000"/>
                  </a:schemeClr>
                </a:solidFill>
              </a:rPr>
              <a:t>     underestimated health problem globally</a:t>
            </a:r>
            <a:r>
              <a:rPr lang="en-US" dirty="0">
                <a:solidFill>
                  <a:schemeClr val="accent6">
                    <a:lumMod val="50000"/>
                  </a:schemeClr>
                </a:solidFill>
              </a:rPr>
              <a:t>: </a:t>
            </a:r>
          </a:p>
          <a:p>
            <a:pPr marL="0" indent="0">
              <a:buNone/>
            </a:pPr>
            <a:r>
              <a:rPr lang="en-US" dirty="0">
                <a:solidFill>
                  <a:schemeClr val="accent6">
                    <a:lumMod val="50000"/>
                  </a:schemeClr>
                </a:solidFill>
              </a:rPr>
              <a:t>     “</a:t>
            </a:r>
            <a:r>
              <a:rPr lang="en-US" dirty="0">
                <a:solidFill>
                  <a:schemeClr val="tx1"/>
                </a:solidFill>
              </a:rPr>
              <a:t>We are not just fig</a:t>
            </a:r>
            <a:r>
              <a:rPr lang="en-GB" dirty="0" err="1">
                <a:solidFill>
                  <a:schemeClr val="tx1"/>
                </a:solidFill>
              </a:rPr>
              <a:t>hting</a:t>
            </a:r>
            <a:r>
              <a:rPr lang="en-GB" dirty="0">
                <a:solidFill>
                  <a:schemeClr val="tx1"/>
                </a:solidFill>
              </a:rPr>
              <a:t> </a:t>
            </a:r>
            <a:r>
              <a:rPr lang="en-US" dirty="0">
                <a:solidFill>
                  <a:schemeClr val="tx1"/>
                </a:solidFill>
              </a:rPr>
              <a:t>an epidemic, we’re fighting an </a:t>
            </a:r>
            <a:r>
              <a:rPr lang="en-US" dirty="0" err="1">
                <a:solidFill>
                  <a:schemeClr val="tx1"/>
                </a:solidFill>
              </a:rPr>
              <a:t>infodemic</a:t>
            </a:r>
            <a:r>
              <a:rPr lang="en-US" dirty="0">
                <a:solidFill>
                  <a:schemeClr val="tx1"/>
                </a:solidFill>
              </a:rPr>
              <a:t>”.</a:t>
            </a:r>
          </a:p>
          <a:p>
            <a:pPr marL="0" indent="0">
              <a:buNone/>
            </a:pPr>
            <a:r>
              <a:rPr lang="en-US" dirty="0">
                <a:solidFill>
                  <a:schemeClr val="tx1"/>
                </a:solidFill>
              </a:rPr>
              <a:t>     </a:t>
            </a:r>
          </a:p>
          <a:p>
            <a:pPr marL="0" indent="0">
              <a:buNone/>
            </a:pPr>
            <a:r>
              <a:rPr lang="en-US" b="1" dirty="0">
                <a:solidFill>
                  <a:schemeClr val="tx1"/>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658" y="3657598"/>
            <a:ext cx="3384494" cy="1897041"/>
          </a:xfrm>
          <a:prstGeom prst="rect">
            <a:avLst/>
          </a:prstGeom>
        </p:spPr>
      </p:pic>
    </p:spTree>
    <p:extLst>
      <p:ext uri="{BB962C8B-B14F-4D97-AF65-F5344CB8AC3E}">
        <p14:creationId xmlns:p14="http://schemas.microsoft.com/office/powerpoint/2010/main" val="654294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br>
              <a:rPr lang="en-US"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233" y="1624084"/>
            <a:ext cx="3646641" cy="46402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118" y="1515255"/>
            <a:ext cx="3896783" cy="4749067"/>
          </a:xfrm>
          <a:prstGeom prst="rect">
            <a:avLst/>
          </a:prstGeom>
        </p:spPr>
      </p:pic>
    </p:spTree>
    <p:extLst>
      <p:ext uri="{BB962C8B-B14F-4D97-AF65-F5344CB8AC3E}">
        <p14:creationId xmlns:p14="http://schemas.microsoft.com/office/powerpoint/2010/main" val="2457261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br>
              <a:rPr lang="en-US" dirty="0"/>
            </a:br>
            <a:r>
              <a:rPr lang="en-US" dirty="0"/>
              <a:t>- Activity</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accent6">
                    <a:lumMod val="50000"/>
                  </a:schemeClr>
                </a:solidFill>
              </a:rPr>
              <a:t>     Communication regarding Coronavirus</a:t>
            </a:r>
          </a:p>
          <a:p>
            <a:r>
              <a:rPr lang="en-US" dirty="0"/>
              <a:t>Research some of the public health messaging/broadcasting round Coronavirus and consider the </a:t>
            </a:r>
            <a:r>
              <a:rPr lang="en-GB" b="1" dirty="0"/>
              <a:t>different ways Government/NHS/official bodies/others did that...e.g. - Public Health TV adverts/text messages/posters/news programmes/newspaper adverts/social media/ ‘easy read’ publications, etc.</a:t>
            </a:r>
          </a:p>
          <a:p>
            <a:pPr lvl="0"/>
            <a:r>
              <a:rPr lang="en-GB" b="1" dirty="0"/>
              <a:t>Who was their target audience? </a:t>
            </a:r>
          </a:p>
          <a:p>
            <a:pPr lvl="0"/>
            <a:r>
              <a:rPr lang="en-GB" b="1" dirty="0"/>
              <a:t>What was most effective? </a:t>
            </a:r>
          </a:p>
          <a:p>
            <a:pPr lvl="0"/>
            <a:r>
              <a:rPr lang="en-GB" b="1" dirty="0"/>
              <a:t>What was their purpose?</a:t>
            </a:r>
          </a:p>
          <a:p>
            <a:pPr lvl="0"/>
            <a:r>
              <a:rPr lang="en-GB" b="1" dirty="0"/>
              <a:t> </a:t>
            </a:r>
            <a:r>
              <a:rPr lang="en-US" dirty="0"/>
              <a:t>Were there any barriers?</a:t>
            </a:r>
          </a:p>
          <a:p>
            <a:pPr lvl="0"/>
            <a:r>
              <a:rPr lang="en-US" dirty="0"/>
              <a:t>Are there ways to overcome these?</a:t>
            </a:r>
          </a:p>
          <a:p>
            <a:pPr marL="0" lvl="0" indent="0">
              <a:buNone/>
            </a:pPr>
            <a:endParaRPr lang="en-GB" dirty="0"/>
          </a:p>
          <a:p>
            <a:endParaRPr lang="en-GB" dirty="0"/>
          </a:p>
        </p:txBody>
      </p:sp>
    </p:spTree>
    <p:extLst>
      <p:ext uri="{BB962C8B-B14F-4D97-AF65-F5344CB8AC3E}">
        <p14:creationId xmlns:p14="http://schemas.microsoft.com/office/powerpoint/2010/main" val="440691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endParaRPr lang="en-GB" dirty="0"/>
          </a:p>
        </p:txBody>
      </p:sp>
      <p:sp>
        <p:nvSpPr>
          <p:cNvPr id="3" name="Content Placeholder 2"/>
          <p:cNvSpPr>
            <a:spLocks noGrp="1"/>
          </p:cNvSpPr>
          <p:nvPr>
            <p:ph idx="1"/>
          </p:nvPr>
        </p:nvSpPr>
        <p:spPr/>
        <p:txBody>
          <a:bodyPr/>
          <a:lstStyle/>
          <a:p>
            <a:r>
              <a:rPr lang="en-US" dirty="0"/>
              <a:t>Elspeth Murray’s poem </a:t>
            </a:r>
            <a:r>
              <a:rPr lang="en-US" b="1" dirty="0">
                <a:solidFill>
                  <a:schemeClr val="accent6">
                    <a:lumMod val="50000"/>
                  </a:schemeClr>
                </a:solidFill>
              </a:rPr>
              <a:t>“This is Bad Enough”</a:t>
            </a:r>
            <a:r>
              <a:rPr lang="en-US" dirty="0"/>
              <a:t> underscores the importance of taking health literacy demands into account when communicating health information or interacting with patients in a healthcare setting. </a:t>
            </a:r>
          </a:p>
          <a:p>
            <a:r>
              <a:rPr lang="en-US" b="1" dirty="0"/>
              <a:t>A Plea for Clarity</a:t>
            </a:r>
            <a:endParaRPr lang="en-GB" dirty="0"/>
          </a:p>
          <a:p>
            <a:r>
              <a:rPr lang="en-US" dirty="0">
                <a:hlinkClick r:id="rId2"/>
              </a:rPr>
              <a:t>https://www.youtube.com/watch?v=R3tJ-MXqPmk</a:t>
            </a:r>
            <a:endParaRPr lang="en-US" dirty="0"/>
          </a:p>
        </p:txBody>
      </p:sp>
    </p:spTree>
    <p:extLst>
      <p:ext uri="{BB962C8B-B14F-4D97-AF65-F5344CB8AC3E}">
        <p14:creationId xmlns:p14="http://schemas.microsoft.com/office/powerpoint/2010/main" val="286996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literacy and media</a:t>
            </a:r>
            <a:endParaRPr lang="en-GB"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solidFill>
                  <a:schemeClr val="accent6">
                    <a:lumMod val="50000"/>
                  </a:schemeClr>
                </a:solidFill>
              </a:rPr>
              <a:t>Critical literacy skills and media literacy are increasingly significant. </a:t>
            </a:r>
          </a:p>
          <a:p>
            <a:r>
              <a:rPr lang="en-US" dirty="0"/>
              <a:t>Media literacy involves the ability to engage critically with different media sources, and to help people tell the difference between reliable and accurate information and or deliberately false or misleading information. </a:t>
            </a:r>
          </a:p>
          <a:p>
            <a:r>
              <a:rPr lang="en-US" dirty="0"/>
              <a:t>Critical literacy is much more than reading and writing.</a:t>
            </a:r>
          </a:p>
          <a:p>
            <a:pPr marL="0" indent="0">
              <a:buNone/>
            </a:pPr>
            <a:endParaRPr lang="en-US" dirty="0"/>
          </a:p>
          <a:p>
            <a:pPr marL="0" indent="0">
              <a:buNone/>
            </a:pPr>
            <a:r>
              <a:rPr lang="en-US" b="1" dirty="0">
                <a:solidFill>
                  <a:srgbClr val="7030A0"/>
                </a:solidFill>
              </a:rPr>
              <a:t>     False information/Fake News </a:t>
            </a:r>
            <a:endParaRPr lang="en-US" dirty="0"/>
          </a:p>
          <a:p>
            <a:r>
              <a:rPr lang="en-US" dirty="0"/>
              <a:t>Learners need to be supported to be able to distinguish between fact and fiction.</a:t>
            </a:r>
          </a:p>
          <a:p>
            <a:r>
              <a:rPr lang="en-US" dirty="0"/>
              <a:t>It also has political implications because it affects how people participate in society.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4525" y="4134917"/>
            <a:ext cx="688564" cy="539304"/>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65" y="3534671"/>
            <a:ext cx="1278620" cy="869898"/>
          </a:xfrm>
          <a:prstGeom prst="rect">
            <a:avLst/>
          </a:prstGeom>
        </p:spPr>
      </p:pic>
    </p:spTree>
    <p:extLst>
      <p:ext uri="{BB962C8B-B14F-4D97-AF65-F5344CB8AC3E}">
        <p14:creationId xmlns:p14="http://schemas.microsoft.com/office/powerpoint/2010/main" val="3018250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Literacies in the Covid-19 crisis and beyond</a:t>
            </a:r>
            <a:endParaRPr lang="en-GB" dirty="0"/>
          </a:p>
        </p:txBody>
      </p:sp>
      <p:sp>
        <p:nvSpPr>
          <p:cNvPr id="3" name="Content Placeholder 2"/>
          <p:cNvSpPr>
            <a:spLocks noGrp="1"/>
          </p:cNvSpPr>
          <p:nvPr>
            <p:ph idx="1"/>
          </p:nvPr>
        </p:nvSpPr>
        <p:spPr/>
        <p:txBody>
          <a:bodyPr>
            <a:normAutofit/>
          </a:bodyPr>
          <a:lstStyle/>
          <a:p>
            <a:r>
              <a:rPr lang="en-US" dirty="0"/>
              <a:t>During the Covid-19 pandemic, many people struggled with understanding and accessing information, including key messages about public health information and employment supports. </a:t>
            </a:r>
          </a:p>
          <a:p>
            <a:r>
              <a:rPr lang="en-US" dirty="0"/>
              <a:t>For those with unmet literacy, numeracy and digital skills needs, it was especially challenging.</a:t>
            </a:r>
          </a:p>
          <a:p>
            <a:r>
              <a:rPr lang="en-US" dirty="0"/>
              <a:t>It is widely acknowledged that Covid-19 has impacted most on workers who have experience of educational and wider inequalities resulting in a lack of educational qualifications. </a:t>
            </a:r>
          </a:p>
          <a:p>
            <a:r>
              <a:rPr lang="en-US" dirty="0"/>
              <a:t>Further highlighting literacy inequalities many parents who themselves struggled unmet literacy needs and without access to technology resources or digital skills, struggles with supporting their children’s learning during lockdown. </a:t>
            </a:r>
          </a:p>
        </p:txBody>
      </p:sp>
    </p:spTree>
    <p:extLst>
      <p:ext uri="{BB962C8B-B14F-4D97-AF65-F5344CB8AC3E}">
        <p14:creationId xmlns:p14="http://schemas.microsoft.com/office/powerpoint/2010/main" val="371938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Literacies in the Covid-19 crisis and beyond</a:t>
            </a:r>
            <a:endParaRPr lang="en-GB" dirty="0"/>
          </a:p>
        </p:txBody>
      </p:sp>
      <p:sp>
        <p:nvSpPr>
          <p:cNvPr id="3" name="Content Placeholder 2"/>
          <p:cNvSpPr>
            <a:spLocks noGrp="1"/>
          </p:cNvSpPr>
          <p:nvPr>
            <p:ph idx="1"/>
          </p:nvPr>
        </p:nvSpPr>
        <p:spPr/>
        <p:txBody>
          <a:bodyPr/>
          <a:lstStyle/>
          <a:p>
            <a:r>
              <a:rPr lang="en-US" dirty="0"/>
              <a:t>These inequalities were further compounded by the closing of regular supports, leaving many adults isolated during this time.</a:t>
            </a:r>
            <a:endParaRPr lang="en-GB" dirty="0"/>
          </a:p>
          <a:p>
            <a:r>
              <a:rPr lang="en-US" dirty="0"/>
              <a:t>This pandemic has shed a light on the pivotal importance of strong literacy, numeracy and digital skills.</a:t>
            </a:r>
          </a:p>
          <a:p>
            <a:r>
              <a:rPr lang="en-US" dirty="0"/>
              <a:t> We are living in an information age that requires understanding of how to access and understand health messages and government information about changing </a:t>
            </a:r>
            <a:r>
              <a:rPr lang="en-US" dirty="0" err="1"/>
              <a:t>behaviour</a:t>
            </a:r>
            <a:r>
              <a:rPr lang="en-US" dirty="0"/>
              <a:t> to keep us safe. </a:t>
            </a:r>
          </a:p>
          <a:p>
            <a:r>
              <a:rPr lang="en-US" dirty="0"/>
              <a:t>We are accessing more services over the phone and online and using critical thinking skills to combat misinformation and lies. </a:t>
            </a:r>
          </a:p>
        </p:txBody>
      </p:sp>
    </p:spTree>
    <p:extLst>
      <p:ext uri="{BB962C8B-B14F-4D97-AF65-F5344CB8AC3E}">
        <p14:creationId xmlns:p14="http://schemas.microsoft.com/office/powerpoint/2010/main" val="237375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Lifelong learning</a:t>
            </a:r>
            <a:endParaRPr lang="en-GB" dirty="0"/>
          </a:p>
        </p:txBody>
      </p:sp>
      <p:sp>
        <p:nvSpPr>
          <p:cNvPr id="3" name="Content Placeholder 2"/>
          <p:cNvSpPr>
            <a:spLocks noGrp="1"/>
          </p:cNvSpPr>
          <p:nvPr>
            <p:ph idx="1"/>
          </p:nvPr>
        </p:nvSpPr>
        <p:spPr/>
        <p:txBody>
          <a:bodyPr/>
          <a:lstStyle/>
          <a:p>
            <a:r>
              <a:rPr lang="en-US" b="1" dirty="0"/>
              <a:t>Lifelong</a:t>
            </a:r>
            <a:r>
              <a:rPr lang="en-US" dirty="0"/>
              <a:t> </a:t>
            </a:r>
            <a:r>
              <a:rPr lang="en-US" b="1" dirty="0"/>
              <a:t>learning</a:t>
            </a:r>
            <a:r>
              <a:rPr lang="en-US" dirty="0"/>
              <a:t> is the practice of continuing to </a:t>
            </a:r>
            <a:r>
              <a:rPr lang="en-US" b="1" dirty="0"/>
              <a:t>learn</a:t>
            </a:r>
            <a:r>
              <a:rPr lang="en-US" dirty="0"/>
              <a:t> throughout people’s entire life, especially outside of or after the completion of formal schooling.</a:t>
            </a:r>
          </a:p>
          <a:p>
            <a:r>
              <a:rPr lang="en-US" dirty="0"/>
              <a:t>Within the adult learning sector, before starting tuition, adult learners are seen in terms of the complex skills and knowledge they already have.</a:t>
            </a:r>
          </a:p>
          <a:p>
            <a:r>
              <a:rPr lang="en-US" dirty="0"/>
              <a:t>Nationally and globally it is widely acknowledged that adult learning (consisting of informal and non-formal) enhances: social inclusion, active citizenship, personal development, self-sustainability, as well as competitiveness and employability. </a:t>
            </a:r>
          </a:p>
          <a:p>
            <a:endParaRPr lang="en-GB" dirty="0"/>
          </a:p>
          <a:p>
            <a:endParaRPr lang="en-GB"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615" y="4529444"/>
            <a:ext cx="3120511" cy="1742107"/>
          </a:xfrm>
          <a:prstGeom prst="rect">
            <a:avLst/>
          </a:prstGeom>
        </p:spPr>
      </p:pic>
    </p:spTree>
    <p:extLst>
      <p:ext uri="{BB962C8B-B14F-4D97-AF65-F5344CB8AC3E}">
        <p14:creationId xmlns:p14="http://schemas.microsoft.com/office/powerpoint/2010/main" val="4267331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Literacy</a:t>
            </a:r>
            <a:endParaRPr lang="en-GB" dirty="0"/>
          </a:p>
        </p:txBody>
      </p:sp>
      <p:sp>
        <p:nvSpPr>
          <p:cNvPr id="3" name="Content Placeholder 2"/>
          <p:cNvSpPr>
            <a:spLocks noGrp="1"/>
          </p:cNvSpPr>
          <p:nvPr>
            <p:ph idx="1"/>
          </p:nvPr>
        </p:nvSpPr>
        <p:spPr/>
        <p:txBody>
          <a:bodyPr>
            <a:normAutofit lnSpcReduction="10000"/>
          </a:bodyPr>
          <a:lstStyle/>
          <a:p>
            <a:r>
              <a:rPr lang="en-US" b="1" dirty="0"/>
              <a:t>The key message from Education Scotland and the Scottish Government’s Review of Family Learning (2016) is that family learning, as an early intervention and prevention approach, works in reaching disadvantaged families and communities to improve their life chances. The 2018 National Improvement Framework and Improvement Plan for Scottish Education: Achieving Excellence and Equity, also identifies family learning as a key driver </a:t>
            </a:r>
            <a:r>
              <a:rPr lang="en-GB" b="1" dirty="0"/>
              <a:t>for change.</a:t>
            </a:r>
          </a:p>
          <a:p>
            <a:pPr marL="0" indent="0">
              <a:buNone/>
            </a:pPr>
            <a:r>
              <a:rPr lang="en-US" b="1" dirty="0"/>
              <a:t>      </a:t>
            </a:r>
            <a:r>
              <a:rPr lang="en-US" b="1" dirty="0">
                <a:solidFill>
                  <a:schemeClr val="accent6">
                    <a:lumMod val="50000"/>
                  </a:schemeClr>
                </a:solidFill>
              </a:rPr>
              <a:t>What is family learning? </a:t>
            </a:r>
          </a:p>
          <a:p>
            <a:r>
              <a:rPr lang="en-US" b="1" dirty="0"/>
              <a:t>Family Learning encourages family members to learn together as and within a family, with a focus on intergenerational learning. Family learning activities can also be specifically designed to enable parents to learn how to support their children’s learning. Family learning is an approach to engaging families in learning outcomes that have an impact on the whole family.</a:t>
            </a:r>
            <a:endParaRPr lang="en-GB" b="1" dirty="0"/>
          </a:p>
        </p:txBody>
      </p:sp>
    </p:spTree>
    <p:extLst>
      <p:ext uri="{BB962C8B-B14F-4D97-AF65-F5344CB8AC3E}">
        <p14:creationId xmlns:p14="http://schemas.microsoft.com/office/powerpoint/2010/main" val="2326562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literacy</a:t>
            </a:r>
            <a:endParaRPr lang="en-GB" dirty="0"/>
          </a:p>
        </p:txBody>
      </p:sp>
      <p:sp>
        <p:nvSpPr>
          <p:cNvPr id="3" name="Content Placeholder 2"/>
          <p:cNvSpPr>
            <a:spLocks noGrp="1"/>
          </p:cNvSpPr>
          <p:nvPr>
            <p:ph idx="1"/>
          </p:nvPr>
        </p:nvSpPr>
        <p:spPr/>
        <p:txBody>
          <a:bodyPr/>
          <a:lstStyle/>
          <a:p>
            <a:pPr marL="0" indent="0">
              <a:buNone/>
            </a:pPr>
            <a:r>
              <a:rPr lang="en-US" dirty="0"/>
              <a:t>     </a:t>
            </a:r>
            <a:r>
              <a:rPr lang="en-US" b="1" dirty="0">
                <a:solidFill>
                  <a:schemeClr val="accent6">
                    <a:lumMod val="50000"/>
                  </a:schemeClr>
                </a:solidFill>
              </a:rPr>
              <a:t>Family literacy is about the way families use and develop literacy and </a:t>
            </a:r>
          </a:p>
          <a:p>
            <a:pPr marL="0" indent="0">
              <a:buNone/>
            </a:pPr>
            <a:r>
              <a:rPr lang="en-US" b="1" dirty="0">
                <a:solidFill>
                  <a:schemeClr val="accent6">
                    <a:lumMod val="50000"/>
                  </a:schemeClr>
                </a:solidFill>
              </a:rPr>
              <a:t>     numeracy skills together in the home. </a:t>
            </a:r>
          </a:p>
          <a:p>
            <a:r>
              <a:rPr lang="en-US" dirty="0"/>
              <a:t>When parents are involved in their child’s learning, it positively affects the child’s performance at school. Important examples of family literacy include reading a book at bedtime, singing, playing word games, and using a calendar.</a:t>
            </a:r>
          </a:p>
          <a:p>
            <a:r>
              <a:rPr lang="en-US" dirty="0"/>
              <a:t>Some family literacy initiatives work on supporting a parents’ own unmet literacy and numeracy needs.</a:t>
            </a:r>
            <a:endParaRPr lang="en-GB" dirty="0"/>
          </a:p>
        </p:txBody>
      </p:sp>
    </p:spTree>
    <p:extLst>
      <p:ext uri="{BB962C8B-B14F-4D97-AF65-F5344CB8AC3E}">
        <p14:creationId xmlns:p14="http://schemas.microsoft.com/office/powerpoint/2010/main" val="1434408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Literacy</a:t>
            </a:r>
            <a:endParaRPr lang="en-GB"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solidFill>
                  <a:schemeClr val="accent6">
                    <a:lumMod val="50000"/>
                  </a:schemeClr>
                </a:solidFill>
              </a:rPr>
              <a:t>Further Information </a:t>
            </a:r>
            <a:r>
              <a:rPr lang="en-US" b="1" dirty="0" err="1">
                <a:solidFill>
                  <a:schemeClr val="accent6">
                    <a:lumMod val="50000"/>
                  </a:schemeClr>
                </a:solidFill>
              </a:rPr>
              <a:t>Information</a:t>
            </a:r>
            <a:r>
              <a:rPr lang="en-US" b="1" dirty="0">
                <a:solidFill>
                  <a:schemeClr val="accent6">
                    <a:lumMod val="50000"/>
                  </a:schemeClr>
                </a:solidFill>
              </a:rPr>
              <a:t> and help is available for practitioners </a:t>
            </a:r>
          </a:p>
          <a:p>
            <a:pPr marL="0" indent="0">
              <a:buNone/>
            </a:pPr>
            <a:r>
              <a:rPr lang="en-US" b="1" dirty="0">
                <a:solidFill>
                  <a:schemeClr val="accent6">
                    <a:lumMod val="50000"/>
                  </a:schemeClr>
                </a:solidFill>
              </a:rPr>
              <a:t>     working with families on our websites and the National Improvement HUB </a:t>
            </a:r>
          </a:p>
          <a:p>
            <a:pPr marL="0" indent="0">
              <a:buNone/>
            </a:pPr>
            <a:r>
              <a:rPr lang="en-US" b="1" dirty="0">
                <a:solidFill>
                  <a:schemeClr val="accent6">
                    <a:lumMod val="50000"/>
                  </a:schemeClr>
                </a:solidFill>
              </a:rPr>
              <a:t>     below:</a:t>
            </a:r>
          </a:p>
          <a:p>
            <a:r>
              <a:rPr lang="en-US" dirty="0">
                <a:hlinkClick r:id="rId2"/>
              </a:rPr>
              <a:t>https://education.gov.scot/improvement</a:t>
            </a:r>
            <a:endParaRPr lang="en-US" dirty="0"/>
          </a:p>
          <a:p>
            <a:r>
              <a:rPr lang="en-US" dirty="0">
                <a:hlinkClick r:id="rId3"/>
              </a:rPr>
              <a:t>https://education.gov.scot/improvement/learning-resources/engaging-parentsand-families-a-toolkit-for-practitioners</a:t>
            </a:r>
            <a:r>
              <a:rPr lang="en-US" dirty="0"/>
              <a:t> </a:t>
            </a:r>
          </a:p>
          <a:p>
            <a:r>
              <a:rPr lang="en-US" dirty="0">
                <a:hlinkClick r:id="rId4"/>
              </a:rPr>
              <a:t>https://education.gov.scot/parentzone</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122278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Western Isles Learning Shop</a:t>
            </a:r>
            <a:endParaRPr lang="en-GB" sz="4800" b="1" dirty="0"/>
          </a:p>
        </p:txBody>
      </p:sp>
      <p:sp>
        <p:nvSpPr>
          <p:cNvPr id="3" name="Content Placeholder 2"/>
          <p:cNvSpPr>
            <a:spLocks noGrp="1"/>
          </p:cNvSpPr>
          <p:nvPr>
            <p:ph idx="1"/>
          </p:nvPr>
        </p:nvSpPr>
        <p:spPr>
          <a:xfrm>
            <a:off x="2084103" y="5747850"/>
            <a:ext cx="8596668" cy="3880773"/>
          </a:xfrm>
        </p:spPr>
        <p:txBody>
          <a:bodyPr/>
          <a:lstStyle/>
          <a:p>
            <a:endParaRPr lang="en-GB" dirty="0"/>
          </a:p>
        </p:txBody>
      </p:sp>
      <p:sp>
        <p:nvSpPr>
          <p:cNvPr id="4" name="Rectangle 1"/>
          <p:cNvSpPr>
            <a:spLocks noChangeArrowheads="1"/>
          </p:cNvSpPr>
          <p:nvPr/>
        </p:nvSpPr>
        <p:spPr bwMode="auto">
          <a:xfrm>
            <a:off x="1406769" y="1558523"/>
            <a:ext cx="5573642" cy="451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396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900" b="0" i="0" u="none" strike="noStrike" cap="none" normalizeH="0" baseline="0" dirty="0">
                <a:ln>
                  <a:noFill/>
                </a:ln>
                <a:solidFill>
                  <a:srgbClr val="333333"/>
                </a:solidFill>
                <a:effectLst/>
                <a:latin typeface="Open Sans"/>
              </a:rPr>
              <a:t> </a:t>
            </a:r>
            <a:r>
              <a:rPr kumimoji="0" lang="en-US" altLang="en-US" sz="1200" b="0" i="0" u="none" strike="noStrike" cap="none" normalizeH="0" baseline="0" dirty="0">
                <a:ln>
                  <a:noFill/>
                </a:ln>
                <a:solidFill>
                  <a:srgbClr val="333333"/>
                </a:solidFill>
                <a:effectLst/>
                <a:latin typeface="Open Sans"/>
              </a:rPr>
              <a:t>                                                                                                         </a:t>
            </a:r>
          </a:p>
        </p:txBody>
      </p:sp>
      <p:pic>
        <p:nvPicPr>
          <p:cNvPr id="2050" name="Picture 2" descr="Learning Shop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846" y="1351128"/>
            <a:ext cx="4572000" cy="451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52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Shop</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t>    </a:t>
            </a:r>
            <a:r>
              <a:rPr lang="en-US" sz="2000" b="1" dirty="0">
                <a:solidFill>
                  <a:schemeClr val="accent6">
                    <a:lumMod val="50000"/>
                  </a:schemeClr>
                </a:solidFill>
              </a:rPr>
              <a:t>The Western Isles Learning Shop is an adult literacies </a:t>
            </a:r>
            <a:r>
              <a:rPr lang="en-US" sz="2000" b="1" dirty="0" err="1">
                <a:solidFill>
                  <a:schemeClr val="accent6">
                    <a:lumMod val="50000"/>
                  </a:schemeClr>
                </a:solidFill>
              </a:rPr>
              <a:t>centre</a:t>
            </a:r>
            <a:r>
              <a:rPr lang="en-US" sz="2000" b="1" dirty="0">
                <a:solidFill>
                  <a:schemeClr val="accent6">
                    <a:lumMod val="50000"/>
                  </a:schemeClr>
                </a:solidFill>
              </a:rPr>
              <a:t> run by the</a:t>
            </a:r>
          </a:p>
          <a:p>
            <a:pPr marL="0" indent="0">
              <a:buNone/>
            </a:pPr>
            <a:r>
              <a:rPr lang="en-US" sz="2000" b="1" dirty="0">
                <a:solidFill>
                  <a:schemeClr val="accent6">
                    <a:lumMod val="50000"/>
                  </a:schemeClr>
                </a:solidFill>
              </a:rPr>
              <a:t>    Adult Learning and Employability section of the Education, Children &amp;</a:t>
            </a:r>
          </a:p>
          <a:p>
            <a:pPr marL="0" indent="0">
              <a:buNone/>
            </a:pPr>
            <a:r>
              <a:rPr lang="en-US" sz="2000" b="1" dirty="0">
                <a:solidFill>
                  <a:schemeClr val="accent6">
                    <a:lumMod val="50000"/>
                  </a:schemeClr>
                </a:solidFill>
              </a:rPr>
              <a:t>    Skills department.</a:t>
            </a:r>
          </a:p>
          <a:p>
            <a:pPr marL="0" indent="0">
              <a:buNone/>
            </a:pPr>
            <a:endParaRPr lang="en-US" sz="2000" dirty="0"/>
          </a:p>
          <a:p>
            <a:pPr marL="0" indent="0">
              <a:buNone/>
            </a:pPr>
            <a:r>
              <a:rPr lang="en-US" sz="2000" dirty="0"/>
              <a:t>    </a:t>
            </a:r>
            <a:r>
              <a:rPr lang="en-US" sz="2000" b="1" dirty="0">
                <a:solidFill>
                  <a:schemeClr val="accent6">
                    <a:lumMod val="50000"/>
                  </a:schemeClr>
                </a:solidFill>
              </a:rPr>
              <a:t>The Western Isles Learning Shop provides a relaxed and friendly</a:t>
            </a:r>
          </a:p>
          <a:p>
            <a:pPr marL="0" indent="0">
              <a:buNone/>
            </a:pPr>
            <a:r>
              <a:rPr lang="en-US" sz="2000" b="1" dirty="0">
                <a:solidFill>
                  <a:schemeClr val="accent6">
                    <a:lumMod val="50000"/>
                  </a:schemeClr>
                </a:solidFill>
              </a:rPr>
              <a:t>    environment for adults looking to:</a:t>
            </a:r>
          </a:p>
          <a:p>
            <a:r>
              <a:rPr lang="en-US" sz="2000" dirty="0"/>
              <a:t>restart or further their learning</a:t>
            </a:r>
          </a:p>
          <a:p>
            <a:r>
              <a:rPr lang="en-US" sz="2000" dirty="0"/>
              <a:t>gain qualifications</a:t>
            </a:r>
          </a:p>
          <a:p>
            <a:r>
              <a:rPr lang="en-US" sz="2000" dirty="0"/>
              <a:t>learn new skills</a:t>
            </a:r>
          </a:p>
          <a:p>
            <a:r>
              <a:rPr lang="en-US" sz="2000" dirty="0"/>
              <a:t>learn English</a:t>
            </a:r>
          </a:p>
          <a:p>
            <a:pPr marL="0" indent="0">
              <a:buNone/>
            </a:pPr>
            <a:endParaRPr lang="en-US" sz="2000" dirty="0"/>
          </a:p>
          <a:p>
            <a:endParaRPr lang="en-GB" dirty="0"/>
          </a:p>
        </p:txBody>
      </p:sp>
    </p:spTree>
    <p:extLst>
      <p:ext uri="{BB962C8B-B14F-4D97-AF65-F5344CB8AC3E}">
        <p14:creationId xmlns:p14="http://schemas.microsoft.com/office/powerpoint/2010/main" val="3677966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Shop</a:t>
            </a:r>
            <a:endParaRPr lang="en-GB" dirty="0"/>
          </a:p>
        </p:txBody>
      </p:sp>
      <p:sp>
        <p:nvSpPr>
          <p:cNvPr id="3" name="Content Placeholder 2"/>
          <p:cNvSpPr>
            <a:spLocks noGrp="1"/>
          </p:cNvSpPr>
          <p:nvPr>
            <p:ph idx="1"/>
          </p:nvPr>
        </p:nvSpPr>
        <p:spPr/>
        <p:txBody>
          <a:bodyPr/>
          <a:lstStyle/>
          <a:p>
            <a:pPr marL="0" indent="0">
              <a:buNone/>
            </a:pPr>
            <a:r>
              <a:rPr lang="en-US" sz="2000" b="1" dirty="0">
                <a:solidFill>
                  <a:schemeClr val="accent6">
                    <a:lumMod val="50000"/>
                  </a:schemeClr>
                </a:solidFill>
              </a:rPr>
              <a:t>    Learning can take place in various settings:</a:t>
            </a:r>
          </a:p>
          <a:p>
            <a:r>
              <a:rPr lang="en-US" sz="2000" dirty="0"/>
              <a:t>in small groups</a:t>
            </a:r>
          </a:p>
          <a:p>
            <a:r>
              <a:rPr lang="en-US" sz="2000" dirty="0"/>
              <a:t>one-to-one tutoring</a:t>
            </a:r>
          </a:p>
          <a:p>
            <a:r>
              <a:rPr lang="en-US" sz="2000" dirty="0"/>
              <a:t>self-directed with tutor support</a:t>
            </a:r>
          </a:p>
          <a:p>
            <a:pPr marL="0" indent="0">
              <a:buNone/>
            </a:pPr>
            <a:endParaRPr lang="en-US" sz="2000" dirty="0"/>
          </a:p>
          <a:p>
            <a:pPr marL="0" indent="0">
              <a:buNone/>
            </a:pPr>
            <a:r>
              <a:rPr lang="en-US" sz="2000" dirty="0"/>
              <a:t>    </a:t>
            </a:r>
            <a:r>
              <a:rPr lang="en-US" sz="2000" b="1" dirty="0">
                <a:solidFill>
                  <a:schemeClr val="accent6">
                    <a:lumMod val="50000"/>
                  </a:schemeClr>
                </a:solidFill>
              </a:rPr>
              <a:t>Learning support is confidential, free of charge and available to all. </a:t>
            </a:r>
          </a:p>
          <a:p>
            <a:pPr marL="0" indent="0">
              <a:buNone/>
            </a:pPr>
            <a:r>
              <a:rPr lang="en-US" sz="2000" b="1" dirty="0">
                <a:solidFill>
                  <a:schemeClr val="accent6">
                    <a:lumMod val="50000"/>
                  </a:schemeClr>
                </a:solidFill>
              </a:rPr>
              <a:t>    Learners can reclaim travel costs.</a:t>
            </a:r>
          </a:p>
          <a:p>
            <a:endParaRPr lang="en-GB" dirty="0"/>
          </a:p>
        </p:txBody>
      </p:sp>
    </p:spTree>
    <p:extLst>
      <p:ext uri="{BB962C8B-B14F-4D97-AF65-F5344CB8AC3E}">
        <p14:creationId xmlns:p14="http://schemas.microsoft.com/office/powerpoint/2010/main" val="862522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Shop</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b="1" dirty="0">
                <a:solidFill>
                  <a:schemeClr val="accent6">
                    <a:lumMod val="50000"/>
                  </a:schemeClr>
                </a:solidFill>
              </a:rPr>
              <a:t>Staff at The Learning Shop Can Help:</a:t>
            </a:r>
          </a:p>
          <a:p>
            <a:r>
              <a:rPr lang="en-US" dirty="0"/>
              <a:t>adults with basic reading, writing, </a:t>
            </a:r>
            <a:r>
              <a:rPr lang="en-US" dirty="0" err="1"/>
              <a:t>maths</a:t>
            </a:r>
            <a:r>
              <a:rPr lang="en-US" dirty="0"/>
              <a:t> and computing skills</a:t>
            </a:r>
          </a:p>
          <a:p>
            <a:r>
              <a:rPr lang="en-US" dirty="0"/>
              <a:t>support adults with learning difficulties to use literacies</a:t>
            </a:r>
          </a:p>
          <a:p>
            <a:r>
              <a:rPr lang="en-US" dirty="0"/>
              <a:t>to boost confidence in literacies and improve prospects in jobs and further education</a:t>
            </a:r>
          </a:p>
          <a:p>
            <a:pPr marL="0" indent="0">
              <a:buNone/>
            </a:pPr>
            <a:r>
              <a:rPr lang="en-US" dirty="0"/>
              <a:t>     </a:t>
            </a:r>
            <a:r>
              <a:rPr lang="en-US" b="1" dirty="0">
                <a:solidFill>
                  <a:schemeClr val="accent6">
                    <a:lumMod val="50000"/>
                  </a:schemeClr>
                </a:solidFill>
              </a:rPr>
              <a:t>Current Learning Groups Include:</a:t>
            </a:r>
          </a:p>
          <a:p>
            <a:r>
              <a:rPr lang="en-US" dirty="0"/>
              <a:t>Reading and Writing – help with basic literacy skills</a:t>
            </a:r>
          </a:p>
          <a:p>
            <a:r>
              <a:rPr lang="en-US" dirty="0" err="1"/>
              <a:t>Lifeskills</a:t>
            </a:r>
            <a:r>
              <a:rPr lang="en-US" dirty="0"/>
              <a:t> – help with basic literacy, numeracy and social skills</a:t>
            </a:r>
          </a:p>
          <a:p>
            <a:r>
              <a:rPr lang="en-US" dirty="0"/>
              <a:t>Help with the Driving Theory test</a:t>
            </a:r>
          </a:p>
          <a:p>
            <a:r>
              <a:rPr lang="en-US" dirty="0"/>
              <a:t>SQA – Communication and Numeracy courses at SQA levels 3 and 4</a:t>
            </a:r>
          </a:p>
          <a:p>
            <a:r>
              <a:rPr lang="en-US" dirty="0"/>
              <a:t>ESOL (English for Speakers of Other Languages)</a:t>
            </a:r>
          </a:p>
          <a:p>
            <a:r>
              <a:rPr lang="en-US" dirty="0"/>
              <a:t>Gaelic Homework support</a:t>
            </a:r>
          </a:p>
          <a:p>
            <a:endParaRPr lang="en-GB" dirty="0"/>
          </a:p>
        </p:txBody>
      </p:sp>
    </p:spTree>
    <p:extLst>
      <p:ext uri="{BB962C8B-B14F-4D97-AF65-F5344CB8AC3E}">
        <p14:creationId xmlns:p14="http://schemas.microsoft.com/office/powerpoint/2010/main" val="3567734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Shop</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b="1" dirty="0">
                <a:solidFill>
                  <a:schemeClr val="accent6">
                    <a:lumMod val="50000"/>
                  </a:schemeClr>
                </a:solidFill>
              </a:rPr>
              <a:t>Opening Times</a:t>
            </a:r>
          </a:p>
          <a:p>
            <a:r>
              <a:rPr lang="en-US" b="1" dirty="0"/>
              <a:t>Monday to Friday, 9am- 5pm</a:t>
            </a:r>
            <a:endParaRPr lang="en-US" dirty="0"/>
          </a:p>
          <a:p>
            <a:pPr marL="0" indent="0">
              <a:buNone/>
            </a:pPr>
            <a:r>
              <a:rPr lang="en-US" b="1" dirty="0">
                <a:solidFill>
                  <a:schemeClr val="accent6">
                    <a:lumMod val="50000"/>
                  </a:schemeClr>
                </a:solidFill>
              </a:rPr>
              <a:t>     Contact Details</a:t>
            </a:r>
          </a:p>
          <a:p>
            <a:r>
              <a:rPr lang="en-US" b="1" dirty="0"/>
              <a:t>Western Isles Learning Shop</a:t>
            </a:r>
            <a:r>
              <a:rPr lang="en-US" dirty="0"/>
              <a:t/>
            </a:r>
            <a:br>
              <a:rPr lang="en-US" dirty="0"/>
            </a:br>
            <a:r>
              <a:rPr lang="en-US" dirty="0"/>
              <a:t>Unit 5 and 6 </a:t>
            </a:r>
          </a:p>
          <a:p>
            <a:pPr marL="0" indent="0">
              <a:buNone/>
            </a:pPr>
            <a:r>
              <a:rPr lang="en-US" dirty="0"/>
              <a:t>     First Floor</a:t>
            </a:r>
            <a:br>
              <a:rPr lang="en-US" dirty="0"/>
            </a:br>
            <a:r>
              <a:rPr lang="en-US" dirty="0"/>
              <a:t>     7 James Street</a:t>
            </a:r>
            <a:br>
              <a:rPr lang="en-US" dirty="0"/>
            </a:br>
            <a:r>
              <a:rPr lang="en-US" dirty="0"/>
              <a:t>     Stornoway</a:t>
            </a:r>
            <a:br>
              <a:rPr lang="en-US" dirty="0"/>
            </a:br>
            <a:r>
              <a:rPr lang="en-US" dirty="0"/>
              <a:t>     Isle of Lewis</a:t>
            </a:r>
            <a:br>
              <a:rPr lang="en-US" dirty="0"/>
            </a:br>
            <a:r>
              <a:rPr lang="en-US" dirty="0"/>
              <a:t>     HS1 2QN</a:t>
            </a:r>
          </a:p>
          <a:p>
            <a:r>
              <a:rPr lang="en-US" dirty="0">
                <a:solidFill>
                  <a:schemeClr val="accent6">
                    <a:lumMod val="50000"/>
                  </a:schemeClr>
                </a:solidFill>
              </a:rPr>
              <a:t>Tel</a:t>
            </a:r>
            <a:r>
              <a:rPr lang="en-US" dirty="0"/>
              <a:t>: 01851 822718 or 07824 606 927</a:t>
            </a:r>
          </a:p>
          <a:p>
            <a:r>
              <a:rPr lang="en-GB" dirty="0">
                <a:solidFill>
                  <a:schemeClr val="accent6">
                    <a:lumMod val="50000"/>
                  </a:schemeClr>
                </a:solidFill>
              </a:rPr>
              <a:t>e-mail</a:t>
            </a:r>
            <a:r>
              <a:rPr lang="en-GB" dirty="0"/>
              <a:t>: </a:t>
            </a:r>
            <a:r>
              <a:rPr lang="en-GB" dirty="0">
                <a:hlinkClick r:id="rId2"/>
              </a:rPr>
              <a:t>learningshop@gnes.net</a:t>
            </a:r>
            <a:endParaRPr lang="en-US" dirty="0"/>
          </a:p>
        </p:txBody>
      </p:sp>
    </p:spTree>
    <p:extLst>
      <p:ext uri="{BB962C8B-B14F-4D97-AF65-F5344CB8AC3E}">
        <p14:creationId xmlns:p14="http://schemas.microsoft.com/office/powerpoint/2010/main" val="567284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digital technologies to support adult literacies learning</a:t>
            </a:r>
            <a:endParaRPr lang="en-GB" dirty="0"/>
          </a:p>
        </p:txBody>
      </p:sp>
      <p:sp>
        <p:nvSpPr>
          <p:cNvPr id="3" name="Content Placeholder 2"/>
          <p:cNvSpPr>
            <a:spLocks noGrp="1"/>
          </p:cNvSpPr>
          <p:nvPr>
            <p:ph idx="1"/>
          </p:nvPr>
        </p:nvSpPr>
        <p:spPr/>
        <p:txBody>
          <a:bodyPr/>
          <a:lstStyle/>
          <a:p>
            <a:pPr marL="0" indent="0">
              <a:buNone/>
            </a:pPr>
            <a:r>
              <a:rPr lang="en-US" dirty="0"/>
              <a:t>     </a:t>
            </a:r>
            <a:r>
              <a:rPr lang="en-US" b="1" dirty="0">
                <a:solidFill>
                  <a:schemeClr val="accent6">
                    <a:lumMod val="50000"/>
                  </a:schemeClr>
                </a:solidFill>
              </a:rPr>
              <a:t>Research shows that digital technologies can enhance and improve</a:t>
            </a:r>
          </a:p>
          <a:p>
            <a:pPr marL="0" indent="0">
              <a:buNone/>
            </a:pPr>
            <a:r>
              <a:rPr lang="en-US" b="1" dirty="0">
                <a:solidFill>
                  <a:schemeClr val="accent6">
                    <a:lumMod val="50000"/>
                  </a:schemeClr>
                </a:solidFill>
              </a:rPr>
              <a:t>     literacies learning because they can: </a:t>
            </a:r>
          </a:p>
          <a:p>
            <a:r>
              <a:rPr lang="en-US" dirty="0"/>
              <a:t> be adapted to the profiles of individual learners; </a:t>
            </a:r>
          </a:p>
          <a:p>
            <a:r>
              <a:rPr lang="en-US" dirty="0"/>
              <a:t> give the learner control over the learning experience; </a:t>
            </a:r>
          </a:p>
          <a:p>
            <a:r>
              <a:rPr lang="en-US" dirty="0"/>
              <a:t> better engage the learner through, for example, quizzes, games, and visual learning, that encourage the learner to spend more on a task and enhance motivation;</a:t>
            </a:r>
          </a:p>
          <a:p>
            <a:r>
              <a:rPr lang="en-US" dirty="0"/>
              <a:t>support adults in </a:t>
            </a:r>
            <a:r>
              <a:rPr lang="en-US" dirty="0" err="1"/>
              <a:t>practising</a:t>
            </a:r>
            <a:r>
              <a:rPr lang="en-US" dirty="0"/>
              <a:t> their literacies skills outside learning sessions through, for example, collaborative technologies such as text messaging, Facebook, wikis, blogs or word-processing packages.</a:t>
            </a:r>
            <a:endParaRPr lang="en-GB" dirty="0"/>
          </a:p>
          <a:p>
            <a:endParaRPr lang="en-GB" dirty="0"/>
          </a:p>
        </p:txBody>
      </p:sp>
    </p:spTree>
    <p:extLst>
      <p:ext uri="{BB962C8B-B14F-4D97-AF65-F5344CB8AC3E}">
        <p14:creationId xmlns:p14="http://schemas.microsoft.com/office/powerpoint/2010/main" val="18869568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digital technologies to support adult literacies learning</a:t>
            </a:r>
            <a:endParaRPr lang="en-GB"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solidFill>
                  <a:schemeClr val="accent6">
                    <a:lumMod val="50000"/>
                  </a:schemeClr>
                </a:solidFill>
              </a:rPr>
              <a:t>Our use of digital and online media in everyday life and at work is</a:t>
            </a:r>
          </a:p>
          <a:p>
            <a:pPr marL="0" indent="0">
              <a:buNone/>
            </a:pPr>
            <a:r>
              <a:rPr lang="en-US" b="1" dirty="0">
                <a:solidFill>
                  <a:schemeClr val="accent6">
                    <a:lumMod val="50000"/>
                  </a:schemeClr>
                </a:solidFill>
              </a:rPr>
              <a:t>     increasing</a:t>
            </a:r>
            <a:r>
              <a:rPr lang="en-US" dirty="0"/>
              <a:t>; </a:t>
            </a:r>
            <a:r>
              <a:rPr lang="en-US" b="1" dirty="0">
                <a:solidFill>
                  <a:schemeClr val="accent6">
                    <a:lumMod val="50000"/>
                  </a:schemeClr>
                </a:solidFill>
              </a:rPr>
              <a:t>this trend has accelerated during the pandemic.</a:t>
            </a:r>
          </a:p>
          <a:p>
            <a:r>
              <a:rPr lang="en-US" dirty="0"/>
              <a:t>Many transactions we would formerly have carried out in person, face-to-face or by speaking on the phone, can now be done online. </a:t>
            </a:r>
          </a:p>
          <a:p>
            <a:r>
              <a:rPr lang="en-US" dirty="0"/>
              <a:t>We can order shopping, send greetings cards and manage banking online on our computers, tablets, smartphones, and even watches.</a:t>
            </a:r>
          </a:p>
          <a:p>
            <a:r>
              <a:rPr lang="en-US" dirty="0"/>
              <a:t> In order to receive discounts on bills some businesses require customers to switch to online-only accounts. </a:t>
            </a:r>
          </a:p>
          <a:p>
            <a:r>
              <a:rPr lang="en-US" dirty="0"/>
              <a:t>Further, some public services have now moved to online-only, for example Universal Credit.</a:t>
            </a:r>
          </a:p>
        </p:txBody>
      </p:sp>
    </p:spTree>
    <p:extLst>
      <p:ext uri="{BB962C8B-B14F-4D97-AF65-F5344CB8AC3E}">
        <p14:creationId xmlns:p14="http://schemas.microsoft.com/office/powerpoint/2010/main" val="204045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Literacies </a:t>
            </a:r>
            <a:br>
              <a:rPr lang="en-US" dirty="0"/>
            </a:br>
            <a:r>
              <a:rPr lang="en-US" dirty="0"/>
              <a:t>- Definition</a:t>
            </a:r>
            <a:endParaRPr lang="en-GB" dirty="0"/>
          </a:p>
        </p:txBody>
      </p:sp>
      <p:sp>
        <p:nvSpPr>
          <p:cNvPr id="3" name="Content Placeholder 2"/>
          <p:cNvSpPr>
            <a:spLocks noGrp="1"/>
          </p:cNvSpPr>
          <p:nvPr>
            <p:ph idx="1"/>
          </p:nvPr>
        </p:nvSpPr>
        <p:spPr/>
        <p:txBody>
          <a:bodyPr>
            <a:normAutofit/>
          </a:bodyPr>
          <a:lstStyle/>
          <a:p>
            <a:pPr marL="0" indent="0">
              <a:buNone/>
            </a:pPr>
            <a:r>
              <a:rPr lang="en-GB" b="1" dirty="0"/>
              <a:t>     “The term ‘literacies’ is used to encompass not only the skills, but also the</a:t>
            </a:r>
          </a:p>
          <a:p>
            <a:pPr marL="0" indent="0">
              <a:buNone/>
            </a:pPr>
            <a:r>
              <a:rPr lang="en-GB" b="1" dirty="0"/>
              <a:t>       knowledge and critical understanding involved in using numbers, reading,</a:t>
            </a:r>
          </a:p>
          <a:p>
            <a:pPr marL="0" indent="0">
              <a:buNone/>
            </a:pPr>
            <a:r>
              <a:rPr lang="en-GB" b="1" dirty="0"/>
              <a:t>       writing, listening and talking. The plural term reflects the multiple and</a:t>
            </a:r>
          </a:p>
          <a:p>
            <a:pPr marL="0" indent="0">
              <a:buNone/>
            </a:pPr>
            <a:r>
              <a:rPr lang="en-GB" b="1" dirty="0"/>
              <a:t>       diverse ways in which we use literacy and numeracy in our everyday</a:t>
            </a:r>
          </a:p>
          <a:p>
            <a:pPr marL="0" indent="0">
              <a:buNone/>
            </a:pPr>
            <a:r>
              <a:rPr lang="en-GB" b="1" dirty="0"/>
              <a:t>       lives; in other words, the complex literacy and numeracy capabilities </a:t>
            </a:r>
          </a:p>
          <a:p>
            <a:pPr marL="0" indent="0">
              <a:buNone/>
            </a:pPr>
            <a:r>
              <a:rPr lang="en-GB" b="1" dirty="0"/>
              <a:t>       (‘literacies’) one person uses will differ from another’s.”</a:t>
            </a:r>
          </a:p>
          <a:p>
            <a:pPr marL="0" indent="0">
              <a:buNone/>
            </a:pPr>
            <a:endParaRPr lang="en-GB" dirty="0"/>
          </a:p>
          <a:p>
            <a:pPr marL="0" lvl="0" indent="0">
              <a:buNone/>
            </a:pPr>
            <a:r>
              <a:rPr lang="en-GB" b="1" dirty="0"/>
              <a:t>      </a:t>
            </a:r>
            <a:r>
              <a:rPr lang="en-GB" b="1" u="sng" dirty="0">
                <a:solidFill>
                  <a:schemeClr val="accent6">
                    <a:lumMod val="50000"/>
                  </a:schemeClr>
                </a:solidFill>
              </a:rPr>
              <a:t>2016: Education Scotland: Scotland’s Adult Literacies Curriculum </a:t>
            </a:r>
          </a:p>
          <a:p>
            <a:pPr marL="0" lvl="0" indent="0">
              <a:buNone/>
            </a:pPr>
            <a:r>
              <a:rPr lang="en-GB" b="1" dirty="0">
                <a:solidFill>
                  <a:schemeClr val="accent6">
                    <a:lumMod val="50000"/>
                  </a:schemeClr>
                </a:solidFill>
              </a:rPr>
              <a:t>      </a:t>
            </a:r>
            <a:r>
              <a:rPr lang="en-GB" b="1" u="sng" dirty="0">
                <a:solidFill>
                  <a:schemeClr val="accent6">
                    <a:lumMod val="50000"/>
                  </a:schemeClr>
                </a:solidFill>
              </a:rPr>
              <a:t>Framework Guidelines: learning, teaching and assessment</a:t>
            </a:r>
          </a:p>
          <a:p>
            <a:endParaRPr lang="en-GB" dirty="0"/>
          </a:p>
        </p:txBody>
      </p:sp>
    </p:spTree>
    <p:extLst>
      <p:ext uri="{BB962C8B-B14F-4D97-AF65-F5344CB8AC3E}">
        <p14:creationId xmlns:p14="http://schemas.microsoft.com/office/powerpoint/2010/main" val="9245565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digital technologies to support adult literacies learning</a:t>
            </a:r>
            <a:endParaRPr lang="en-GB" dirty="0"/>
          </a:p>
        </p:txBody>
      </p:sp>
      <p:sp>
        <p:nvSpPr>
          <p:cNvPr id="3" name="Content Placeholder 2"/>
          <p:cNvSpPr>
            <a:spLocks noGrp="1"/>
          </p:cNvSpPr>
          <p:nvPr>
            <p:ph idx="1"/>
          </p:nvPr>
        </p:nvSpPr>
        <p:spPr/>
        <p:txBody>
          <a:bodyPr>
            <a:normAutofit/>
          </a:bodyPr>
          <a:lstStyle/>
          <a:p>
            <a:pPr marL="0" indent="0">
              <a:buNone/>
            </a:pPr>
            <a:r>
              <a:rPr lang="en-US" b="1" dirty="0">
                <a:solidFill>
                  <a:schemeClr val="accent6">
                    <a:lumMod val="50000"/>
                  </a:schemeClr>
                </a:solidFill>
              </a:rPr>
              <a:t>     It is therefore important that literacies learning takes account of online </a:t>
            </a:r>
          </a:p>
          <a:p>
            <a:pPr marL="0" indent="0">
              <a:buNone/>
            </a:pPr>
            <a:r>
              <a:rPr lang="en-US" b="1" dirty="0">
                <a:solidFill>
                  <a:schemeClr val="accent6">
                    <a:lumMod val="50000"/>
                  </a:schemeClr>
                </a:solidFill>
              </a:rPr>
              <a:t>     and digital social practices. </a:t>
            </a:r>
          </a:p>
          <a:p>
            <a:r>
              <a:rPr lang="en-US" dirty="0"/>
              <a:t>Where once learners might have </a:t>
            </a:r>
            <a:r>
              <a:rPr lang="en-US" dirty="0" err="1"/>
              <a:t>practised</a:t>
            </a:r>
            <a:r>
              <a:rPr lang="en-US" dirty="0"/>
              <a:t> writing postcards and letters, now they might be better </a:t>
            </a:r>
            <a:r>
              <a:rPr lang="en-US" dirty="0" err="1"/>
              <a:t>practising</a:t>
            </a:r>
            <a:r>
              <a:rPr lang="en-US" dirty="0"/>
              <a:t> writing text messages, emails, and social media posts, or using online ‘chat’ facilities, for example to talk to their phone, broadband or energy provider. </a:t>
            </a:r>
          </a:p>
          <a:p>
            <a:r>
              <a:rPr lang="en-US" dirty="0"/>
              <a:t>Additionally, it is important that literacies learning supports learners to be safe online.</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308581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digital technologies to support adult literacies learning</a:t>
            </a:r>
            <a:endParaRPr lang="en-GB" dirty="0"/>
          </a:p>
        </p:txBody>
      </p:sp>
      <p:sp>
        <p:nvSpPr>
          <p:cNvPr id="3" name="Content Placeholder 2"/>
          <p:cNvSpPr>
            <a:spLocks noGrp="1"/>
          </p:cNvSpPr>
          <p:nvPr>
            <p:ph idx="1"/>
          </p:nvPr>
        </p:nvSpPr>
        <p:spPr/>
        <p:txBody>
          <a:bodyPr>
            <a:normAutofit/>
          </a:bodyPr>
          <a:lstStyle/>
          <a:p>
            <a:r>
              <a:rPr lang="en-US" dirty="0"/>
              <a:t>Digital technologies can be used as a teaching and learning resource, for example, through the use of an interactive whiteboard, online quizzes, apps on smartphones and tablets, or digital photography and video. </a:t>
            </a:r>
          </a:p>
          <a:p>
            <a:r>
              <a:rPr lang="en-US" dirty="0"/>
              <a:t>Digital technology can also be used to provide blended and distance learning, for example, with tutors and learners communicating through email, Skype or through virtual learning environments such as a Moodle13.</a:t>
            </a:r>
          </a:p>
          <a:p>
            <a:endParaRPr lang="en-US" dirty="0"/>
          </a:p>
        </p:txBody>
      </p:sp>
    </p:spTree>
    <p:extLst>
      <p:ext uri="{BB962C8B-B14F-4D97-AF65-F5344CB8AC3E}">
        <p14:creationId xmlns:p14="http://schemas.microsoft.com/office/powerpoint/2010/main" val="3107910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Tutoring</a:t>
            </a:r>
            <a:endParaRPr lang="en-GB" dirty="0"/>
          </a:p>
        </p:txBody>
      </p:sp>
      <p:sp>
        <p:nvSpPr>
          <p:cNvPr id="3" name="Content Placeholder 2"/>
          <p:cNvSpPr>
            <a:spLocks noGrp="1"/>
          </p:cNvSpPr>
          <p:nvPr>
            <p:ph idx="1"/>
          </p:nvPr>
        </p:nvSpPr>
        <p:spPr/>
        <p:txBody>
          <a:bodyPr>
            <a:normAutofit/>
          </a:bodyPr>
          <a:lstStyle/>
          <a:p>
            <a:pPr marL="0" indent="0">
              <a:buNone/>
            </a:pPr>
            <a:r>
              <a:rPr lang="en-GB" dirty="0"/>
              <a:t>     </a:t>
            </a:r>
            <a:r>
              <a:rPr lang="en-GB" b="1" dirty="0">
                <a:solidFill>
                  <a:schemeClr val="accent6">
                    <a:lumMod val="50000"/>
                  </a:schemeClr>
                </a:solidFill>
              </a:rPr>
              <a:t>General considerations</a:t>
            </a:r>
          </a:p>
          <a:p>
            <a:r>
              <a:rPr lang="en-US" dirty="0"/>
              <a:t>Who are the learners for whom you’re designing or planning (age, grade, level </a:t>
            </a:r>
            <a:r>
              <a:rPr lang="en-US" dirty="0" err="1"/>
              <a:t>etc</a:t>
            </a:r>
            <a:r>
              <a:rPr lang="en-US" dirty="0"/>
              <a:t>)? </a:t>
            </a:r>
          </a:p>
          <a:p>
            <a:r>
              <a:rPr lang="en-US" dirty="0"/>
              <a:t>Where are they in their overall course of study?</a:t>
            </a:r>
          </a:p>
          <a:p>
            <a:r>
              <a:rPr lang="en-US" dirty="0"/>
              <a:t>Who might they rely on to help them or facilitate their learning (particularly important with young students, teens or young adults?</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508" y="4326340"/>
            <a:ext cx="4256792" cy="2220651"/>
          </a:xfrm>
          <a:prstGeom prst="rect">
            <a:avLst/>
          </a:prstGeom>
        </p:spPr>
      </p:pic>
    </p:spTree>
    <p:extLst>
      <p:ext uri="{BB962C8B-B14F-4D97-AF65-F5344CB8AC3E}">
        <p14:creationId xmlns:p14="http://schemas.microsoft.com/office/powerpoint/2010/main" val="324761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Tutoring</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a:solidFill>
                  <a:schemeClr val="accent6">
                    <a:lumMod val="50000"/>
                  </a:schemeClr>
                </a:solidFill>
              </a:rPr>
              <a:t>Digital literacies, connectivity, accessibility</a:t>
            </a:r>
          </a:p>
          <a:p>
            <a:r>
              <a:rPr lang="en-US" dirty="0"/>
              <a:t>What physical setting might they be in when engaging with you or your tutoring?</a:t>
            </a:r>
          </a:p>
          <a:p>
            <a:r>
              <a:rPr lang="en-US" dirty="0"/>
              <a:t>What devices or connectivity might they have access to? </a:t>
            </a:r>
          </a:p>
          <a:p>
            <a:r>
              <a:rPr lang="en-US" dirty="0"/>
              <a:t>How comfortable are they with the internet? </a:t>
            </a:r>
          </a:p>
          <a:p>
            <a:r>
              <a:rPr lang="en-US" dirty="0"/>
              <a:t>How digitally literate are they? </a:t>
            </a:r>
          </a:p>
          <a:p>
            <a:r>
              <a:rPr lang="en-US" dirty="0"/>
              <a:t>Have they previously learned online? </a:t>
            </a:r>
          </a:p>
          <a:p>
            <a:r>
              <a:rPr lang="en-US" dirty="0"/>
              <a:t>Plan remote learning that suits your learners and has been agreed with your Centre/</a:t>
            </a:r>
            <a:r>
              <a:rPr lang="en-US" dirty="0" err="1"/>
              <a:t>Organisation</a:t>
            </a:r>
            <a:r>
              <a:rPr lang="en-US" dirty="0"/>
              <a:t>.</a:t>
            </a:r>
          </a:p>
          <a:p>
            <a:r>
              <a:rPr lang="en-US" dirty="0"/>
              <a:t>Your engagement with learners will give continuity to their learning and confirm their attendance when </a:t>
            </a:r>
            <a:r>
              <a:rPr lang="en-US" dirty="0" err="1"/>
              <a:t>centres</a:t>
            </a:r>
            <a:r>
              <a:rPr lang="en-US" dirty="0"/>
              <a:t> reopen.</a:t>
            </a:r>
          </a:p>
        </p:txBody>
      </p:sp>
    </p:spTree>
    <p:extLst>
      <p:ext uri="{BB962C8B-B14F-4D97-AF65-F5344CB8AC3E}">
        <p14:creationId xmlns:p14="http://schemas.microsoft.com/office/powerpoint/2010/main" val="2903914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Literacy, numeracy and digital skills for life – working together on a new approach, NALA 2020</a:t>
            </a:r>
            <a:endParaRPr lang="en-GB" dirty="0"/>
          </a:p>
        </p:txBody>
      </p:sp>
      <p:sp>
        <p:nvSpPr>
          <p:cNvPr id="3" name="Content Placeholder 2"/>
          <p:cNvSpPr>
            <a:spLocks noGrp="1"/>
          </p:cNvSpPr>
          <p:nvPr>
            <p:ph idx="1"/>
          </p:nvPr>
        </p:nvSpPr>
        <p:spPr/>
        <p:txBody>
          <a:bodyPr/>
          <a:lstStyle/>
          <a:p>
            <a:r>
              <a:rPr lang="en-US" dirty="0"/>
              <a:t>Literacy Now: Report examining key policy and practices in adult literacy, numeracy and digital skills in Ireland: </a:t>
            </a:r>
            <a:r>
              <a:rPr lang="en-US" dirty="0">
                <a:solidFill>
                  <a:srgbClr val="0070C0"/>
                </a:solidFill>
              </a:rPr>
              <a:t>https://www.nala.ie/publications/literacy-now/</a:t>
            </a:r>
          </a:p>
          <a:p>
            <a:r>
              <a:rPr lang="en-US" dirty="0"/>
              <a:t>Literacy for Life – A framework to re-examine the policy approach to supporting adults with unmet literacy, numeracy and digital issues  in Ireland: </a:t>
            </a:r>
            <a:r>
              <a:rPr lang="en-US" dirty="0">
                <a:solidFill>
                  <a:srgbClr val="0070C0"/>
                </a:solidFill>
              </a:rPr>
              <a:t>https://www.nala.ie/research/literacy-for-life-2/</a:t>
            </a:r>
          </a:p>
          <a:p>
            <a:r>
              <a:rPr lang="en-US" dirty="0"/>
              <a:t>Literacy Impact: Research report to identify indicators to measure the outcomes of literacy strategies and initiatives in Ireland: </a:t>
            </a:r>
            <a:r>
              <a:rPr lang="en-US" dirty="0">
                <a:solidFill>
                  <a:srgbClr val="0070C0"/>
                </a:solidFill>
              </a:rPr>
              <a:t>https://www.nala.ie/publications/literacy-impact/</a:t>
            </a:r>
          </a:p>
        </p:txBody>
      </p:sp>
    </p:spTree>
    <p:extLst>
      <p:ext uri="{BB962C8B-B14F-4D97-AF65-F5344CB8AC3E}">
        <p14:creationId xmlns:p14="http://schemas.microsoft.com/office/powerpoint/2010/main" val="795009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Tutoring</a:t>
            </a:r>
            <a:endParaRPr lang="en-GB" dirty="0"/>
          </a:p>
        </p:txBody>
      </p:sp>
      <p:sp>
        <p:nvSpPr>
          <p:cNvPr id="3" name="Content Placeholder 2"/>
          <p:cNvSpPr>
            <a:spLocks noGrp="1"/>
          </p:cNvSpPr>
          <p:nvPr>
            <p:ph idx="1"/>
          </p:nvPr>
        </p:nvSpPr>
        <p:spPr/>
        <p:txBody>
          <a:bodyPr/>
          <a:lstStyle/>
          <a:p>
            <a:pPr marL="0" indent="0">
              <a:buNone/>
            </a:pPr>
            <a:r>
              <a:rPr lang="en-US" dirty="0"/>
              <a:t>     </a:t>
            </a:r>
            <a:r>
              <a:rPr lang="en-US" dirty="0">
                <a:solidFill>
                  <a:schemeClr val="accent6">
                    <a:lumMod val="50000"/>
                  </a:schemeClr>
                </a:solidFill>
              </a:rPr>
              <a:t>Some of the platforms used in the pandemic by tutors in the Learning Shop:</a:t>
            </a:r>
          </a:p>
          <a:p>
            <a:r>
              <a:rPr lang="en-US" dirty="0"/>
              <a:t>Zoom </a:t>
            </a:r>
          </a:p>
          <a:p>
            <a:endParaRPr lang="en-US" dirty="0"/>
          </a:p>
          <a:p>
            <a:r>
              <a:rPr lang="en-US" dirty="0"/>
              <a:t>MS Teams </a:t>
            </a:r>
          </a:p>
          <a:p>
            <a:endParaRPr lang="en-US" dirty="0"/>
          </a:p>
          <a:p>
            <a:r>
              <a:rPr lang="en-US" b="1" dirty="0"/>
              <a:t>Edmodo </a:t>
            </a:r>
          </a:p>
          <a:p>
            <a:endParaRPr lang="en-US" b="1" dirty="0"/>
          </a:p>
          <a:p>
            <a:r>
              <a:rPr lang="en-US" dirty="0"/>
              <a:t>Vscene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459" y="2538484"/>
            <a:ext cx="1023581" cy="5549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034" y="3220872"/>
            <a:ext cx="899953" cy="730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5175" y="4138070"/>
            <a:ext cx="722147" cy="7221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5175" y="5046855"/>
            <a:ext cx="1340815" cy="535079"/>
          </a:xfrm>
          <a:prstGeom prst="rect">
            <a:avLst/>
          </a:prstGeom>
        </p:spPr>
      </p:pic>
    </p:spTree>
    <p:extLst>
      <p:ext uri="{BB962C8B-B14F-4D97-AF65-F5344CB8AC3E}">
        <p14:creationId xmlns:p14="http://schemas.microsoft.com/office/powerpoint/2010/main" val="3244612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Scotland</a:t>
            </a:r>
            <a:endParaRPr lang="en-GB" dirty="0"/>
          </a:p>
        </p:txBody>
      </p:sp>
      <p:sp>
        <p:nvSpPr>
          <p:cNvPr id="3" name="Content Placeholder 2"/>
          <p:cNvSpPr>
            <a:spLocks noGrp="1"/>
          </p:cNvSpPr>
          <p:nvPr>
            <p:ph idx="1"/>
          </p:nvPr>
        </p:nvSpPr>
        <p:spPr/>
        <p:txBody>
          <a:bodyPr/>
          <a:lstStyle/>
          <a:p>
            <a:pPr marL="0" indent="0">
              <a:buNone/>
            </a:pPr>
            <a:r>
              <a:rPr lang="en-US" dirty="0"/>
              <a:t>     </a:t>
            </a:r>
            <a:r>
              <a:rPr lang="en-US" b="1" dirty="0">
                <a:solidFill>
                  <a:schemeClr val="accent6">
                    <a:lumMod val="50000"/>
                  </a:schemeClr>
                </a:solidFill>
              </a:rPr>
              <a:t>CALL: Communication, Access, Literacy &amp; Learning</a:t>
            </a:r>
          </a:p>
          <a:p>
            <a:pPr marL="0" indent="0">
              <a:buNone/>
            </a:pPr>
            <a:r>
              <a:rPr lang="en-US" dirty="0"/>
              <a:t>     Communication and assistive technology website</a:t>
            </a:r>
          </a:p>
          <a:p>
            <a:pPr marL="0" indent="0">
              <a:buNone/>
            </a:pPr>
            <a:r>
              <a:rPr lang="en-US" dirty="0"/>
              <a:t>     Information on strategies, resources, materials, training, etc.</a:t>
            </a:r>
          </a:p>
          <a:p>
            <a:r>
              <a:rPr lang="en-US" dirty="0"/>
              <a:t>Supports learners with difficulties in reading/writing/numbers:</a:t>
            </a:r>
          </a:p>
          <a:p>
            <a:pPr marL="0" indent="0">
              <a:buNone/>
            </a:pPr>
            <a:r>
              <a:rPr lang="en-US" u="sng" dirty="0">
                <a:hlinkClick r:id="rId2"/>
              </a:rPr>
              <a:t>     </a:t>
            </a:r>
            <a:r>
              <a:rPr lang="en-US" dirty="0">
                <a:hlinkClick r:id="rId2"/>
              </a:rPr>
              <a:t>www.callscotland.org.uk/downloads</a:t>
            </a:r>
          </a:p>
        </p:txBody>
      </p:sp>
    </p:spTree>
    <p:extLst>
      <p:ext uri="{BB962C8B-B14F-4D97-AF65-F5344CB8AC3E}">
        <p14:creationId xmlns:p14="http://schemas.microsoft.com/office/powerpoint/2010/main" val="22730139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endParaRPr lang="en-GB" dirty="0"/>
          </a:p>
        </p:txBody>
      </p:sp>
      <p:sp>
        <p:nvSpPr>
          <p:cNvPr id="3" name="Content Placeholder 2"/>
          <p:cNvSpPr>
            <a:spLocks noGrp="1"/>
          </p:cNvSpPr>
          <p:nvPr>
            <p:ph idx="1"/>
          </p:nvPr>
        </p:nvSpPr>
        <p:spPr/>
        <p:txBody>
          <a:bodyPr>
            <a:normAutofit fontScale="55000" lnSpcReduction="20000"/>
          </a:bodyPr>
          <a:lstStyle/>
          <a:p>
            <a:r>
              <a:rPr lang="en-US" b="1" dirty="0"/>
              <a:t>NALA </a:t>
            </a:r>
            <a:r>
              <a:rPr lang="en-US" b="1" dirty="0">
                <a:hlinkClick r:id="rId2"/>
              </a:rPr>
              <a:t>www.nala.ie</a:t>
            </a:r>
            <a:endParaRPr lang="en-US" b="1" dirty="0"/>
          </a:p>
          <a:p>
            <a:pPr marL="0" indent="0">
              <a:buNone/>
            </a:pPr>
            <a:endParaRPr lang="en-US" b="1" dirty="0"/>
          </a:p>
          <a:p>
            <a:r>
              <a:rPr lang="en-US" b="1" dirty="0"/>
              <a:t>BBC </a:t>
            </a:r>
            <a:r>
              <a:rPr lang="en-US" b="1" dirty="0" err="1"/>
              <a:t>Skillswise</a:t>
            </a:r>
            <a:r>
              <a:rPr lang="en-US" b="1" dirty="0"/>
              <a:t> </a:t>
            </a:r>
            <a:r>
              <a:rPr lang="en-US" b="1" dirty="0">
                <a:hlinkClick r:id="rId3"/>
              </a:rPr>
              <a:t>www.bbc.co.uk/teach/skillswise</a:t>
            </a:r>
            <a:endParaRPr lang="en-US" b="1" dirty="0"/>
          </a:p>
          <a:p>
            <a:pPr marL="0" indent="0">
              <a:buNone/>
            </a:pPr>
            <a:endParaRPr lang="en-US" b="1" dirty="0"/>
          </a:p>
          <a:p>
            <a:r>
              <a:rPr lang="en-US" b="1" dirty="0"/>
              <a:t>Dyslexia Scotland: </a:t>
            </a:r>
            <a:r>
              <a:rPr lang="en-US" b="1" dirty="0">
                <a:hlinkClick r:id="rId4"/>
              </a:rPr>
              <a:t>www.dyslexiascotland.org.uk</a:t>
            </a:r>
            <a:endParaRPr lang="en-US" b="1" dirty="0"/>
          </a:p>
          <a:p>
            <a:endParaRPr lang="en-US" b="1" dirty="0"/>
          </a:p>
          <a:p>
            <a:r>
              <a:rPr lang="en-US" b="1" dirty="0"/>
              <a:t>STEM Learning: </a:t>
            </a:r>
            <a:r>
              <a:rPr lang="en-US" b="1" dirty="0">
                <a:hlinkClick r:id="rId5"/>
              </a:rPr>
              <a:t>www.stem.org.uk</a:t>
            </a:r>
            <a:endParaRPr lang="en-US" b="1" dirty="0"/>
          </a:p>
          <a:p>
            <a:endParaRPr lang="en-US" b="1" dirty="0"/>
          </a:p>
          <a:p>
            <a:r>
              <a:rPr lang="en-US" b="1" dirty="0"/>
              <a:t>CALL Scotland: </a:t>
            </a:r>
            <a:r>
              <a:rPr lang="en-US" b="1" dirty="0">
                <a:hlinkClick r:id="rId6"/>
              </a:rPr>
              <a:t>www.callscotland.org.uk</a:t>
            </a:r>
            <a:endParaRPr lang="en-US" b="1" dirty="0"/>
          </a:p>
          <a:p>
            <a:pPr marL="0" indent="0">
              <a:buNone/>
            </a:pPr>
            <a:endParaRPr lang="en-US" b="1" dirty="0"/>
          </a:p>
          <a:p>
            <a:r>
              <a:rPr lang="en-US" b="1" dirty="0"/>
              <a:t>Education Scotland: </a:t>
            </a:r>
            <a:r>
              <a:rPr lang="en-US" b="1" dirty="0">
                <a:hlinkClick r:id="rId7"/>
              </a:rPr>
              <a:t>www.education.gov.scot</a:t>
            </a:r>
            <a:endParaRPr lang="en-US" b="1" dirty="0"/>
          </a:p>
          <a:p>
            <a:endParaRPr lang="en-US" b="1" dirty="0"/>
          </a:p>
          <a:p>
            <a:r>
              <a:rPr lang="en-US" b="1" dirty="0"/>
              <a:t>NHS Inform: </a:t>
            </a:r>
            <a:r>
              <a:rPr lang="en-US" b="1" dirty="0">
                <a:hlinkClick r:id="rId8"/>
              </a:rPr>
              <a:t>www.nhsinform.scot</a:t>
            </a:r>
            <a:endParaRPr lang="en-US" b="1" dirty="0"/>
          </a:p>
          <a:p>
            <a:pPr marL="0" indent="0">
              <a:buNone/>
            </a:pPr>
            <a:endParaRPr lang="en-US" b="1" dirty="0"/>
          </a:p>
          <a:p>
            <a:r>
              <a:rPr lang="en-US" b="1" dirty="0"/>
              <a:t>Future Learn: </a:t>
            </a:r>
            <a:r>
              <a:rPr lang="en-US" b="1" dirty="0">
                <a:hlinkClick r:id="rId9"/>
              </a:rPr>
              <a:t>www.futurelearn.com</a:t>
            </a:r>
            <a:endParaRPr lang="en-US" b="1"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06272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Timetable of Development of Adult Literacies in Scotland since 2001</a:t>
            </a:r>
            <a:endParaRPr lang="en-GB" dirty="0"/>
          </a:p>
        </p:txBody>
      </p:sp>
      <p:sp>
        <p:nvSpPr>
          <p:cNvPr id="3" name="Content Placeholder 2"/>
          <p:cNvSpPr>
            <a:spLocks noGrp="1"/>
          </p:cNvSpPr>
          <p:nvPr>
            <p:ph idx="1"/>
          </p:nvPr>
        </p:nvSpPr>
        <p:spPr/>
        <p:txBody>
          <a:bodyPr>
            <a:normAutofit/>
          </a:bodyPr>
          <a:lstStyle/>
          <a:p>
            <a:pPr marL="0" indent="0">
              <a:buNone/>
            </a:pPr>
            <a:r>
              <a:rPr lang="en-GB" b="1"/>
              <a:t>      Over the last couple of decades, there have been significant development </a:t>
            </a:r>
          </a:p>
          <a:p>
            <a:pPr marL="0" indent="0">
              <a:buNone/>
            </a:pPr>
            <a:r>
              <a:rPr lang="en-GB" b="1"/>
              <a:t>      in Scotland, detailed in some of these key reports:</a:t>
            </a:r>
          </a:p>
          <a:p>
            <a:pPr marL="0" indent="0">
              <a:buNone/>
            </a:pPr>
            <a:r>
              <a:rPr lang="en-GB" b="1">
                <a:solidFill>
                  <a:schemeClr val="accent6">
                    <a:lumMod val="50000"/>
                  </a:schemeClr>
                </a:solidFill>
              </a:rPr>
              <a:t>      </a:t>
            </a:r>
            <a:r>
              <a:rPr lang="en-GB" b="1" u="sng">
                <a:solidFill>
                  <a:schemeClr val="accent6">
                    <a:lumMod val="50000"/>
                  </a:schemeClr>
                </a:solidFill>
              </a:rPr>
              <a:t>2001: Scottish Executive’s Adult Literacy &amp; Numeracy in Scotland Report </a:t>
            </a:r>
          </a:p>
          <a:p>
            <a:pPr marL="0" indent="0">
              <a:buNone/>
            </a:pPr>
            <a:r>
              <a:rPr lang="en-GB" b="1">
                <a:solidFill>
                  <a:schemeClr val="accent6">
                    <a:lumMod val="50000"/>
                  </a:schemeClr>
                </a:solidFill>
              </a:rPr>
              <a:t>                </a:t>
            </a:r>
            <a:r>
              <a:rPr lang="en-GB" b="1" u="sng">
                <a:solidFill>
                  <a:schemeClr val="accent6">
                    <a:lumMod val="50000"/>
                  </a:schemeClr>
                </a:solidFill>
              </a:rPr>
              <a:t>(ALNIS)</a:t>
            </a:r>
          </a:p>
          <a:p>
            <a:pPr marL="0" indent="0">
              <a:buNone/>
            </a:pPr>
            <a:r>
              <a:rPr lang="en-US" b="1">
                <a:solidFill>
                  <a:schemeClr val="accent6">
                    <a:lumMod val="50000"/>
                  </a:schemeClr>
                </a:solidFill>
              </a:rPr>
              <a:t>      </a:t>
            </a:r>
            <a:r>
              <a:rPr lang="en-US" b="1">
                <a:solidFill>
                  <a:schemeClr val="accent1">
                    <a:lumMod val="50000"/>
                  </a:schemeClr>
                </a:solidFill>
                <a:hlinkClick r:id="rId2"/>
              </a:rPr>
              <a:t>www.scotland.gov.uk</a:t>
            </a:r>
            <a:endParaRPr lang="en-US" b="1">
              <a:solidFill>
                <a:schemeClr val="accent1">
                  <a:lumMod val="50000"/>
                </a:schemeClr>
              </a:solidFill>
            </a:endParaRPr>
          </a:p>
          <a:p>
            <a:pPr marL="0" lvl="0" indent="0">
              <a:buNone/>
            </a:pPr>
            <a:r>
              <a:rPr lang="en-GB" b="1">
                <a:solidFill>
                  <a:schemeClr val="accent1">
                    <a:lumMod val="50000"/>
                  </a:schemeClr>
                </a:solidFill>
              </a:rPr>
              <a:t>    </a:t>
            </a:r>
            <a:r>
              <a:rPr lang="en-GB" b="1"/>
              <a:t>This report made 21 recommendations for building a world-class</a:t>
            </a:r>
            <a:r>
              <a:rPr lang="en-GB"/>
              <a:t> </a:t>
            </a:r>
            <a:r>
              <a:rPr lang="en-GB" b="1"/>
              <a:t>adult </a:t>
            </a:r>
          </a:p>
          <a:p>
            <a:pPr marL="0" lvl="0" indent="0">
              <a:buNone/>
            </a:pPr>
            <a:r>
              <a:rPr lang="en-GB" b="1"/>
              <a:t>     literacy and numeracy service for Scotland. Central to its’</a:t>
            </a:r>
            <a:r>
              <a:rPr lang="en-GB"/>
              <a:t> </a:t>
            </a:r>
            <a:r>
              <a:rPr lang="en-GB" b="1"/>
              <a:t>vision was a</a:t>
            </a:r>
          </a:p>
          <a:p>
            <a:pPr marL="0" lvl="0" indent="0">
              <a:buNone/>
            </a:pPr>
            <a:r>
              <a:rPr lang="en-GB" b="1"/>
              <a:t>     learner-centred, social practice approach.</a:t>
            </a:r>
            <a:endParaRPr lang="en-GB"/>
          </a:p>
          <a:p>
            <a:pPr marL="0" indent="0">
              <a:buNone/>
            </a:pPr>
            <a:endParaRPr lang="en-GB"/>
          </a:p>
          <a:p>
            <a:endParaRPr lang="en-GB"/>
          </a:p>
          <a:p>
            <a:endParaRPr lang="en-GB" dirty="0"/>
          </a:p>
        </p:txBody>
      </p:sp>
    </p:spTree>
    <p:extLst>
      <p:ext uri="{BB962C8B-B14F-4D97-AF65-F5344CB8AC3E}">
        <p14:creationId xmlns:p14="http://schemas.microsoft.com/office/powerpoint/2010/main" val="22173801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5030</TotalTime>
  <Words>5937</Words>
  <Application>Microsoft Office PowerPoint</Application>
  <PresentationFormat>Widescreen</PresentationFormat>
  <Paragraphs>598</Paragraphs>
  <Slides>87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Arial</vt:lpstr>
      <vt:lpstr>Arial Rounded MT Bold</vt:lpstr>
      <vt:lpstr>Calibri</vt:lpstr>
      <vt:lpstr>Century Gothic</vt:lpstr>
      <vt:lpstr>Comic Sans MS</vt:lpstr>
      <vt:lpstr>Open Sans</vt:lpstr>
      <vt:lpstr>Tahoma</vt:lpstr>
      <vt:lpstr>Trebuchet MS</vt:lpstr>
      <vt:lpstr>Verdana</vt:lpstr>
      <vt:lpstr>Wingdings 3</vt:lpstr>
      <vt:lpstr>Facet</vt:lpstr>
      <vt:lpstr>Training</vt:lpstr>
      <vt:lpstr>Aims</vt:lpstr>
      <vt:lpstr>Outcomes</vt:lpstr>
      <vt:lpstr>Definitions</vt:lpstr>
      <vt:lpstr>Definitions</vt:lpstr>
      <vt:lpstr>Definitions</vt:lpstr>
      <vt:lpstr>Lifelong learning</vt:lpstr>
      <vt:lpstr>Literacies  - Definition</vt:lpstr>
      <vt:lpstr>Timetable of Development of Adult Literacies in Scotland since 2001</vt:lpstr>
      <vt:lpstr>Timetable of Development of Adult Literacies in Scotland</vt:lpstr>
      <vt:lpstr>Timetable of Development of Adult Literacies in Scotland</vt:lpstr>
      <vt:lpstr>Timetable of Development of Adult Literacies in Scotland</vt:lpstr>
      <vt:lpstr>Timetable of Development of Adult Literacies in Scotland</vt:lpstr>
      <vt:lpstr>Timetable of Development of Adult Literacies in Scotland</vt:lpstr>
      <vt:lpstr>Timetable of Development of Adult Literacies in Scotland</vt:lpstr>
      <vt:lpstr>Timetable of Development of Adult Literacies in Scotland</vt:lpstr>
      <vt:lpstr>Timetable of Development of Adult Literacies in Scotland</vt:lpstr>
      <vt:lpstr>Development of Adult Literacies  in Scotland</vt:lpstr>
      <vt:lpstr>Global Context</vt:lpstr>
      <vt:lpstr>Global Context</vt:lpstr>
      <vt:lpstr>Global Context</vt:lpstr>
      <vt:lpstr>Global Context</vt:lpstr>
      <vt:lpstr>Principles underpinning adult literacies practice</vt:lpstr>
      <vt:lpstr>Principles underpinning adult literacies practice</vt:lpstr>
      <vt:lpstr>Timetable of Development of Adult Literacies in Scotland</vt:lpstr>
      <vt:lpstr>Timetable of Development of Adult Literacies in Scotland</vt:lpstr>
      <vt:lpstr>The Social Practice Approach</vt:lpstr>
      <vt:lpstr>The Social Practice Approach</vt:lpstr>
      <vt:lpstr>The adult literacies learning cycle</vt:lpstr>
      <vt:lpstr>Barriers to learning - Activity </vt:lpstr>
      <vt:lpstr>Barriers to learning</vt:lpstr>
      <vt:lpstr>Overcoming barriers to learning</vt:lpstr>
      <vt:lpstr>Overcoming barriers to learning</vt:lpstr>
      <vt:lpstr>An Inclusive Approach</vt:lpstr>
      <vt:lpstr>An Inclusive Approach</vt:lpstr>
      <vt:lpstr>Specific learning difficulties</vt:lpstr>
      <vt:lpstr>Specific learning difficulties</vt:lpstr>
      <vt:lpstr>Specific learning difficulties</vt:lpstr>
      <vt:lpstr>Neurodiversity</vt:lpstr>
      <vt:lpstr>Dyslexia </vt:lpstr>
      <vt:lpstr>Dyslexia</vt:lpstr>
      <vt:lpstr>Dyslexia</vt:lpstr>
      <vt:lpstr>Dyslexia</vt:lpstr>
      <vt:lpstr>Dyslexia</vt:lpstr>
      <vt:lpstr>Dyslexia</vt:lpstr>
      <vt:lpstr>Dyslexia</vt:lpstr>
      <vt:lpstr>Dyslexia</vt:lpstr>
      <vt:lpstr>Dyslexia</vt:lpstr>
      <vt:lpstr>Dyslexia-Friendly Formats</vt:lpstr>
      <vt:lpstr>Dyslexia-Friendly Formats</vt:lpstr>
      <vt:lpstr>Dyslexia-Friendly Formats</vt:lpstr>
      <vt:lpstr>Dyslexia </vt:lpstr>
      <vt:lpstr>Health Literacy</vt:lpstr>
      <vt:lpstr>Health Literacy</vt:lpstr>
      <vt:lpstr>Health Literacy</vt:lpstr>
      <vt:lpstr>Health Literacy</vt:lpstr>
      <vt:lpstr>Learning Styles</vt:lpstr>
      <vt:lpstr>Learning Styles - Activity</vt:lpstr>
      <vt:lpstr>Health Literacy - Activity</vt:lpstr>
      <vt:lpstr>Health Literacy</vt:lpstr>
      <vt:lpstr>Health Literacy</vt:lpstr>
      <vt:lpstr>Health Literacy - medication labels</vt:lpstr>
      <vt:lpstr>Health Literacy in a Pandemic </vt:lpstr>
      <vt:lpstr>Health Literacy </vt:lpstr>
      <vt:lpstr>Health Literacy - Activity</vt:lpstr>
      <vt:lpstr>Health Literacy</vt:lpstr>
      <vt:lpstr>Critical literacy and media</vt:lpstr>
      <vt:lpstr>Literacies in the Covid-19 crisis and beyond</vt:lpstr>
      <vt:lpstr>Literacies in the Covid-19 crisis and beyond</vt:lpstr>
      <vt:lpstr>Family Literacy</vt:lpstr>
      <vt:lpstr>Family literacy</vt:lpstr>
      <vt:lpstr>Family Literacy</vt:lpstr>
      <vt:lpstr>Western Isles Learning Shop</vt:lpstr>
      <vt:lpstr>Learning Shop</vt:lpstr>
      <vt:lpstr>Learning Shop</vt:lpstr>
      <vt:lpstr>Learning Shop</vt:lpstr>
      <vt:lpstr>Learning Shop</vt:lpstr>
      <vt:lpstr>Using digital technologies to support adult literacies learning</vt:lpstr>
      <vt:lpstr>Using digital technologies to support adult literacies learning</vt:lpstr>
      <vt:lpstr>Using digital technologies to support adult literacies learning</vt:lpstr>
      <vt:lpstr>Using digital technologies to support adult literacies learning</vt:lpstr>
      <vt:lpstr>Online Tutoring</vt:lpstr>
      <vt:lpstr>Online Tutoring</vt:lpstr>
      <vt:lpstr>Literacy, numeracy and digital skills for life – working together on a new approach, NALA 2020</vt:lpstr>
      <vt:lpstr>Online Tutoring</vt:lpstr>
      <vt:lpstr>CALL Scotland</vt:lpstr>
      <vt:lpstr>Useful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ITALL</dc:title>
  <dc:creator>Margaret Graham</dc:creator>
  <cp:lastModifiedBy>Mcintosh L (Laura)</cp:lastModifiedBy>
  <cp:revision>236</cp:revision>
  <cp:lastPrinted>2021-03-10T18:21:03Z</cp:lastPrinted>
  <dcterms:created xsi:type="dcterms:W3CDTF">2021-02-10T11:29:55Z</dcterms:created>
  <dcterms:modified xsi:type="dcterms:W3CDTF">2022-04-05T11:14:36Z</dcterms:modified>
</cp:coreProperties>
</file>