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91F1-971E-C39E-2B44-B1032F6538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C33FE1-FA74-7A8A-9C33-AC77E802F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5DB54E-B747-F8F9-2488-0D4A4525F241}"/>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5436C65C-4096-BFAA-819A-F33606553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4DB55-E245-9729-8321-B4AC46459A17}"/>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296863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8C945-548E-3BEF-E4CE-4CFFC52486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D976D4-8D06-D306-36EC-B5F0F4F6B8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554207-9112-78E8-C121-3990001AED88}"/>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E98A0C96-0394-BC0F-EC14-945DAB7DE8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006D86-0BC5-E1F8-DAF7-B70ED299F965}"/>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265281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E7304-FD59-7E75-DCA2-286277A159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0A58E3-B89A-3E06-30F0-27B7B1BB60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CE54F5-E35F-E8A1-E8E5-B9BB6F93F2E6}"/>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758ED16D-2C62-FB9C-B713-7738402902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FFDBF-A03F-68E0-5ED9-50AEDFB9D5C0}"/>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280768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25AB-9AC0-D212-5C30-4ABC7CF09F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ABA469-4C3E-E597-5E05-BA2CAAB4D6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349806-2C8A-4D85-7D4A-B1D7C4505CD4}"/>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B5B6A878-4F8D-8F0F-D789-E03D5CE275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24F2CF-1224-40C9-52B5-74B47A05D99F}"/>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3666572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BA1BD-348E-10F7-101E-392A907AF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1B9749-D4EA-3322-41C3-9561F75B5B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BB5CC8-5F88-D974-C05A-D11F12C3F5B8}"/>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785831FD-D813-8B5C-707A-580DCCCF8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DF1736-F48D-6D08-5426-0403C71DE48C}"/>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362959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CEB8-F7D1-1E44-A315-A719B00E0A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8BA67E-2860-4DD3-4F70-4867259DF7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F10727-F34A-6872-B752-16DE508FB4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8713-5E04-FD9C-F342-061FB5789C73}"/>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6" name="Footer Placeholder 5">
            <a:extLst>
              <a:ext uri="{FF2B5EF4-FFF2-40B4-BE49-F238E27FC236}">
                <a16:creationId xmlns:a16="http://schemas.microsoft.com/office/drawing/2014/main" id="{298977C8-3DA7-2A1C-E6CE-65FCB4285A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A92D03-789B-3E3D-CC47-89DE2BE0CFFC}"/>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144558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8B93-9E46-DFF2-5BF4-081F552D5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822849-5535-0C41-BA02-093E3BB5C7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AFBECF-2D6A-9221-96AF-7D8AF6568E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F629F9-3FBE-4C5F-FF61-9053558AE5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2ED61-7FC3-AE1C-74D4-4BBA1713CB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327D2E-4A81-C8D3-6705-5FB8C42CB154}"/>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8" name="Footer Placeholder 7">
            <a:extLst>
              <a:ext uri="{FF2B5EF4-FFF2-40B4-BE49-F238E27FC236}">
                <a16:creationId xmlns:a16="http://schemas.microsoft.com/office/drawing/2014/main" id="{1A2D6E30-4EA6-31F9-A03C-7B4B3A9CC3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B35E22-261E-0FEB-83F5-EB65E7163E8C}"/>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356443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86FA-9AC1-2BE4-B0E6-658F86F25D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C807EC-A85E-3494-2707-710C8CB013BA}"/>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4" name="Footer Placeholder 3">
            <a:extLst>
              <a:ext uri="{FF2B5EF4-FFF2-40B4-BE49-F238E27FC236}">
                <a16:creationId xmlns:a16="http://schemas.microsoft.com/office/drawing/2014/main" id="{DBC7BD9D-7A83-BFFD-D717-EFF83EE634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1CA7D6-897A-B0F5-31DE-0657239FF300}"/>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402573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813E8B-AEFC-067D-9F31-15FDEBA08C9A}"/>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3" name="Footer Placeholder 2">
            <a:extLst>
              <a:ext uri="{FF2B5EF4-FFF2-40B4-BE49-F238E27FC236}">
                <a16:creationId xmlns:a16="http://schemas.microsoft.com/office/drawing/2014/main" id="{20F39423-EBC3-BFD3-C9E2-16E335623C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8516FE-66A9-5048-069E-CBBA7D554310}"/>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397922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7E25F-8D94-7770-1FB5-8B77EBB7FC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E2EEE6-1038-E7C3-85FB-EF59F0BA5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142684-8012-D4C8-F867-C8E0CB0FD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C2D2C5-1A4F-3A8C-79A8-1AD19807EA8E}"/>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6" name="Footer Placeholder 5">
            <a:extLst>
              <a:ext uri="{FF2B5EF4-FFF2-40B4-BE49-F238E27FC236}">
                <a16:creationId xmlns:a16="http://schemas.microsoft.com/office/drawing/2014/main" id="{A664F1E8-138A-B59A-2257-238E5771D1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BD4CD-12B0-5F20-C842-DDF77106E76F}"/>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312445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4FC4E-BD71-AF5B-6AEE-9659A9894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A25D54-D3A8-C68F-96B2-C8965014BE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D4E80A-8D96-B56D-1634-64464B0F9D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BB096A-2EB2-9879-F8B8-17DF99B0C41F}"/>
              </a:ext>
            </a:extLst>
          </p:cNvPr>
          <p:cNvSpPr>
            <a:spLocks noGrp="1"/>
          </p:cNvSpPr>
          <p:nvPr>
            <p:ph type="dt" sz="half" idx="10"/>
          </p:nvPr>
        </p:nvSpPr>
        <p:spPr/>
        <p:txBody>
          <a:bodyPr/>
          <a:lstStyle/>
          <a:p>
            <a:fld id="{5C82D457-3223-4B49-A29F-FF7BA80FB312}" type="datetimeFigureOut">
              <a:rPr lang="en-GB" smtClean="0"/>
              <a:t>06/11/2023</a:t>
            </a:fld>
            <a:endParaRPr lang="en-GB"/>
          </a:p>
        </p:txBody>
      </p:sp>
      <p:sp>
        <p:nvSpPr>
          <p:cNvPr id="6" name="Footer Placeholder 5">
            <a:extLst>
              <a:ext uri="{FF2B5EF4-FFF2-40B4-BE49-F238E27FC236}">
                <a16:creationId xmlns:a16="http://schemas.microsoft.com/office/drawing/2014/main" id="{9EAF6C3E-479B-985D-CD45-1F2A954091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9F619B-4AE7-7AB9-478D-7F42A9F06110}"/>
              </a:ext>
            </a:extLst>
          </p:cNvPr>
          <p:cNvSpPr>
            <a:spLocks noGrp="1"/>
          </p:cNvSpPr>
          <p:nvPr>
            <p:ph type="sldNum" sz="quarter" idx="12"/>
          </p:nvPr>
        </p:nvSpPr>
        <p:spPr/>
        <p:txBody>
          <a:bodyPr/>
          <a:lstStyle/>
          <a:p>
            <a:fld id="{4CF24B14-8121-4600-BC30-EAE8B943EE99}" type="slidenum">
              <a:rPr lang="en-GB" smtClean="0"/>
              <a:t>‹#›</a:t>
            </a:fld>
            <a:endParaRPr lang="en-GB"/>
          </a:p>
        </p:txBody>
      </p:sp>
    </p:spTree>
    <p:extLst>
      <p:ext uri="{BB962C8B-B14F-4D97-AF65-F5344CB8AC3E}">
        <p14:creationId xmlns:p14="http://schemas.microsoft.com/office/powerpoint/2010/main" val="5639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30E14-522C-630A-1370-A79828542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B33D63-57CD-CDB2-37BC-D78664136A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7751C-4323-72CE-BF63-308A7D126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2D457-3223-4B49-A29F-FF7BA80FB312}" type="datetimeFigureOut">
              <a:rPr lang="en-GB" smtClean="0"/>
              <a:t>06/11/2023</a:t>
            </a:fld>
            <a:endParaRPr lang="en-GB"/>
          </a:p>
        </p:txBody>
      </p:sp>
      <p:sp>
        <p:nvSpPr>
          <p:cNvPr id="5" name="Footer Placeholder 4">
            <a:extLst>
              <a:ext uri="{FF2B5EF4-FFF2-40B4-BE49-F238E27FC236}">
                <a16:creationId xmlns:a16="http://schemas.microsoft.com/office/drawing/2014/main" id="{2DF712E4-BE81-9617-9C6E-0072D2995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8555CB-34DB-526B-0D56-FAA2BE5A1D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4B14-8121-4600-BC30-EAE8B943EE99}" type="slidenum">
              <a:rPr lang="en-GB" smtClean="0"/>
              <a:t>‹#›</a:t>
            </a:fld>
            <a:endParaRPr lang="en-GB"/>
          </a:p>
        </p:txBody>
      </p:sp>
    </p:spTree>
    <p:extLst>
      <p:ext uri="{BB962C8B-B14F-4D97-AF65-F5344CB8AC3E}">
        <p14:creationId xmlns:p14="http://schemas.microsoft.com/office/powerpoint/2010/main" val="135343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awn@scdc.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875B6-DB78-B1A0-3520-217F5E41D201}"/>
              </a:ext>
            </a:extLst>
          </p:cNvPr>
          <p:cNvSpPr>
            <a:spLocks noGrp="1"/>
          </p:cNvSpPr>
          <p:nvPr>
            <p:ph type="ctrTitle"/>
          </p:nvPr>
        </p:nvSpPr>
        <p:spPr>
          <a:xfrm>
            <a:off x="879620" y="1471351"/>
            <a:ext cx="7108911" cy="4016621"/>
          </a:xfrm>
        </p:spPr>
        <p:txBody>
          <a:bodyPr anchor="ctr">
            <a:normAutofit/>
          </a:bodyPr>
          <a:lstStyle/>
          <a:p>
            <a:pPr algn="l"/>
            <a:r>
              <a:rPr lang="en-GB" sz="5100" dirty="0"/>
              <a:t>Understanding the role of Community Development supporting recovery in communities post pandemic</a:t>
            </a:r>
          </a:p>
        </p:txBody>
      </p:sp>
      <p:sp>
        <p:nvSpPr>
          <p:cNvPr id="3" name="Subtitle 2">
            <a:extLst>
              <a:ext uri="{FF2B5EF4-FFF2-40B4-BE49-F238E27FC236}">
                <a16:creationId xmlns:a16="http://schemas.microsoft.com/office/drawing/2014/main" id="{7AA79707-7018-69DB-D906-CE11FBCBCAF3}"/>
              </a:ext>
            </a:extLst>
          </p:cNvPr>
          <p:cNvSpPr>
            <a:spLocks noGrp="1"/>
          </p:cNvSpPr>
          <p:nvPr>
            <p:ph type="subTitle" idx="1"/>
          </p:nvPr>
        </p:nvSpPr>
        <p:spPr>
          <a:xfrm>
            <a:off x="8803178" y="1845264"/>
            <a:ext cx="3000907" cy="3268794"/>
          </a:xfrm>
        </p:spPr>
        <p:txBody>
          <a:bodyPr anchor="ctr">
            <a:normAutofit/>
          </a:bodyPr>
          <a:lstStyle/>
          <a:p>
            <a:pPr algn="l"/>
            <a:r>
              <a:rPr lang="en-GB" sz="1900" dirty="0"/>
              <a:t>A dissertation presented in partial fulfilment of the requirements for the degree of MEd in Community Learning and Development at the School of Education, University of Aberdeen</a:t>
            </a:r>
          </a:p>
          <a:p>
            <a:pPr algn="l"/>
            <a:r>
              <a:rPr lang="en-GB" sz="1900" dirty="0"/>
              <a:t>By </a:t>
            </a:r>
          </a:p>
          <a:p>
            <a:pPr algn="l"/>
            <a:r>
              <a:rPr lang="en-GB" sz="1900" dirty="0"/>
              <a:t>Dawn Brown</a:t>
            </a:r>
          </a:p>
          <a:p>
            <a:pPr algn="l"/>
            <a:r>
              <a:rPr lang="en-GB" sz="1900" dirty="0"/>
              <a:t>Submitted 16/9/2022</a:t>
            </a:r>
          </a:p>
        </p:txBody>
      </p:sp>
      <p:sp>
        <p:nvSpPr>
          <p:cNvPr id="45" name="Rectangle 4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65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28EAD-2278-15C2-FDD6-174DEB493406}"/>
              </a:ext>
            </a:extLst>
          </p:cNvPr>
          <p:cNvSpPr>
            <a:spLocks noGrp="1"/>
          </p:cNvSpPr>
          <p:nvPr>
            <p:ph type="title"/>
          </p:nvPr>
        </p:nvSpPr>
        <p:spPr>
          <a:xfrm>
            <a:off x="1043631" y="809898"/>
            <a:ext cx="9942716" cy="1554480"/>
          </a:xfrm>
        </p:spPr>
        <p:txBody>
          <a:bodyPr anchor="ctr">
            <a:normAutofit/>
          </a:bodyPr>
          <a:lstStyle/>
          <a:p>
            <a:r>
              <a:rPr lang="en-GB" sz="4800"/>
              <a:t>Thanks!</a:t>
            </a:r>
          </a:p>
        </p:txBody>
      </p:sp>
      <p:sp>
        <p:nvSpPr>
          <p:cNvPr id="3" name="Content Placeholder 2">
            <a:extLst>
              <a:ext uri="{FF2B5EF4-FFF2-40B4-BE49-F238E27FC236}">
                <a16:creationId xmlns:a16="http://schemas.microsoft.com/office/drawing/2014/main" id="{ADD97764-88F0-1D73-03FF-7239771FAC1A}"/>
              </a:ext>
            </a:extLst>
          </p:cNvPr>
          <p:cNvSpPr>
            <a:spLocks noGrp="1"/>
          </p:cNvSpPr>
          <p:nvPr>
            <p:ph idx="1"/>
          </p:nvPr>
        </p:nvSpPr>
        <p:spPr>
          <a:xfrm>
            <a:off x="1045028" y="3017522"/>
            <a:ext cx="9941319" cy="3124658"/>
          </a:xfrm>
        </p:spPr>
        <p:txBody>
          <a:bodyPr anchor="ctr">
            <a:normAutofit/>
          </a:bodyPr>
          <a:lstStyle/>
          <a:p>
            <a:pPr marL="0" indent="0">
              <a:buNone/>
            </a:pPr>
            <a:endParaRPr lang="en-GB" sz="2400"/>
          </a:p>
          <a:p>
            <a:pPr marL="0" indent="0">
              <a:buNone/>
            </a:pPr>
            <a:endParaRPr lang="en-GB" sz="2400"/>
          </a:p>
          <a:p>
            <a:pPr marL="0" indent="0">
              <a:buNone/>
            </a:pPr>
            <a:endParaRPr lang="en-GB" sz="2400"/>
          </a:p>
          <a:p>
            <a:pPr marL="0" indent="0">
              <a:buNone/>
            </a:pPr>
            <a:endParaRPr lang="en-GB" sz="2400"/>
          </a:p>
          <a:p>
            <a:pPr marL="0" indent="0">
              <a:buNone/>
            </a:pPr>
            <a:r>
              <a:rPr lang="en-GB" sz="2400"/>
              <a:t>Dawn Brown</a:t>
            </a:r>
          </a:p>
          <a:p>
            <a:pPr marL="0" indent="0">
              <a:buNone/>
            </a:pPr>
            <a:r>
              <a:rPr lang="en-GB" sz="2400">
                <a:hlinkClick r:id="rId2"/>
              </a:rPr>
              <a:t>dawn@scdc.org.uk</a:t>
            </a:r>
            <a:endParaRPr lang="en-GB" sz="2400"/>
          </a:p>
          <a:p>
            <a:pPr marL="0" indent="0">
              <a:buNone/>
            </a:pPr>
            <a:endParaRPr lang="en-GB" sz="24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29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90E3D7-5164-E4D4-3A4C-17B5FD0FE81E}"/>
              </a:ext>
            </a:extLst>
          </p:cNvPr>
          <p:cNvSpPr>
            <a:spLocks noGrp="1"/>
          </p:cNvSpPr>
          <p:nvPr>
            <p:ph type="title"/>
          </p:nvPr>
        </p:nvSpPr>
        <p:spPr>
          <a:xfrm>
            <a:off x="808638" y="386930"/>
            <a:ext cx="9236700" cy="1188950"/>
          </a:xfrm>
        </p:spPr>
        <p:txBody>
          <a:bodyPr anchor="b">
            <a:normAutofit/>
          </a:bodyPr>
          <a:lstStyle/>
          <a:p>
            <a:r>
              <a:rPr lang="en-GB" sz="5400"/>
              <a:t>Nothing about us, without us.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79616C-B0C1-0BD4-76D6-22F837024819}"/>
              </a:ext>
            </a:extLst>
          </p:cNvPr>
          <p:cNvSpPr>
            <a:spLocks noGrp="1"/>
          </p:cNvSpPr>
          <p:nvPr>
            <p:ph idx="1"/>
          </p:nvPr>
        </p:nvSpPr>
        <p:spPr>
          <a:xfrm>
            <a:off x="793660" y="2599509"/>
            <a:ext cx="10143668" cy="3435531"/>
          </a:xfrm>
        </p:spPr>
        <p:txBody>
          <a:bodyPr anchor="ctr">
            <a:normAutofit/>
          </a:bodyPr>
          <a:lstStyle/>
          <a:p>
            <a:r>
              <a:rPr lang="en-GB" sz="2400"/>
              <a:t>If we aren’t leading research as community development practitioners, someone else will be</a:t>
            </a:r>
          </a:p>
          <a:p>
            <a:endParaRPr lang="en-GB" sz="2400"/>
          </a:p>
          <a:p>
            <a:r>
              <a:rPr lang="en-GB" sz="2400"/>
              <a:t>We are the best people to talk about what, how and why we do what we do</a:t>
            </a:r>
          </a:p>
        </p:txBody>
      </p:sp>
    </p:spTree>
    <p:extLst>
      <p:ext uri="{BB962C8B-B14F-4D97-AF65-F5344CB8AC3E}">
        <p14:creationId xmlns:p14="http://schemas.microsoft.com/office/powerpoint/2010/main" val="12475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C246AB-83BD-CA75-5013-D6FA106CAA2A}"/>
              </a:ext>
            </a:extLst>
          </p:cNvPr>
          <p:cNvSpPr>
            <a:spLocks noGrp="1"/>
          </p:cNvSpPr>
          <p:nvPr>
            <p:ph type="title"/>
          </p:nvPr>
        </p:nvSpPr>
        <p:spPr>
          <a:xfrm>
            <a:off x="808638" y="386930"/>
            <a:ext cx="9236700" cy="1188950"/>
          </a:xfrm>
        </p:spPr>
        <p:txBody>
          <a:bodyPr anchor="b">
            <a:normAutofit/>
          </a:bodyPr>
          <a:lstStyle/>
          <a:p>
            <a:r>
              <a:rPr lang="en-GB" sz="3800"/>
              <a:t>History… why community development and why resilience…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9620C2-ACAF-10AE-41CE-B99449AA0312}"/>
              </a:ext>
            </a:extLst>
          </p:cNvPr>
          <p:cNvSpPr>
            <a:spLocks noGrp="1"/>
          </p:cNvSpPr>
          <p:nvPr>
            <p:ph idx="1"/>
          </p:nvPr>
        </p:nvSpPr>
        <p:spPr>
          <a:xfrm>
            <a:off x="793660" y="2599509"/>
            <a:ext cx="10143668" cy="3435531"/>
          </a:xfrm>
        </p:spPr>
        <p:txBody>
          <a:bodyPr anchor="ctr">
            <a:normAutofit/>
          </a:bodyPr>
          <a:lstStyle/>
          <a:p>
            <a:r>
              <a:rPr lang="en-GB" sz="2400"/>
              <a:t>Quit the BA in Com Ed at Dundee in the late 90s – “Com ed wasn’t for me!”</a:t>
            </a:r>
          </a:p>
          <a:p>
            <a:r>
              <a:rPr lang="en-GB" sz="2400"/>
              <a:t>Ended up volunteering – local community project, Chaired the Social Inclusion Partnership in Aberdeen, various community organisations – all community development type roles</a:t>
            </a:r>
          </a:p>
          <a:p>
            <a:r>
              <a:rPr lang="en-GB" sz="2400"/>
              <a:t>Paid work with a rural partnership in Aberdeenshire – completed my Post Grad in 2017 – end research was on the impact of Storm Frank on communities which sparked a passion and interest in how we can support people to cope when the unexpected happens</a:t>
            </a:r>
          </a:p>
          <a:p>
            <a:r>
              <a:rPr lang="en-GB" sz="2400"/>
              <a:t>Now with SCDC, completed this MEd in 2022</a:t>
            </a:r>
          </a:p>
        </p:txBody>
      </p:sp>
    </p:spTree>
    <p:extLst>
      <p:ext uri="{BB962C8B-B14F-4D97-AF65-F5344CB8AC3E}">
        <p14:creationId xmlns:p14="http://schemas.microsoft.com/office/powerpoint/2010/main" val="228225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E9AF6-B4CC-39C3-C4F5-DD8B51303866}"/>
              </a:ext>
            </a:extLst>
          </p:cNvPr>
          <p:cNvSpPr>
            <a:spLocks noGrp="1"/>
          </p:cNvSpPr>
          <p:nvPr>
            <p:ph type="title"/>
          </p:nvPr>
        </p:nvSpPr>
        <p:spPr>
          <a:xfrm>
            <a:off x="1043631" y="809898"/>
            <a:ext cx="9942716" cy="1554480"/>
          </a:xfrm>
        </p:spPr>
        <p:txBody>
          <a:bodyPr anchor="ctr">
            <a:normAutofit/>
          </a:bodyPr>
          <a:lstStyle/>
          <a:p>
            <a:r>
              <a:rPr lang="en-GB" sz="4800"/>
              <a:t>Community</a:t>
            </a:r>
          </a:p>
        </p:txBody>
      </p:sp>
      <p:sp>
        <p:nvSpPr>
          <p:cNvPr id="3" name="Content Placeholder 2">
            <a:extLst>
              <a:ext uri="{FF2B5EF4-FFF2-40B4-BE49-F238E27FC236}">
                <a16:creationId xmlns:a16="http://schemas.microsoft.com/office/drawing/2014/main" id="{3BA3A93E-5D45-47E4-890F-BD28BEB34CFD}"/>
              </a:ext>
            </a:extLst>
          </p:cNvPr>
          <p:cNvSpPr>
            <a:spLocks noGrp="1"/>
          </p:cNvSpPr>
          <p:nvPr>
            <p:ph idx="1"/>
          </p:nvPr>
        </p:nvSpPr>
        <p:spPr>
          <a:xfrm>
            <a:off x="1045028" y="3017522"/>
            <a:ext cx="9941319" cy="3124658"/>
          </a:xfrm>
        </p:spPr>
        <p:txBody>
          <a:bodyPr anchor="ctr">
            <a:normAutofit/>
          </a:bodyPr>
          <a:lstStyle/>
          <a:p>
            <a:pPr marL="0" indent="0">
              <a:buNone/>
            </a:pPr>
            <a:r>
              <a:rPr lang="en-GB" dirty="0"/>
              <a:t>“The danger is that if we accept analyses of communities as homogenous, not only is this naïve and obscures the reality of life in a community, but it provides a smokescreen for the forces of structural inequality”</a:t>
            </a:r>
          </a:p>
          <a:p>
            <a:pPr marL="0" indent="0">
              <a:buNone/>
            </a:pPr>
            <a:r>
              <a:rPr lang="en-GB" sz="2400" dirty="0"/>
              <a:t>Margaret </a:t>
            </a:r>
            <a:r>
              <a:rPr lang="en-GB" sz="2400" dirty="0" err="1"/>
              <a:t>Ledwith</a:t>
            </a:r>
            <a:r>
              <a:rPr lang="en-GB" sz="2400" dirty="0"/>
              <a:t>, 2005</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57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6216A6-5992-632E-8961-ACD534FFC296}"/>
              </a:ext>
            </a:extLst>
          </p:cNvPr>
          <p:cNvSpPr>
            <a:spLocks noGrp="1"/>
          </p:cNvSpPr>
          <p:nvPr>
            <p:ph type="title"/>
          </p:nvPr>
        </p:nvSpPr>
        <p:spPr>
          <a:xfrm>
            <a:off x="1289304" y="416947"/>
            <a:ext cx="9849751" cy="1349671"/>
          </a:xfrm>
        </p:spPr>
        <p:txBody>
          <a:bodyPr anchor="b">
            <a:normAutofit/>
          </a:bodyPr>
          <a:lstStyle/>
          <a:p>
            <a:r>
              <a:rPr lang="en-GB" sz="5400" dirty="0"/>
              <a:t>Participation &amp; Engagement</a:t>
            </a:r>
          </a:p>
        </p:txBody>
      </p:sp>
      <p:sp>
        <p:nvSpPr>
          <p:cNvPr id="3" name="Content Placeholder 2">
            <a:extLst>
              <a:ext uri="{FF2B5EF4-FFF2-40B4-BE49-F238E27FC236}">
                <a16:creationId xmlns:a16="http://schemas.microsoft.com/office/drawing/2014/main" id="{756EDF14-E886-F0DA-AAF5-C224BB0B84CD}"/>
              </a:ext>
            </a:extLst>
          </p:cNvPr>
          <p:cNvSpPr>
            <a:spLocks noGrp="1"/>
          </p:cNvSpPr>
          <p:nvPr>
            <p:ph idx="1"/>
          </p:nvPr>
        </p:nvSpPr>
        <p:spPr>
          <a:xfrm>
            <a:off x="1289304" y="1766618"/>
            <a:ext cx="9849751" cy="4168463"/>
          </a:xfrm>
        </p:spPr>
        <p:txBody>
          <a:bodyPr anchor="ctr">
            <a:normAutofit/>
          </a:bodyPr>
          <a:lstStyle/>
          <a:p>
            <a:r>
              <a:rPr lang="en-GB" dirty="0"/>
              <a:t>Scotland has increasingly embedded participation and engagement… but it is often not supported…</a:t>
            </a:r>
          </a:p>
          <a:p>
            <a:r>
              <a:rPr lang="en-GB" dirty="0"/>
              <a:t>Where it is supported, its often by the community and voluntary sector organisations who are funded on short-term contracts and grant reliant which creates a range of challenges (maintaining relationships, staff continuity, organisational memory, creating opportunities for shared learning)</a:t>
            </a:r>
          </a:p>
          <a:p>
            <a:r>
              <a:rPr lang="en-GB" dirty="0"/>
              <a:t>Balance between engagement and over-</a:t>
            </a:r>
            <a:r>
              <a:rPr lang="en-GB" dirty="0" err="1"/>
              <a:t>responsibilising</a:t>
            </a:r>
            <a:r>
              <a:rPr lang="en-GB" dirty="0"/>
              <a:t> communities to deliver </a:t>
            </a:r>
          </a:p>
        </p:txBody>
      </p:sp>
    </p:spTree>
    <p:extLst>
      <p:ext uri="{BB962C8B-B14F-4D97-AF65-F5344CB8AC3E}">
        <p14:creationId xmlns:p14="http://schemas.microsoft.com/office/powerpoint/2010/main" val="3746334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72BFAA-1827-9798-D194-BA2F3556D030}"/>
              </a:ext>
            </a:extLst>
          </p:cNvPr>
          <p:cNvSpPr>
            <a:spLocks noGrp="1"/>
          </p:cNvSpPr>
          <p:nvPr>
            <p:ph type="title"/>
          </p:nvPr>
        </p:nvSpPr>
        <p:spPr>
          <a:xfrm>
            <a:off x="1282963" y="1238080"/>
            <a:ext cx="9849751" cy="1349671"/>
          </a:xfrm>
        </p:spPr>
        <p:txBody>
          <a:bodyPr anchor="b">
            <a:normAutofit/>
          </a:bodyPr>
          <a:lstStyle/>
          <a:p>
            <a:r>
              <a:rPr lang="en-GB" sz="5400"/>
              <a:t>What did I learn?</a:t>
            </a:r>
          </a:p>
        </p:txBody>
      </p:sp>
      <p:sp>
        <p:nvSpPr>
          <p:cNvPr id="3" name="Content Placeholder 2">
            <a:extLst>
              <a:ext uri="{FF2B5EF4-FFF2-40B4-BE49-F238E27FC236}">
                <a16:creationId xmlns:a16="http://schemas.microsoft.com/office/drawing/2014/main" id="{B0E5783D-4A23-FF29-D717-E13C1C44BF93}"/>
              </a:ext>
            </a:extLst>
          </p:cNvPr>
          <p:cNvSpPr>
            <a:spLocks noGrp="1"/>
          </p:cNvSpPr>
          <p:nvPr>
            <p:ph idx="1"/>
          </p:nvPr>
        </p:nvSpPr>
        <p:spPr>
          <a:xfrm>
            <a:off x="1289304" y="2902913"/>
            <a:ext cx="9849751" cy="3032168"/>
          </a:xfrm>
        </p:spPr>
        <p:txBody>
          <a:bodyPr anchor="ctr">
            <a:normAutofit/>
          </a:bodyPr>
          <a:lstStyle/>
          <a:p>
            <a:r>
              <a:rPr lang="en-GB" sz="2000"/>
              <a:t>The flexibility of funding during the pandemic – including greater levels of trust allowed communities to try new things and to take the lead doing what they knew was needed</a:t>
            </a:r>
          </a:p>
          <a:p>
            <a:r>
              <a:rPr lang="en-GB" sz="2000"/>
              <a:t>Community organisations and community development practitioners showed flexibility and agility</a:t>
            </a:r>
          </a:p>
          <a:p>
            <a:r>
              <a:rPr lang="en-GB" sz="2000"/>
              <a:t>How important trusted relationships are for communities – the need for stability of staff in the community anchor organisations </a:t>
            </a:r>
          </a:p>
          <a:p>
            <a:r>
              <a:rPr lang="en-GB" sz="2000"/>
              <a:t>There has never been more need for community development practitioners – at a time when there is a reduction in training and professional development opportunities – and the budgets for these opportunities is reducing </a:t>
            </a:r>
          </a:p>
        </p:txBody>
      </p:sp>
    </p:spTree>
    <p:extLst>
      <p:ext uri="{BB962C8B-B14F-4D97-AF65-F5344CB8AC3E}">
        <p14:creationId xmlns:p14="http://schemas.microsoft.com/office/powerpoint/2010/main" val="128120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B465B3-3EBB-3186-4780-677A40556BAB}"/>
              </a:ext>
            </a:extLst>
          </p:cNvPr>
          <p:cNvSpPr>
            <a:spLocks noGrp="1"/>
          </p:cNvSpPr>
          <p:nvPr>
            <p:ph type="title"/>
          </p:nvPr>
        </p:nvSpPr>
        <p:spPr>
          <a:xfrm>
            <a:off x="1282963" y="1238080"/>
            <a:ext cx="9849751" cy="1349671"/>
          </a:xfrm>
        </p:spPr>
        <p:txBody>
          <a:bodyPr anchor="b">
            <a:normAutofit/>
          </a:bodyPr>
          <a:lstStyle/>
          <a:p>
            <a:r>
              <a:rPr lang="en-GB" sz="5400"/>
              <a:t>What did I learn (cont)</a:t>
            </a:r>
          </a:p>
        </p:txBody>
      </p:sp>
      <p:sp>
        <p:nvSpPr>
          <p:cNvPr id="3" name="Content Placeholder 2">
            <a:extLst>
              <a:ext uri="{FF2B5EF4-FFF2-40B4-BE49-F238E27FC236}">
                <a16:creationId xmlns:a16="http://schemas.microsoft.com/office/drawing/2014/main" id="{61187729-6437-B33D-B0E2-0F3D1ABD167F}"/>
              </a:ext>
            </a:extLst>
          </p:cNvPr>
          <p:cNvSpPr>
            <a:spLocks noGrp="1"/>
          </p:cNvSpPr>
          <p:nvPr>
            <p:ph idx="1"/>
          </p:nvPr>
        </p:nvSpPr>
        <p:spPr>
          <a:xfrm>
            <a:off x="1289304" y="2902913"/>
            <a:ext cx="9849751" cy="3032168"/>
          </a:xfrm>
        </p:spPr>
        <p:txBody>
          <a:bodyPr anchor="ctr">
            <a:normAutofit/>
          </a:bodyPr>
          <a:lstStyle/>
          <a:p>
            <a:r>
              <a:rPr lang="en-GB" sz="2000"/>
              <a:t>Without community development support, we risk a widening inequality in our communities as those with more skills, capacity and knowledge will be able to exploit the policy options open to them – these are often our more affluent communities, so we could see a widening disadvantage</a:t>
            </a:r>
          </a:p>
          <a:p>
            <a:r>
              <a:rPr lang="en-GB" sz="2000"/>
              <a:t>There is a role for communities, the community and voluntary sector and statutory services in supporting people, groups, organisations and communities to move towards being “emergency ready” – the communities who had skills, knowledge and networks in advance of the pandemic were able to respond quicker, and also to recover – shows the value of higher level of resilience and readiness</a:t>
            </a:r>
          </a:p>
        </p:txBody>
      </p:sp>
    </p:spTree>
    <p:extLst>
      <p:ext uri="{BB962C8B-B14F-4D97-AF65-F5344CB8AC3E}">
        <p14:creationId xmlns:p14="http://schemas.microsoft.com/office/powerpoint/2010/main" val="379052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B465B3-3EBB-3186-4780-677A40556BAB}"/>
              </a:ext>
            </a:extLst>
          </p:cNvPr>
          <p:cNvSpPr>
            <a:spLocks noGrp="1"/>
          </p:cNvSpPr>
          <p:nvPr>
            <p:ph type="title"/>
          </p:nvPr>
        </p:nvSpPr>
        <p:spPr>
          <a:xfrm>
            <a:off x="1347313" y="449725"/>
            <a:ext cx="9849751" cy="1349671"/>
          </a:xfrm>
        </p:spPr>
        <p:txBody>
          <a:bodyPr anchor="b">
            <a:normAutofit/>
          </a:bodyPr>
          <a:lstStyle/>
          <a:p>
            <a:r>
              <a:rPr lang="en-GB" sz="5400" dirty="0"/>
              <a:t>What did I learn (</a:t>
            </a:r>
            <a:r>
              <a:rPr lang="en-GB" sz="5400" dirty="0" err="1"/>
              <a:t>cont</a:t>
            </a:r>
            <a:r>
              <a:rPr lang="en-GB" sz="5400" dirty="0"/>
              <a:t>)</a:t>
            </a:r>
          </a:p>
        </p:txBody>
      </p:sp>
      <p:sp>
        <p:nvSpPr>
          <p:cNvPr id="3" name="Content Placeholder 2">
            <a:extLst>
              <a:ext uri="{FF2B5EF4-FFF2-40B4-BE49-F238E27FC236}">
                <a16:creationId xmlns:a16="http://schemas.microsoft.com/office/drawing/2014/main" id="{61187729-6437-B33D-B0E2-0F3D1ABD167F}"/>
              </a:ext>
            </a:extLst>
          </p:cNvPr>
          <p:cNvSpPr>
            <a:spLocks noGrp="1"/>
          </p:cNvSpPr>
          <p:nvPr>
            <p:ph idx="1"/>
          </p:nvPr>
        </p:nvSpPr>
        <p:spPr>
          <a:xfrm>
            <a:off x="1289304" y="2102177"/>
            <a:ext cx="9849751" cy="3832904"/>
          </a:xfrm>
        </p:spPr>
        <p:txBody>
          <a:bodyPr anchor="ctr">
            <a:normAutofit/>
          </a:bodyPr>
          <a:lstStyle/>
          <a:p>
            <a:r>
              <a:rPr lang="en-GB" dirty="0"/>
              <a:t>We’re still a long way from implementing the Christie Commission (2011) recommendations and need further public sector reform to improve outcomes for communities by reducing systemic barriers and overcoming fragmented ways of working to address the 4 pillars </a:t>
            </a:r>
          </a:p>
          <a:p>
            <a:pPr lvl="3"/>
            <a:r>
              <a:rPr lang="en-GB" sz="2400" dirty="0"/>
              <a:t>People</a:t>
            </a:r>
          </a:p>
          <a:p>
            <a:pPr lvl="3"/>
            <a:r>
              <a:rPr lang="en-GB" sz="2400" dirty="0"/>
              <a:t>Partnership</a:t>
            </a:r>
          </a:p>
          <a:p>
            <a:pPr lvl="3"/>
            <a:r>
              <a:rPr lang="en-GB" sz="2400" dirty="0"/>
              <a:t>Prevention</a:t>
            </a:r>
          </a:p>
          <a:p>
            <a:pPr lvl="3"/>
            <a:r>
              <a:rPr lang="en-GB" sz="2400" dirty="0"/>
              <a:t>Performance</a:t>
            </a:r>
          </a:p>
          <a:p>
            <a:pPr marL="0" indent="0">
              <a:buNone/>
            </a:pPr>
            <a:endParaRPr lang="en-GB" sz="2000" dirty="0"/>
          </a:p>
        </p:txBody>
      </p:sp>
    </p:spTree>
    <p:extLst>
      <p:ext uri="{BB962C8B-B14F-4D97-AF65-F5344CB8AC3E}">
        <p14:creationId xmlns:p14="http://schemas.microsoft.com/office/powerpoint/2010/main" val="165121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88F53-442F-2AA1-D89F-BB6AD677E870}"/>
              </a:ext>
            </a:extLst>
          </p:cNvPr>
          <p:cNvSpPr>
            <a:spLocks noGrp="1"/>
          </p:cNvSpPr>
          <p:nvPr>
            <p:ph type="title"/>
          </p:nvPr>
        </p:nvSpPr>
        <p:spPr>
          <a:xfrm>
            <a:off x="808638" y="386930"/>
            <a:ext cx="9236700" cy="1188950"/>
          </a:xfrm>
        </p:spPr>
        <p:txBody>
          <a:bodyPr anchor="b">
            <a:normAutofit/>
          </a:bodyPr>
          <a:lstStyle/>
          <a:p>
            <a:r>
              <a:rPr lang="en-GB" sz="5400" dirty="0"/>
              <a:t>What did I learn (Final thoughts)</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4A1C8DE-8E55-E0EF-B668-95AB69C58C4B}"/>
              </a:ext>
            </a:extLst>
          </p:cNvPr>
          <p:cNvSpPr>
            <a:spLocks noGrp="1"/>
          </p:cNvSpPr>
          <p:nvPr>
            <p:ph idx="1"/>
          </p:nvPr>
        </p:nvSpPr>
        <p:spPr>
          <a:xfrm>
            <a:off x="793660" y="2599509"/>
            <a:ext cx="10143668" cy="3435531"/>
          </a:xfrm>
        </p:spPr>
        <p:txBody>
          <a:bodyPr anchor="ctr">
            <a:normAutofit/>
          </a:bodyPr>
          <a:lstStyle/>
          <a:p>
            <a:pPr marL="0" marR="0" lvl="0" indent="0" defTabSz="914400" rtl="0" eaLnBrk="1" fontAlgn="auto" latinLnBrk="0" hangingPunct="1">
              <a:spcBef>
                <a:spcPts val="0"/>
              </a:spcBef>
              <a:spcAft>
                <a:spcPts val="0"/>
              </a:spcAft>
              <a:buClrTx/>
              <a:buSzTx/>
              <a:buFontTx/>
              <a:buNone/>
              <a:tabLst/>
              <a:defRPr/>
            </a:pPr>
            <a:r>
              <a:rPr kumimoji="0" lang="en-GB" sz="3600" b="0" i="0" u="none" strike="noStrike" kern="1200" cap="none" spc="0" normalizeH="0" baseline="0" noProof="0" dirty="0">
                <a:ln>
                  <a:noFill/>
                </a:ln>
                <a:effectLst/>
                <a:uLnTx/>
                <a:uFillTx/>
                <a:latin typeface="Calibri" panose="020F0502020204030204"/>
                <a:ea typeface="+mn-ea"/>
                <a:cs typeface="+mn-cs"/>
              </a:rPr>
              <a:t>There is optimism, hope and committed people in our communities, and in our local organisations. We can make a difference</a:t>
            </a:r>
          </a:p>
          <a:p>
            <a:pPr marL="0" indent="0">
              <a:buNone/>
            </a:pPr>
            <a:endParaRPr lang="en-GB" sz="2400" dirty="0"/>
          </a:p>
        </p:txBody>
      </p:sp>
    </p:spTree>
    <p:extLst>
      <p:ext uri="{BB962C8B-B14F-4D97-AF65-F5344CB8AC3E}">
        <p14:creationId xmlns:p14="http://schemas.microsoft.com/office/powerpoint/2010/main" val="2016010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Widescreen</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Understanding the role of Community Development supporting recovery in communities post pandemic</vt:lpstr>
      <vt:lpstr>Nothing about us, without us.</vt:lpstr>
      <vt:lpstr>History… why community development and why resilience…</vt:lpstr>
      <vt:lpstr>Community</vt:lpstr>
      <vt:lpstr>Participation &amp; Engagement</vt:lpstr>
      <vt:lpstr>What did I learn?</vt:lpstr>
      <vt:lpstr>What did I learn (cont)</vt:lpstr>
      <vt:lpstr>What did I learn (cont)</vt:lpstr>
      <vt:lpstr>What did I learn (Final thoughts)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role of Community Development supporting recovery in communities post pandemic</dc:title>
  <dc:creator>Dawn Brown</dc:creator>
  <cp:lastModifiedBy>Dawn Brown</cp:lastModifiedBy>
  <cp:revision>2</cp:revision>
  <dcterms:created xsi:type="dcterms:W3CDTF">2023-11-06T21:25:39Z</dcterms:created>
  <dcterms:modified xsi:type="dcterms:W3CDTF">2023-11-07T07:12:12Z</dcterms:modified>
</cp:coreProperties>
</file>