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4" r:id="rId6"/>
    <p:sldId id="267" r:id="rId7"/>
    <p:sldId id="270" r:id="rId8"/>
    <p:sldId id="269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C51"/>
    <a:srgbClr val="EC1490"/>
    <a:srgbClr val="C5E0B4"/>
    <a:srgbClr val="D1C3E3"/>
    <a:srgbClr val="DAE3F3"/>
    <a:srgbClr val="FFFF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7374B-E986-43A7-A0A0-3D8B8AEB5856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AFA8CB-848E-46E8-A6B7-0039FB714EE1}">
      <dgm:prSet phldrT="[Text]"/>
      <dgm:spPr/>
      <dgm:t>
        <a:bodyPr/>
        <a:lstStyle/>
        <a:p>
          <a:r>
            <a:rPr lang="en-US" dirty="0" smtClean="0"/>
            <a:t>Sharing good practice</a:t>
          </a:r>
          <a:endParaRPr lang="en-US" dirty="0"/>
        </a:p>
      </dgm:t>
    </dgm:pt>
    <dgm:pt modelId="{EDD8698D-C094-4558-9B5D-EE503B8377DB}" type="parTrans" cxnId="{E4B2225F-B138-4F3C-832E-5EE1E0165475}">
      <dgm:prSet/>
      <dgm:spPr/>
      <dgm:t>
        <a:bodyPr/>
        <a:lstStyle/>
        <a:p>
          <a:endParaRPr lang="en-US"/>
        </a:p>
      </dgm:t>
    </dgm:pt>
    <dgm:pt modelId="{1806B031-DE7E-4069-A318-7FE34D0243D9}" type="sibTrans" cxnId="{E4B2225F-B138-4F3C-832E-5EE1E016547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C27734-899D-4DBC-AE97-6079079DACE1}">
      <dgm:prSet phldrT="[Text]" custT="1"/>
      <dgm:spPr/>
      <dgm:t>
        <a:bodyPr/>
        <a:lstStyle/>
        <a:p>
          <a:r>
            <a:rPr lang="en-US" sz="1400" dirty="0" smtClean="0"/>
            <a:t>Case studies</a:t>
          </a:r>
        </a:p>
        <a:p>
          <a:r>
            <a:rPr lang="en-US" sz="1400" dirty="0" smtClean="0"/>
            <a:t>Link magazine</a:t>
          </a:r>
        </a:p>
        <a:p>
          <a:r>
            <a:rPr lang="en-US" sz="1400" dirty="0" smtClean="0"/>
            <a:t>Learning through Lockdown</a:t>
          </a:r>
          <a:endParaRPr lang="en-US" sz="1400" dirty="0"/>
        </a:p>
      </dgm:t>
    </dgm:pt>
    <dgm:pt modelId="{B67C5E21-128A-42FE-BB9E-B022FE7C5DBF}" type="parTrans" cxnId="{7D5B6DC1-310A-4134-A121-FA998EF59C7C}">
      <dgm:prSet/>
      <dgm:spPr/>
      <dgm:t>
        <a:bodyPr/>
        <a:lstStyle/>
        <a:p>
          <a:endParaRPr lang="en-US"/>
        </a:p>
      </dgm:t>
    </dgm:pt>
    <dgm:pt modelId="{80A607EF-2BFA-4A32-A3C1-A0CAF365F3E1}" type="sibTrans" cxnId="{7D5B6DC1-310A-4134-A121-FA998EF59C7C}">
      <dgm:prSet/>
      <dgm:spPr/>
      <dgm:t>
        <a:bodyPr/>
        <a:lstStyle/>
        <a:p>
          <a:endParaRPr lang="en-US"/>
        </a:p>
      </dgm:t>
    </dgm:pt>
    <dgm:pt modelId="{A3CF9AA2-C68D-4E3E-A8B2-3E395954CF65}">
      <dgm:prSet phldrT="[Text]"/>
      <dgm:spPr/>
      <dgm:t>
        <a:bodyPr/>
        <a:lstStyle/>
        <a:p>
          <a:r>
            <a:rPr lang="en-US" dirty="0" smtClean="0"/>
            <a:t>Building Capacity for Collaboration</a:t>
          </a:r>
          <a:endParaRPr lang="en-US" dirty="0"/>
        </a:p>
      </dgm:t>
    </dgm:pt>
    <dgm:pt modelId="{86BA5177-8B0A-4580-A9A6-64E405DEACE2}" type="parTrans" cxnId="{14F075D3-B4E6-43EE-92A8-42EC2CAC1627}">
      <dgm:prSet/>
      <dgm:spPr/>
      <dgm:t>
        <a:bodyPr/>
        <a:lstStyle/>
        <a:p>
          <a:endParaRPr lang="en-US"/>
        </a:p>
      </dgm:t>
    </dgm:pt>
    <dgm:pt modelId="{043544AE-908C-43A5-A221-92FDEB6F9F8B}" type="sibTrans" cxnId="{14F075D3-B4E6-43EE-92A8-42EC2CAC162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5BFC20-7EA3-4CAB-A525-8015FEDDD8D9}">
      <dgm:prSet phldrT="[Text]" custT="1"/>
      <dgm:spPr/>
      <dgm:t>
        <a:bodyPr/>
        <a:lstStyle/>
        <a:p>
          <a:pPr algn="l"/>
          <a:r>
            <a:rPr lang="en-US" sz="1400" dirty="0" smtClean="0"/>
            <a:t>Supporting collaboration on the ground</a:t>
          </a:r>
        </a:p>
        <a:p>
          <a:pPr algn="l"/>
          <a:r>
            <a:rPr lang="en-US" sz="1400" dirty="0" smtClean="0"/>
            <a:t>Youth work and schools collaborative</a:t>
          </a:r>
        </a:p>
        <a:p>
          <a:pPr algn="l"/>
          <a:r>
            <a:rPr lang="en-US" sz="1400" dirty="0" smtClean="0"/>
            <a:t>Sharing reflections on practice</a:t>
          </a:r>
        </a:p>
        <a:p>
          <a:pPr algn="l"/>
          <a:r>
            <a:rPr lang="en-US" sz="1400" dirty="0" smtClean="0"/>
            <a:t>Practical guidance and tools</a:t>
          </a:r>
          <a:endParaRPr lang="en-US" sz="1400" dirty="0"/>
        </a:p>
      </dgm:t>
    </dgm:pt>
    <dgm:pt modelId="{08E77DB7-1A19-43CD-9703-F17BDBE87F9F}" type="parTrans" cxnId="{0845E41F-BBA1-4BDA-8228-F08E93487212}">
      <dgm:prSet/>
      <dgm:spPr/>
      <dgm:t>
        <a:bodyPr/>
        <a:lstStyle/>
        <a:p>
          <a:endParaRPr lang="en-US"/>
        </a:p>
      </dgm:t>
    </dgm:pt>
    <dgm:pt modelId="{7ED94BEC-6A64-4419-B71A-F254B71E7E8A}" type="sibTrans" cxnId="{0845E41F-BBA1-4BDA-8228-F08E93487212}">
      <dgm:prSet/>
      <dgm:spPr/>
      <dgm:t>
        <a:bodyPr/>
        <a:lstStyle/>
        <a:p>
          <a:endParaRPr lang="en-US"/>
        </a:p>
      </dgm:t>
    </dgm:pt>
    <dgm:pt modelId="{5FD80033-2ABA-4760-AD82-84838DB6DC28}">
      <dgm:prSet phldrT="[Text]"/>
      <dgm:spPr/>
      <dgm:t>
        <a:bodyPr/>
        <a:lstStyle/>
        <a:p>
          <a:r>
            <a:rPr lang="en-US" dirty="0" smtClean="0"/>
            <a:t>Evidencing impact</a:t>
          </a:r>
          <a:endParaRPr lang="en-US" dirty="0"/>
        </a:p>
      </dgm:t>
    </dgm:pt>
    <dgm:pt modelId="{977DBE03-2BF9-4C5D-B11A-A135BEBA6536}" type="parTrans" cxnId="{31A7D22F-5973-4B8B-8E75-AD3EB6B23BD8}">
      <dgm:prSet/>
      <dgm:spPr/>
      <dgm:t>
        <a:bodyPr/>
        <a:lstStyle/>
        <a:p>
          <a:endParaRPr lang="en-US"/>
        </a:p>
      </dgm:t>
    </dgm:pt>
    <dgm:pt modelId="{771871B5-B7ED-49E0-8E77-F34FC42DFC6F}" type="sibTrans" cxnId="{31A7D22F-5973-4B8B-8E75-AD3EB6B23BD8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6C85B6-3F69-48A9-A311-4BC469AB2B0F}">
      <dgm:prSet phldrT="[Text]" custT="1"/>
      <dgm:spPr/>
      <dgm:t>
        <a:bodyPr/>
        <a:lstStyle/>
        <a:p>
          <a:r>
            <a:rPr lang="en-US" sz="1400" dirty="0" smtClean="0"/>
            <a:t>National case study evaluation</a:t>
          </a:r>
        </a:p>
        <a:p>
          <a:r>
            <a:rPr lang="en-US" sz="1400" dirty="0" smtClean="0"/>
            <a:t>Supporting joint evaluation within local collaborations</a:t>
          </a:r>
        </a:p>
        <a:p>
          <a:r>
            <a:rPr lang="en-US" sz="1400" dirty="0" smtClean="0"/>
            <a:t>YW Ed Recovery Fund </a:t>
          </a:r>
        </a:p>
        <a:p>
          <a:r>
            <a:rPr lang="en-US" sz="1400" dirty="0" smtClean="0"/>
            <a:t>Food insecurity pilot evaluation</a:t>
          </a:r>
        </a:p>
        <a:p>
          <a:endParaRPr lang="en-US" sz="1100" dirty="0"/>
        </a:p>
      </dgm:t>
    </dgm:pt>
    <dgm:pt modelId="{05F665F6-B42A-460A-BA47-5371A1C92CF9}" type="parTrans" cxnId="{4463D61A-488E-4DAB-A30F-62E696819C5B}">
      <dgm:prSet/>
      <dgm:spPr/>
      <dgm:t>
        <a:bodyPr/>
        <a:lstStyle/>
        <a:p>
          <a:endParaRPr lang="en-US"/>
        </a:p>
      </dgm:t>
    </dgm:pt>
    <dgm:pt modelId="{0AE9F08E-88C8-4AB3-B954-4B096150CB65}" type="sibTrans" cxnId="{4463D61A-488E-4DAB-A30F-62E696819C5B}">
      <dgm:prSet/>
      <dgm:spPr/>
      <dgm:t>
        <a:bodyPr/>
        <a:lstStyle/>
        <a:p>
          <a:endParaRPr lang="en-US"/>
        </a:p>
      </dgm:t>
    </dgm:pt>
    <dgm:pt modelId="{62BE64F5-4E0F-4980-BD7A-093A72DCCF1E}" type="pres">
      <dgm:prSet presAssocID="{F057374B-E986-43A7-A0A0-3D8B8AEB585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0260B6-CE5B-4680-AF9A-9D9FCD60491C}" type="pres">
      <dgm:prSet presAssocID="{43AFA8CB-848E-46E8-A6B7-0039FB714EE1}" presName="composite" presStyleCnt="0"/>
      <dgm:spPr/>
    </dgm:pt>
    <dgm:pt modelId="{5EFB6003-70D2-4CAD-9E72-96B1EE27E5A1}" type="pres">
      <dgm:prSet presAssocID="{43AFA8CB-848E-46E8-A6B7-0039FB714EE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F8A88-35C1-4CBF-A6BF-55A17D9A157F}" type="pres">
      <dgm:prSet presAssocID="{43AFA8CB-848E-46E8-A6B7-0039FB714EE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F2170-0655-4DBF-8316-81D493DF7300}" type="pres">
      <dgm:prSet presAssocID="{43AFA8CB-848E-46E8-A6B7-0039FB714EE1}" presName="BalanceSpacing" presStyleCnt="0"/>
      <dgm:spPr/>
    </dgm:pt>
    <dgm:pt modelId="{AAF35488-B8E7-4096-9257-D035E21BCDF6}" type="pres">
      <dgm:prSet presAssocID="{43AFA8CB-848E-46E8-A6B7-0039FB714EE1}" presName="BalanceSpacing1" presStyleCnt="0"/>
      <dgm:spPr/>
    </dgm:pt>
    <dgm:pt modelId="{679DDD59-3A30-411D-B1DA-0341F2A1DA05}" type="pres">
      <dgm:prSet presAssocID="{1806B031-DE7E-4069-A318-7FE34D0243D9}" presName="Accent1Text" presStyleLbl="node1" presStyleIdx="1" presStyleCnt="6"/>
      <dgm:spPr/>
      <dgm:t>
        <a:bodyPr/>
        <a:lstStyle/>
        <a:p>
          <a:endParaRPr lang="en-US"/>
        </a:p>
      </dgm:t>
    </dgm:pt>
    <dgm:pt modelId="{D3A22887-C42E-4E2C-BDA6-DF84534D2CFE}" type="pres">
      <dgm:prSet presAssocID="{1806B031-DE7E-4069-A318-7FE34D0243D9}" presName="spaceBetweenRectangles" presStyleCnt="0"/>
      <dgm:spPr/>
    </dgm:pt>
    <dgm:pt modelId="{D603BAF3-824C-4FAC-94D1-948BF2796E9A}" type="pres">
      <dgm:prSet presAssocID="{A3CF9AA2-C68D-4E3E-A8B2-3E395954CF65}" presName="composite" presStyleCnt="0"/>
      <dgm:spPr/>
    </dgm:pt>
    <dgm:pt modelId="{4DC6196A-0EA8-4FC4-8FFB-5CCFBB47379C}" type="pres">
      <dgm:prSet presAssocID="{A3CF9AA2-C68D-4E3E-A8B2-3E395954CF6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78011-BD7F-4FF8-A027-729D87BF88CF}" type="pres">
      <dgm:prSet presAssocID="{A3CF9AA2-C68D-4E3E-A8B2-3E395954CF65}" presName="Childtext1" presStyleLbl="revTx" presStyleIdx="1" presStyleCnt="3" custScaleY="164466" custLinFactNeighborX="-15327" custLinFactNeighborY="6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1D62-E457-4C0B-AB9E-CAC7DFD6FBF4}" type="pres">
      <dgm:prSet presAssocID="{A3CF9AA2-C68D-4E3E-A8B2-3E395954CF65}" presName="BalanceSpacing" presStyleCnt="0"/>
      <dgm:spPr/>
    </dgm:pt>
    <dgm:pt modelId="{67CBDB33-DF77-4D61-B6EB-F3CE14D45B2F}" type="pres">
      <dgm:prSet presAssocID="{A3CF9AA2-C68D-4E3E-A8B2-3E395954CF65}" presName="BalanceSpacing1" presStyleCnt="0"/>
      <dgm:spPr/>
    </dgm:pt>
    <dgm:pt modelId="{1D619C22-54FF-4915-80D6-9820EA464932}" type="pres">
      <dgm:prSet presAssocID="{043544AE-908C-43A5-A221-92FDEB6F9F8B}" presName="Accent1Text" presStyleLbl="node1" presStyleIdx="3" presStyleCnt="6"/>
      <dgm:spPr/>
      <dgm:t>
        <a:bodyPr/>
        <a:lstStyle/>
        <a:p>
          <a:endParaRPr lang="en-US"/>
        </a:p>
      </dgm:t>
    </dgm:pt>
    <dgm:pt modelId="{DF89F44A-FBBF-437D-9D88-041549B8DB47}" type="pres">
      <dgm:prSet presAssocID="{043544AE-908C-43A5-A221-92FDEB6F9F8B}" presName="spaceBetweenRectangles" presStyleCnt="0"/>
      <dgm:spPr/>
    </dgm:pt>
    <dgm:pt modelId="{29A8E044-98C0-4D00-986B-F1810CF7DAAB}" type="pres">
      <dgm:prSet presAssocID="{5FD80033-2ABA-4760-AD82-84838DB6DC28}" presName="composite" presStyleCnt="0"/>
      <dgm:spPr/>
    </dgm:pt>
    <dgm:pt modelId="{267199BE-DA42-4D61-9E5E-5E37E7B1251F}" type="pres">
      <dgm:prSet presAssocID="{5FD80033-2ABA-4760-AD82-84838DB6DC2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52496-1DDB-4B1C-898B-0F9D3161C713}" type="pres">
      <dgm:prSet presAssocID="{5FD80033-2ABA-4760-AD82-84838DB6DC28}" presName="Childtext1" presStyleLbl="revTx" presStyleIdx="2" presStyleCnt="3" custScaleY="160881" custLinFactNeighborX="15335" custLinFactNeighborY="14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F1E38-F442-4F2C-B467-7F2CD9BA6309}" type="pres">
      <dgm:prSet presAssocID="{5FD80033-2ABA-4760-AD82-84838DB6DC28}" presName="BalanceSpacing" presStyleCnt="0"/>
      <dgm:spPr/>
    </dgm:pt>
    <dgm:pt modelId="{52AE48F3-44C8-44DF-AB12-587D0221B3EA}" type="pres">
      <dgm:prSet presAssocID="{5FD80033-2ABA-4760-AD82-84838DB6DC28}" presName="BalanceSpacing1" presStyleCnt="0"/>
      <dgm:spPr/>
    </dgm:pt>
    <dgm:pt modelId="{448B3FEE-34D4-478E-A80D-1EEEFF7CA671}" type="pres">
      <dgm:prSet presAssocID="{771871B5-B7ED-49E0-8E77-F34FC42DFC6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845E41F-BBA1-4BDA-8228-F08E93487212}" srcId="{A3CF9AA2-C68D-4E3E-A8B2-3E395954CF65}" destId="{CF5BFC20-7EA3-4CAB-A525-8015FEDDD8D9}" srcOrd="0" destOrd="0" parTransId="{08E77DB7-1A19-43CD-9703-F17BDBE87F9F}" sibTransId="{7ED94BEC-6A64-4419-B71A-F254B71E7E8A}"/>
    <dgm:cxn modelId="{14F075D3-B4E6-43EE-92A8-42EC2CAC1627}" srcId="{F057374B-E986-43A7-A0A0-3D8B8AEB5856}" destId="{A3CF9AA2-C68D-4E3E-A8B2-3E395954CF65}" srcOrd="1" destOrd="0" parTransId="{86BA5177-8B0A-4580-A9A6-64E405DEACE2}" sibTransId="{043544AE-908C-43A5-A221-92FDEB6F9F8B}"/>
    <dgm:cxn modelId="{EFB4C0CC-B97A-45AD-BB71-54ADC4A1C3BB}" type="presOf" srcId="{7DC27734-899D-4DBC-AE97-6079079DACE1}" destId="{43BF8A88-35C1-4CBF-A6BF-55A17D9A157F}" srcOrd="0" destOrd="0" presId="urn:microsoft.com/office/officeart/2008/layout/AlternatingHexagons"/>
    <dgm:cxn modelId="{4463D61A-488E-4DAB-A30F-62E696819C5B}" srcId="{5FD80033-2ABA-4760-AD82-84838DB6DC28}" destId="{546C85B6-3F69-48A9-A311-4BC469AB2B0F}" srcOrd="0" destOrd="0" parTransId="{05F665F6-B42A-460A-BA47-5371A1C92CF9}" sibTransId="{0AE9F08E-88C8-4AB3-B954-4B096150CB65}"/>
    <dgm:cxn modelId="{0A3CA12B-AC1F-4DB1-A332-CFA8DCCA2495}" type="presOf" srcId="{5FD80033-2ABA-4760-AD82-84838DB6DC28}" destId="{267199BE-DA42-4D61-9E5E-5E37E7B1251F}" srcOrd="0" destOrd="0" presId="urn:microsoft.com/office/officeart/2008/layout/AlternatingHexagons"/>
    <dgm:cxn modelId="{194E2260-D5BE-47C7-8B1B-3C870D9B8E0E}" type="presOf" srcId="{CF5BFC20-7EA3-4CAB-A525-8015FEDDD8D9}" destId="{AB078011-BD7F-4FF8-A027-729D87BF88CF}" srcOrd="0" destOrd="0" presId="urn:microsoft.com/office/officeart/2008/layout/AlternatingHexagons"/>
    <dgm:cxn modelId="{4F3BB9DB-B706-47A4-B864-0A982C0EA9C2}" type="presOf" srcId="{771871B5-B7ED-49E0-8E77-F34FC42DFC6F}" destId="{448B3FEE-34D4-478E-A80D-1EEEFF7CA671}" srcOrd="0" destOrd="0" presId="urn:microsoft.com/office/officeart/2008/layout/AlternatingHexagons"/>
    <dgm:cxn modelId="{C5633843-F4BB-4608-A7C5-CA54B1A474FF}" type="presOf" srcId="{1806B031-DE7E-4069-A318-7FE34D0243D9}" destId="{679DDD59-3A30-411D-B1DA-0341F2A1DA05}" srcOrd="0" destOrd="0" presId="urn:microsoft.com/office/officeart/2008/layout/AlternatingHexagons"/>
    <dgm:cxn modelId="{1D8E9E07-EF9B-492B-82B5-8D103F2CDE30}" type="presOf" srcId="{043544AE-908C-43A5-A221-92FDEB6F9F8B}" destId="{1D619C22-54FF-4915-80D6-9820EA464932}" srcOrd="0" destOrd="0" presId="urn:microsoft.com/office/officeart/2008/layout/AlternatingHexagons"/>
    <dgm:cxn modelId="{7D5B6DC1-310A-4134-A121-FA998EF59C7C}" srcId="{43AFA8CB-848E-46E8-A6B7-0039FB714EE1}" destId="{7DC27734-899D-4DBC-AE97-6079079DACE1}" srcOrd="0" destOrd="0" parTransId="{B67C5E21-128A-42FE-BB9E-B022FE7C5DBF}" sibTransId="{80A607EF-2BFA-4A32-A3C1-A0CAF365F3E1}"/>
    <dgm:cxn modelId="{31A7D22F-5973-4B8B-8E75-AD3EB6B23BD8}" srcId="{F057374B-E986-43A7-A0A0-3D8B8AEB5856}" destId="{5FD80033-2ABA-4760-AD82-84838DB6DC28}" srcOrd="2" destOrd="0" parTransId="{977DBE03-2BF9-4C5D-B11A-A135BEBA6536}" sibTransId="{771871B5-B7ED-49E0-8E77-F34FC42DFC6F}"/>
    <dgm:cxn modelId="{E4B2225F-B138-4F3C-832E-5EE1E0165475}" srcId="{F057374B-E986-43A7-A0A0-3D8B8AEB5856}" destId="{43AFA8CB-848E-46E8-A6B7-0039FB714EE1}" srcOrd="0" destOrd="0" parTransId="{EDD8698D-C094-4558-9B5D-EE503B8377DB}" sibTransId="{1806B031-DE7E-4069-A318-7FE34D0243D9}"/>
    <dgm:cxn modelId="{DF003474-CAB1-4772-8A70-F4DE9FBF7DF7}" type="presOf" srcId="{A3CF9AA2-C68D-4E3E-A8B2-3E395954CF65}" destId="{4DC6196A-0EA8-4FC4-8FFB-5CCFBB47379C}" srcOrd="0" destOrd="0" presId="urn:microsoft.com/office/officeart/2008/layout/AlternatingHexagons"/>
    <dgm:cxn modelId="{318B74E8-7286-4584-9893-F08509492C15}" type="presOf" srcId="{F057374B-E986-43A7-A0A0-3D8B8AEB5856}" destId="{62BE64F5-4E0F-4980-BD7A-093A72DCCF1E}" srcOrd="0" destOrd="0" presId="urn:microsoft.com/office/officeart/2008/layout/AlternatingHexagons"/>
    <dgm:cxn modelId="{13BD4ABB-95F2-4C60-90C1-2E2BCD643FEA}" type="presOf" srcId="{43AFA8CB-848E-46E8-A6B7-0039FB714EE1}" destId="{5EFB6003-70D2-4CAD-9E72-96B1EE27E5A1}" srcOrd="0" destOrd="0" presId="urn:microsoft.com/office/officeart/2008/layout/AlternatingHexagons"/>
    <dgm:cxn modelId="{3A0BE338-A9D5-44BB-98BC-6D2D4382E2D0}" type="presOf" srcId="{546C85B6-3F69-48A9-A311-4BC469AB2B0F}" destId="{CE052496-1DDB-4B1C-898B-0F9D3161C713}" srcOrd="0" destOrd="0" presId="urn:microsoft.com/office/officeart/2008/layout/AlternatingHexagons"/>
    <dgm:cxn modelId="{7289C85E-6DCA-4A09-B417-E3B8713CFC12}" type="presParOf" srcId="{62BE64F5-4E0F-4980-BD7A-093A72DCCF1E}" destId="{7A0260B6-CE5B-4680-AF9A-9D9FCD60491C}" srcOrd="0" destOrd="0" presId="urn:microsoft.com/office/officeart/2008/layout/AlternatingHexagons"/>
    <dgm:cxn modelId="{A185F08E-7B36-48FA-A4F7-8BC5790F912B}" type="presParOf" srcId="{7A0260B6-CE5B-4680-AF9A-9D9FCD60491C}" destId="{5EFB6003-70D2-4CAD-9E72-96B1EE27E5A1}" srcOrd="0" destOrd="0" presId="urn:microsoft.com/office/officeart/2008/layout/AlternatingHexagons"/>
    <dgm:cxn modelId="{5D94BA53-6BD4-498D-9230-9FA99F2DDD1E}" type="presParOf" srcId="{7A0260B6-CE5B-4680-AF9A-9D9FCD60491C}" destId="{43BF8A88-35C1-4CBF-A6BF-55A17D9A157F}" srcOrd="1" destOrd="0" presId="urn:microsoft.com/office/officeart/2008/layout/AlternatingHexagons"/>
    <dgm:cxn modelId="{6144D60C-E0D7-443A-9F4B-7C2D262180EA}" type="presParOf" srcId="{7A0260B6-CE5B-4680-AF9A-9D9FCD60491C}" destId="{BB6F2170-0655-4DBF-8316-81D493DF7300}" srcOrd="2" destOrd="0" presId="urn:microsoft.com/office/officeart/2008/layout/AlternatingHexagons"/>
    <dgm:cxn modelId="{CA958C47-7B82-4F1C-BE2C-34EC6D955B07}" type="presParOf" srcId="{7A0260B6-CE5B-4680-AF9A-9D9FCD60491C}" destId="{AAF35488-B8E7-4096-9257-D035E21BCDF6}" srcOrd="3" destOrd="0" presId="urn:microsoft.com/office/officeart/2008/layout/AlternatingHexagons"/>
    <dgm:cxn modelId="{FA95940D-9798-477D-9A64-429D8AC57C3F}" type="presParOf" srcId="{7A0260B6-CE5B-4680-AF9A-9D9FCD60491C}" destId="{679DDD59-3A30-411D-B1DA-0341F2A1DA05}" srcOrd="4" destOrd="0" presId="urn:microsoft.com/office/officeart/2008/layout/AlternatingHexagons"/>
    <dgm:cxn modelId="{7A5B74B9-532D-43E7-A27D-FAD38C4389E6}" type="presParOf" srcId="{62BE64F5-4E0F-4980-BD7A-093A72DCCF1E}" destId="{D3A22887-C42E-4E2C-BDA6-DF84534D2CFE}" srcOrd="1" destOrd="0" presId="urn:microsoft.com/office/officeart/2008/layout/AlternatingHexagons"/>
    <dgm:cxn modelId="{6AD4BFEF-39CB-4F5F-A863-A42932ACB5D5}" type="presParOf" srcId="{62BE64F5-4E0F-4980-BD7A-093A72DCCF1E}" destId="{D603BAF3-824C-4FAC-94D1-948BF2796E9A}" srcOrd="2" destOrd="0" presId="urn:microsoft.com/office/officeart/2008/layout/AlternatingHexagons"/>
    <dgm:cxn modelId="{BF00B662-A7C5-4675-A5D7-531307CCD4EC}" type="presParOf" srcId="{D603BAF3-824C-4FAC-94D1-948BF2796E9A}" destId="{4DC6196A-0EA8-4FC4-8FFB-5CCFBB47379C}" srcOrd="0" destOrd="0" presId="urn:microsoft.com/office/officeart/2008/layout/AlternatingHexagons"/>
    <dgm:cxn modelId="{65F0322D-15C7-4B90-AC1C-2F2507974A8D}" type="presParOf" srcId="{D603BAF3-824C-4FAC-94D1-948BF2796E9A}" destId="{AB078011-BD7F-4FF8-A027-729D87BF88CF}" srcOrd="1" destOrd="0" presId="urn:microsoft.com/office/officeart/2008/layout/AlternatingHexagons"/>
    <dgm:cxn modelId="{94523D19-FA2B-4095-8A50-568C83C2BBAF}" type="presParOf" srcId="{D603BAF3-824C-4FAC-94D1-948BF2796E9A}" destId="{3EE71D62-E457-4C0B-AB9E-CAC7DFD6FBF4}" srcOrd="2" destOrd="0" presId="urn:microsoft.com/office/officeart/2008/layout/AlternatingHexagons"/>
    <dgm:cxn modelId="{57DB0457-5B73-495D-A667-7D89A5E528F9}" type="presParOf" srcId="{D603BAF3-824C-4FAC-94D1-948BF2796E9A}" destId="{67CBDB33-DF77-4D61-B6EB-F3CE14D45B2F}" srcOrd="3" destOrd="0" presId="urn:microsoft.com/office/officeart/2008/layout/AlternatingHexagons"/>
    <dgm:cxn modelId="{DD3C29F3-67C4-4FD9-9A0A-C2FBF45CEAA9}" type="presParOf" srcId="{D603BAF3-824C-4FAC-94D1-948BF2796E9A}" destId="{1D619C22-54FF-4915-80D6-9820EA464932}" srcOrd="4" destOrd="0" presId="urn:microsoft.com/office/officeart/2008/layout/AlternatingHexagons"/>
    <dgm:cxn modelId="{E6BCB00F-ABE8-45A6-82BA-62722A633408}" type="presParOf" srcId="{62BE64F5-4E0F-4980-BD7A-093A72DCCF1E}" destId="{DF89F44A-FBBF-437D-9D88-041549B8DB47}" srcOrd="3" destOrd="0" presId="urn:microsoft.com/office/officeart/2008/layout/AlternatingHexagons"/>
    <dgm:cxn modelId="{9E8713FA-B33D-4194-89D4-6531ADBEC6F4}" type="presParOf" srcId="{62BE64F5-4E0F-4980-BD7A-093A72DCCF1E}" destId="{29A8E044-98C0-4D00-986B-F1810CF7DAAB}" srcOrd="4" destOrd="0" presId="urn:microsoft.com/office/officeart/2008/layout/AlternatingHexagons"/>
    <dgm:cxn modelId="{36FBA873-CDF6-4F31-9FF9-A9EFA572BDC1}" type="presParOf" srcId="{29A8E044-98C0-4D00-986B-F1810CF7DAAB}" destId="{267199BE-DA42-4D61-9E5E-5E37E7B1251F}" srcOrd="0" destOrd="0" presId="urn:microsoft.com/office/officeart/2008/layout/AlternatingHexagons"/>
    <dgm:cxn modelId="{656D9BBA-37A1-40FD-BBFC-3F8B02D6AA7C}" type="presParOf" srcId="{29A8E044-98C0-4D00-986B-F1810CF7DAAB}" destId="{CE052496-1DDB-4B1C-898B-0F9D3161C713}" srcOrd="1" destOrd="0" presId="urn:microsoft.com/office/officeart/2008/layout/AlternatingHexagons"/>
    <dgm:cxn modelId="{2422D44F-1CF3-422C-8700-3C788CA6A568}" type="presParOf" srcId="{29A8E044-98C0-4D00-986B-F1810CF7DAAB}" destId="{D37F1E38-F442-4F2C-B467-7F2CD9BA6309}" srcOrd="2" destOrd="0" presId="urn:microsoft.com/office/officeart/2008/layout/AlternatingHexagons"/>
    <dgm:cxn modelId="{C2F04A6B-93BA-470A-B048-DDA7EC329806}" type="presParOf" srcId="{29A8E044-98C0-4D00-986B-F1810CF7DAAB}" destId="{52AE48F3-44C8-44DF-AB12-587D0221B3EA}" srcOrd="3" destOrd="0" presId="urn:microsoft.com/office/officeart/2008/layout/AlternatingHexagons"/>
    <dgm:cxn modelId="{3FA992C4-BA77-4BFA-9D2B-F2D6C5B1B647}" type="presParOf" srcId="{29A8E044-98C0-4D00-986B-F1810CF7DAAB}" destId="{448B3FEE-34D4-478E-A80D-1EEEFF7CA6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B6003-70D2-4CAD-9E72-96B1EE27E5A1}">
      <dsp:nvSpPr>
        <dsp:cNvPr id="0" name=""/>
        <dsp:cNvSpPr/>
      </dsp:nvSpPr>
      <dsp:spPr>
        <a:xfrm rot="5400000">
          <a:off x="3815202" y="133255"/>
          <a:ext cx="2006603" cy="17457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Sharing good practice</a:t>
          </a:r>
          <a:endParaRPr lang="en-US" sz="1500" kern="1200" dirty="0"/>
        </a:p>
      </dsp:txBody>
      <dsp:txXfrm rot="-5400000">
        <a:off x="4217676" y="315522"/>
        <a:ext cx="1201655" cy="1381211"/>
      </dsp:txXfrm>
    </dsp:sp>
    <dsp:sp modelId="{43BF8A88-35C1-4CBF-A6BF-55A17D9A157F}">
      <dsp:nvSpPr>
        <dsp:cNvPr id="0" name=""/>
        <dsp:cNvSpPr/>
      </dsp:nvSpPr>
      <dsp:spPr>
        <a:xfrm>
          <a:off x="5744351" y="404147"/>
          <a:ext cx="2239369" cy="120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Case studies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 magazine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Learning through Lockdown</a:t>
          </a:r>
          <a:endParaRPr lang="en-US" sz="1400" kern="1200" dirty="0"/>
        </a:p>
      </dsp:txBody>
      <dsp:txXfrm>
        <a:off x="5744351" y="404147"/>
        <a:ext cx="2239369" cy="1203962"/>
      </dsp:txXfrm>
    </dsp:sp>
    <dsp:sp modelId="{679DDD59-3A30-411D-B1DA-0341F2A1DA05}">
      <dsp:nvSpPr>
        <dsp:cNvPr id="0" name=""/>
        <dsp:cNvSpPr/>
      </dsp:nvSpPr>
      <dsp:spPr>
        <a:xfrm rot="5400000">
          <a:off x="1929797" y="133255"/>
          <a:ext cx="2006603" cy="174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332271" y="315522"/>
        <a:ext cx="1201655" cy="1381211"/>
      </dsp:txXfrm>
    </dsp:sp>
    <dsp:sp modelId="{4DC6196A-0EA8-4FC4-8FFB-5CCFBB47379C}">
      <dsp:nvSpPr>
        <dsp:cNvPr id="0" name=""/>
        <dsp:cNvSpPr/>
      </dsp:nvSpPr>
      <dsp:spPr>
        <a:xfrm rot="5400000">
          <a:off x="2868888" y="1836460"/>
          <a:ext cx="2006603" cy="17457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Building Capacity for Collaboration</a:t>
          </a:r>
          <a:endParaRPr lang="en-US" sz="1500" kern="1200" dirty="0"/>
        </a:p>
      </dsp:txBody>
      <dsp:txXfrm rot="-5400000">
        <a:off x="3271362" y="2018727"/>
        <a:ext cx="1201655" cy="1381211"/>
      </dsp:txXfrm>
    </dsp:sp>
    <dsp:sp modelId="{AB078011-BD7F-4FF8-A027-729D87BF88CF}">
      <dsp:nvSpPr>
        <dsp:cNvPr id="0" name=""/>
        <dsp:cNvSpPr/>
      </dsp:nvSpPr>
      <dsp:spPr>
        <a:xfrm>
          <a:off x="427791" y="1794851"/>
          <a:ext cx="2167132" cy="198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Supporting collaboration on the ground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Youth work and schools collaborative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Sharing reflections on practice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Practical guidance and tools</a:t>
          </a:r>
          <a:endParaRPr lang="en-US" sz="1400" kern="1200" dirty="0"/>
        </a:p>
      </dsp:txBody>
      <dsp:txXfrm>
        <a:off x="427791" y="1794851"/>
        <a:ext cx="2167132" cy="1980108"/>
      </dsp:txXfrm>
    </dsp:sp>
    <dsp:sp modelId="{1D619C22-54FF-4915-80D6-9820EA464932}">
      <dsp:nvSpPr>
        <dsp:cNvPr id="0" name=""/>
        <dsp:cNvSpPr/>
      </dsp:nvSpPr>
      <dsp:spPr>
        <a:xfrm rot="5400000">
          <a:off x="4754293" y="1836460"/>
          <a:ext cx="2006603" cy="174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156767" y="2018727"/>
        <a:ext cx="1201655" cy="1381211"/>
      </dsp:txXfrm>
    </dsp:sp>
    <dsp:sp modelId="{267199BE-DA42-4D61-9E5E-5E37E7B1251F}">
      <dsp:nvSpPr>
        <dsp:cNvPr id="0" name=""/>
        <dsp:cNvSpPr/>
      </dsp:nvSpPr>
      <dsp:spPr>
        <a:xfrm rot="5400000">
          <a:off x="3815202" y="3539666"/>
          <a:ext cx="2006603" cy="17457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Evidencing impact</a:t>
          </a:r>
          <a:endParaRPr lang="en-US" sz="1500" kern="1200" dirty="0"/>
        </a:p>
      </dsp:txBody>
      <dsp:txXfrm rot="-5400000">
        <a:off x="4217676" y="3721933"/>
        <a:ext cx="1201655" cy="1381211"/>
      </dsp:txXfrm>
    </dsp:sp>
    <dsp:sp modelId="{CE052496-1DDB-4B1C-898B-0F9D3161C713}">
      <dsp:nvSpPr>
        <dsp:cNvPr id="0" name=""/>
        <dsp:cNvSpPr/>
      </dsp:nvSpPr>
      <dsp:spPr>
        <a:xfrm>
          <a:off x="6087758" y="3481720"/>
          <a:ext cx="2239369" cy="1936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National case study evaluation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Supporting joint evaluation within local collaborations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YW Ed Recovery Fund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Food insecurity pilot evaluation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087758" y="3481720"/>
        <a:ext cx="2239369" cy="1936946"/>
      </dsp:txXfrm>
    </dsp:sp>
    <dsp:sp modelId="{448B3FEE-34D4-478E-A80D-1EEEFF7CA671}">
      <dsp:nvSpPr>
        <dsp:cNvPr id="0" name=""/>
        <dsp:cNvSpPr/>
      </dsp:nvSpPr>
      <dsp:spPr>
        <a:xfrm rot="5400000">
          <a:off x="1929797" y="3539666"/>
          <a:ext cx="2006603" cy="174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332271" y="3721933"/>
        <a:ext cx="1201655" cy="1381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7F80-A23C-49C2-A7A8-3B50C1363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5357E-DC64-4521-89E0-CE1E338DF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8BD9-E452-4804-AFEE-4E7033DB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38B5-9F56-4BB0-B810-61B62A64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FD8BB-CE52-493C-87D1-FF3400AD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49FA-E7AC-4C07-B6D5-F7AF432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2ED2D-670C-49BC-A889-C6AA462D9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77C9A-5B2B-4167-A919-37D65DB5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64394-4016-421A-B825-DA2F6EC6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36B1-7D1D-40D0-B7D3-F4DFD01D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5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2EC9A-B627-4C43-B70D-A896356A5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EFD9B-99EB-44DF-A1DA-F89FCEAEC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DA984-4CF9-400A-A0BD-27AE223C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4E3C7-C2CC-4E93-8240-5C83853D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3C037-A636-46CD-9303-9E5A7220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5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4D5E-ED38-4B01-956C-FFDAC2A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E60A-AEA0-4A38-B1AE-558CD7FB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85024-41A6-49A8-8C92-599C9AFD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614BA-834A-476F-ACE8-C4A43068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EEF8-8422-457B-8A8B-5714C9EF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7B54-F25A-4291-9E50-2AB4901E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1EB9C-00BC-488D-BECE-CE6F6C43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C0B0-461A-4C06-A823-11696688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92411-2965-4580-B64D-8D6C9EFE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B8DED-B751-4378-8D63-794EB2A0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2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88FA-0EB8-49C6-886B-045BBFBE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D8BA-8806-4C83-B1E4-9E054AF89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6798-E30A-487C-AAE0-C1100980E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8E8D-834B-4F35-A715-6803155B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5159-CEA7-42CD-AFA1-6ED2492B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E7E14-C56C-4875-8172-AECD7D2B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D801-445F-47B3-B05E-EB64D346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1A6E2-4434-4BC3-A314-BE2AC008F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D9D0-0C30-4108-8B7F-44B83A4E7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BD780-DA54-404B-95FE-8D21EF899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A56DC-2B85-46B2-9353-426436B7A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FA3D8-897E-4E8E-9E86-284DFCCD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7232F-F973-43D4-95CF-076D8E9D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40A7F-5513-4822-8E44-0BC19EED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6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2716-281F-4395-AD79-E6B47D3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5EAAE-2092-4721-B689-52BA598B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96E11-EE23-4600-99E4-D86CE683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586C9-BD22-412F-AE6E-310D6618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8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A3B4C-39C0-4779-ABE1-B3EE69F8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299E8-39F9-4959-B0AB-7C5D7D07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442F6-EA8E-4B89-9D28-74FECC9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8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1DDA-7CF3-4C83-9DA4-F76C6A1C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A558-1F39-496E-81EA-DF230CFD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0C520-8226-4C6E-B5DA-77E43DB04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488E4-F0D8-4F1A-8C19-14483FF5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7D5BF-DAD1-4D24-9C92-9B7E9DB4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B7B91-EF10-45A1-B956-1508EB44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5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3D14-B4F5-4DB0-87A8-DC8FCA80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DD32F-D2FB-4C03-9138-8197F179B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339F5-C5B5-443A-9508-D2B54F2A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97ECD-97AF-4B6B-A5E3-B1641B7C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DC60F-8163-43C4-AD45-A817F56C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944FA-B1E3-4015-A794-ACA46019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3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1AEE5-B0C2-4E5C-B658-C789B88C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3B57-07AE-4864-8BE0-5445A3F57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2DBC-870C-45D4-9B58-2BD121B28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E2E0-C3E1-44F2-A885-3DEE1AD8DB4C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99417-090B-405D-B2DB-2BE4DBEF5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DFB8A-99E3-4557-82AF-01ED3382B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1B3B-BABA-4C09-8228-702FF0764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4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hlinkscotland.org/media/4091/collaborating-for-improvement-final.pdf" TargetMode="External"/><Relationship Id="rId13" Type="http://schemas.openxmlformats.org/officeDocument/2006/relationships/hyperlink" Target="https://www.youthlinkscotland.org/programmes/youth-work-and-the-attainment-challenge/building-capacity-for-collaboration/the-youth-work-schools-collaborative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hlinkscotland.org/media/4652/outdoor-learning-st4.pdf" TargetMode="External"/><Relationship Id="rId12" Type="http://schemas.openxmlformats.org/officeDocument/2006/relationships/hyperlink" Target="https://www.youthlinkscotland.org/media/5659/food-insecurity-report_proofed.pd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hlinkscotland.org/media/5217/200831-youth-work-and-employability-final.pdf" TargetMode="External"/><Relationship Id="rId11" Type="http://schemas.openxmlformats.org/officeDocument/2006/relationships/hyperlink" Target="https://www.youthlinkscotland.org/programmes/youth-work-and-the-attainment-challenge/sharing-good-practice/" TargetMode="External"/><Relationship Id="rId5" Type="http://schemas.openxmlformats.org/officeDocument/2006/relationships/hyperlink" Target="https://www.youthlinkscotland.org/media/4627/covid-19-education-recovery-youth-work.pdf" TargetMode="External"/><Relationship Id="rId10" Type="http://schemas.openxmlformats.org/officeDocument/2006/relationships/hyperlink" Target="https://www.youthlinkscotland.org/media/5319/national-evaluation-publication.pdf" TargetMode="External"/><Relationship Id="rId4" Type="http://schemas.openxmlformats.org/officeDocument/2006/relationships/hyperlink" Target="https://www.youthlinkscotland.org/media/3914/youth-work-a-guide-for-schools.pdf" TargetMode="External"/><Relationship Id="rId9" Type="http://schemas.openxmlformats.org/officeDocument/2006/relationships/hyperlink" Target="https://www.youthlinkscotland.org/media/5251/learning-through-lockdown.pdf" TargetMode="External"/><Relationship Id="rId14" Type="http://schemas.openxmlformats.org/officeDocument/2006/relationships/hyperlink" Target="https://www.youthlinkscotland.org/programmes/youth-work-and-the-attainment-challenge/skills-framewor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DB09500-EAC0-564F-B98B-39D575055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2298" y="15905"/>
            <a:ext cx="1883891" cy="15236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6" y="5726241"/>
            <a:ext cx="1691640" cy="8356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3837" y="278974"/>
            <a:ext cx="8487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work &amp; schools partnerships </a:t>
            </a:r>
            <a:r>
              <a:rPr lang="en-US" sz="2400" b="1" dirty="0" err="1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b="1" dirty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901" y="1637734"/>
            <a:ext cx="102721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Scottish Attainment Challenge. Based with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YouthLink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Scotland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Programme has 3 overall outcomes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Youth work’s role and contribution to closing the poverty related attainment gap is recognised and valued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Impact of youth work to closing the poverty related attainment gap is evidenced and recognised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Sustainable, effective collaboration between youth work and formal education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DB09500-EAC0-564F-B98B-39D575055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2298" y="15905"/>
            <a:ext cx="1883891" cy="15236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6" y="5726241"/>
            <a:ext cx="1691640" cy="8356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3837" y="260501"/>
            <a:ext cx="848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work &amp; schools partnerships </a:t>
            </a:r>
            <a:r>
              <a:rPr lang="en-US" sz="2400" b="1" dirty="0" err="1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b="1" dirty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4168146"/>
              </p:ext>
            </p:extLst>
          </p:nvPr>
        </p:nvGraphicFramePr>
        <p:xfrm>
          <a:off x="2164475" y="1143234"/>
          <a:ext cx="87436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DB09500-EAC0-564F-B98B-39D575055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2298" y="15905"/>
            <a:ext cx="1883891" cy="15236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6" y="5726241"/>
            <a:ext cx="1691640" cy="8356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3837" y="260501"/>
            <a:ext cx="848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guidance and resources</a:t>
            </a:r>
            <a:endParaRPr lang="en-US" sz="3200" b="1" dirty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901" y="1619261"/>
            <a:ext cx="102721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Youth work guide for schools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COVID-19 Youth work and education recovery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Youth work and employability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Outdoor learning and education recovery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Collaboration for Improvement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Learning through Lockdown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National case study evaluation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Case studies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Food insecurity pilot evaluation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SEIC approach – sharing learning from April 2021</a:t>
            </a: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Youth work and schools collaborative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Youth Work Skills Framework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to youth work education recovery fund recipients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Youth work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CfE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coming soon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31" y="1078417"/>
            <a:ext cx="5712447" cy="5712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44025" y="1898931"/>
            <a:ext cx="3564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skills that young people can develop though participation in youth work in Scotland and how these contribute to Curriculum for Excellence and the world of work.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078417"/>
            <a:ext cx="2775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Young people develop a wide range of valuable skills in a variety of youth work contexts. These skills equip young people to live, learn and work, helping them to thrive and fulfil their potential</a:t>
            </a:r>
            <a:r>
              <a:rPr lang="en-GB" dirty="0"/>
              <a:t>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653257"/>
            <a:ext cx="2525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Youth work provides opportunities for young people to develop, recognise and articulate their skills. This supports learner profiling, helping young people to profile across contexts and settings</a:t>
            </a:r>
            <a:r>
              <a:rPr lang="en-GB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3554" y="13479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Work Skills Framework</a:t>
            </a:r>
          </a:p>
        </p:txBody>
      </p:sp>
    </p:spTree>
    <p:extLst>
      <p:ext uri="{BB962C8B-B14F-4D97-AF65-F5344CB8AC3E}">
        <p14:creationId xmlns:p14="http://schemas.microsoft.com/office/powerpoint/2010/main" val="294897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DB09500-EAC0-564F-B98B-39D575055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2298" y="15905"/>
            <a:ext cx="1883891" cy="15236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" y="395646"/>
            <a:ext cx="1691640" cy="8356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07655" y="702254"/>
            <a:ext cx="848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through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571"/>
            <a:ext cx="10515600" cy="4637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sector learned during lockdown and the summer: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– and our partners – better understand the conditions that support effective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effectiveness of youth work as ‘first responder’ and how creative, flexible and adaptable we can be in response to the changing circumstances and needs of young people. </a:t>
            </a: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value of the relationships young people build with youth workers – vital for maintaining contact with young people who would otherwise have disappeared from view</a:t>
            </a: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Youth work can and will support education recovery – but the support young people are looking for is not necessarily 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New circumstances have allowed us to reach new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audiences – blended learning, family engagement, working in childcare hubs and other crisis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lvl="0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 resilience and creativity of our workforce – but the impact on wellbeing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26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DB09500-EAC0-564F-B98B-39D575055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2298" y="15905"/>
            <a:ext cx="1883891" cy="15236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9" y="5966890"/>
            <a:ext cx="1691640" cy="8356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3837" y="242029"/>
            <a:ext cx="848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Case Study Evaluation</a:t>
            </a:r>
            <a:endParaRPr lang="en-US" sz="3200" b="1" dirty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6010" y="1539571"/>
            <a:ext cx="1027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4678" t="18515" r="35740" b="6440"/>
          <a:stretch/>
        </p:blipFill>
        <p:spPr bwMode="auto">
          <a:xfrm>
            <a:off x="1080969" y="1430890"/>
            <a:ext cx="4248000" cy="453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427928"/>
            <a:ext cx="5183188" cy="823912"/>
          </a:xfrm>
        </p:spPr>
        <p:txBody>
          <a:bodyPr/>
          <a:lstStyle/>
          <a:p>
            <a:r>
              <a:rPr lang="en-GB" dirty="0" smtClean="0"/>
              <a:t>Reflections…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251840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Literacy &amp; numeracy less frequently focused on &amp; measured – why?</a:t>
            </a:r>
          </a:p>
          <a:p>
            <a:r>
              <a:rPr lang="en-GB" dirty="0" smtClean="0"/>
              <a:t>25% of projects had collaborative approach to evaluation  - how can we build on this?</a:t>
            </a:r>
          </a:p>
          <a:p>
            <a:r>
              <a:rPr lang="en-GB" dirty="0" smtClean="0"/>
              <a:t>Value when teachers and youth workers share the experience and learn together</a:t>
            </a:r>
          </a:p>
          <a:p>
            <a:r>
              <a:rPr lang="en-GB" dirty="0" smtClean="0"/>
              <a:t>Young people value recognition of achievement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DB09500-EAC0-564F-B98B-39D575055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2298" y="15905"/>
            <a:ext cx="1883891" cy="15236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7" y="5846314"/>
            <a:ext cx="1691640" cy="8356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3837" y="278974"/>
            <a:ext cx="8487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4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</a:t>
            </a:r>
            <a:r>
              <a:rPr lang="en-US" sz="2400" b="1" dirty="0" smtClean="0">
                <a:solidFill>
                  <a:srgbClr val="AE0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next steps</a:t>
            </a:r>
            <a:endParaRPr lang="en-US" sz="2400" b="1" dirty="0">
              <a:solidFill>
                <a:srgbClr val="AE0C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901" y="1637734"/>
            <a:ext cx="1027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0179" y="1413164"/>
            <a:ext cx="10515600" cy="4477745"/>
          </a:xfrm>
        </p:spPr>
        <p:txBody>
          <a:bodyPr>
            <a:normAutofit/>
          </a:bodyPr>
          <a:lstStyle/>
          <a:p>
            <a:pPr marL="1028700" lvl="1" indent="-285750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recognition of youth work’s role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SAC</a:t>
            </a:r>
          </a:p>
          <a:p>
            <a:pPr marL="1028700" lvl="1" indent="-285750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evidence about the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youth work</a:t>
            </a:r>
          </a:p>
          <a:p>
            <a:pPr marL="1028700" lvl="1" indent="-285750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about the types of collaboration that work best</a:t>
            </a:r>
          </a:p>
          <a:p>
            <a:pPr marL="742950" lvl="1" indent="0"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Continue to articulate our role as part of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CfE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value of youth work for all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share good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practice from community-based youth work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opportunities to share professional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- to support effective collaboration in curriculum design, planning and evaluation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opportunities such as the YW Education Recovery Fund to model effective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marL="1485900" lvl="2" indent="-28575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leadership and confident practitioners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create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 and processes that support effective and equal collaboration</a:t>
            </a:r>
          </a:p>
          <a:p>
            <a:pPr marL="1200150" lvl="2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14C4F86410F439B6B66E889B05FDB" ma:contentTypeVersion="10" ma:contentTypeDescription="Create a new document." ma:contentTypeScope="" ma:versionID="942278466d85295e7deb71b84f0d50e7">
  <xsd:schema xmlns:xsd="http://www.w3.org/2001/XMLSchema" xmlns:xs="http://www.w3.org/2001/XMLSchema" xmlns:p="http://schemas.microsoft.com/office/2006/metadata/properties" xmlns:ns2="39c6e0ab-91ec-4893-8529-ba4ede28f25f" targetNamespace="http://schemas.microsoft.com/office/2006/metadata/properties" ma:root="true" ma:fieldsID="c490e4f2ad1112a62706d2486692c81d" ns2:_="">
    <xsd:import namespace="39c6e0ab-91ec-4893-8529-ba4ede28f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6e0ab-91ec-4893-8529-ba4ede28f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A973F3-5650-447C-BF0B-47E23EDA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c6e0ab-91ec-4893-8529-ba4ede28f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2DE16A-C971-4208-93C5-30E6017A5A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CF59CC-C15B-4604-9923-9481368EDB43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9c6e0ab-91ec-4893-8529-ba4ede28f25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606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Marielle Bruce</cp:lastModifiedBy>
  <cp:revision>92</cp:revision>
  <dcterms:created xsi:type="dcterms:W3CDTF">2019-01-16T20:29:19Z</dcterms:created>
  <dcterms:modified xsi:type="dcterms:W3CDTF">2020-12-08T21:52:20Z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0x01010091614C4F86410F439B6B66E889B05FDB</vt:lpwstr>
  </property>
</Properties>
</file>