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1"/>
  </p:notesMasterIdLst>
  <p:handoutMasterIdLst>
    <p:handoutMasterId r:id="rId22"/>
  </p:handoutMasterIdLst>
  <p:sldIdLst>
    <p:sldId id="374" r:id="rId5"/>
    <p:sldId id="387" r:id="rId6"/>
    <p:sldId id="391" r:id="rId7"/>
    <p:sldId id="386" r:id="rId8"/>
    <p:sldId id="399" r:id="rId9"/>
    <p:sldId id="395" r:id="rId10"/>
    <p:sldId id="389" r:id="rId11"/>
    <p:sldId id="393" r:id="rId12"/>
    <p:sldId id="403" r:id="rId13"/>
    <p:sldId id="394" r:id="rId14"/>
    <p:sldId id="405" r:id="rId15"/>
    <p:sldId id="406" r:id="rId16"/>
    <p:sldId id="402" r:id="rId17"/>
    <p:sldId id="400" r:id="rId18"/>
    <p:sldId id="401" r:id="rId19"/>
    <p:sldId id="392" r:id="rId20"/>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ss C (Colin)" initials="RC(" lastIdx="4" clrIdx="0">
    <p:extLst>
      <p:ext uri="{19B8F6BF-5375-455C-9EA6-DF929625EA0E}">
        <p15:presenceInfo xmlns:p15="http://schemas.microsoft.com/office/powerpoint/2012/main" userId="S-1-5-21-765483983-692928010-316617838-304516" providerId="AD"/>
      </p:ext>
    </p:extLst>
  </p:cmAuthor>
  <p:cmAuthor id="2" name="Bisset S (Susan)" initials="BS(" lastIdx="1" clrIdx="1">
    <p:extLst>
      <p:ext uri="{19B8F6BF-5375-455C-9EA6-DF929625EA0E}">
        <p15:presenceInfo xmlns:p15="http://schemas.microsoft.com/office/powerpoint/2012/main" userId="S-1-5-21-765483983-692928010-316617838-30545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30CD"/>
    <a:srgbClr val="41C6CD"/>
    <a:srgbClr val="C9CBE5"/>
    <a:srgbClr val="B6B9DC"/>
    <a:srgbClr val="AFB2D9"/>
    <a:srgbClr val="C3C5E3"/>
    <a:srgbClr val="8488C4"/>
    <a:srgbClr val="DCC5ED"/>
    <a:srgbClr val="BAF2F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369" autoAdjust="0"/>
    <p:restoredTop sz="83029" autoAdjust="0"/>
  </p:normalViewPr>
  <p:slideViewPr>
    <p:cSldViewPr snapToGrid="0" snapToObjects="1">
      <p:cViewPr varScale="1">
        <p:scale>
          <a:sx n="98" d="100"/>
          <a:sy n="98" d="100"/>
        </p:scale>
        <p:origin x="1648" y="48"/>
      </p:cViewPr>
      <p:guideLst>
        <p:guide orient="horz" pos="2160"/>
        <p:guide pos="2880"/>
      </p:guideLst>
    </p:cSldViewPr>
  </p:slideViewPr>
  <p:notesTextViewPr>
    <p:cViewPr>
      <p:scale>
        <a:sx n="3" d="2"/>
        <a:sy n="3" d="2"/>
      </p:scale>
      <p:origin x="0" y="0"/>
    </p:cViewPr>
  </p:notesTextViewPr>
  <p:sorterViewPr>
    <p:cViewPr>
      <p:scale>
        <a:sx n="200" d="100"/>
        <a:sy n="200" d="100"/>
      </p:scale>
      <p:origin x="0" y="-7356"/>
    </p:cViewPr>
  </p:sorterViewPr>
  <p:notesViewPr>
    <p:cSldViewPr snapToGrid="0" snapToObjects="1">
      <p:cViewPr>
        <p:scale>
          <a:sx n="80" d="100"/>
          <a:sy n="80" d="100"/>
        </p:scale>
        <p:origin x="1500" y="-81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36D1B843-584D-404F-B8F0-1D15EFB8FC81}" type="datetimeFigureOut">
              <a:rPr lang="en-GB" smtClean="0"/>
              <a:t>08/03/2022</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86486D15-3406-4846-8027-86BACE10307B}" type="slidenum">
              <a:rPr lang="en-GB" smtClean="0"/>
              <a:t>‹#›</a:t>
            </a:fld>
            <a:endParaRPr lang="en-GB"/>
          </a:p>
        </p:txBody>
      </p:sp>
    </p:spTree>
    <p:extLst>
      <p:ext uri="{BB962C8B-B14F-4D97-AF65-F5344CB8AC3E}">
        <p14:creationId xmlns:p14="http://schemas.microsoft.com/office/powerpoint/2010/main" val="22465786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453EF4EE-9E4E-48E5-8A58-41DA7D4B739D}" type="datetimeFigureOut">
              <a:rPr lang="en-GB" smtClean="0"/>
              <a:t>08/03/2022</a:t>
            </a:fld>
            <a:endParaRPr lang="en-GB"/>
          </a:p>
        </p:txBody>
      </p:sp>
      <p:sp>
        <p:nvSpPr>
          <p:cNvPr id="4" name="Slide Image Placeholder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E144AB1A-9E80-4776-8B1F-EBEA23224441}" type="slidenum">
              <a:rPr lang="en-GB" smtClean="0"/>
              <a:t>‹#›</a:t>
            </a:fld>
            <a:endParaRPr lang="en-GB"/>
          </a:p>
        </p:txBody>
      </p:sp>
    </p:spTree>
    <p:extLst>
      <p:ext uri="{BB962C8B-B14F-4D97-AF65-F5344CB8AC3E}">
        <p14:creationId xmlns:p14="http://schemas.microsoft.com/office/powerpoint/2010/main" val="326010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449" y="4838701"/>
            <a:ext cx="5438775" cy="3908425"/>
          </a:xfrm>
        </p:spPr>
        <p:txBody>
          <a:bodyPr/>
          <a:lstStyle/>
          <a:p>
            <a:endParaRPr lang="en-GB" dirty="0">
              <a:solidFill>
                <a:srgbClr val="FF0000"/>
              </a:solidFill>
            </a:endParaRPr>
          </a:p>
        </p:txBody>
      </p:sp>
      <p:sp>
        <p:nvSpPr>
          <p:cNvPr id="4" name="Slide Number Placeholder 3"/>
          <p:cNvSpPr>
            <a:spLocks noGrp="1"/>
          </p:cNvSpPr>
          <p:nvPr>
            <p:ph type="sldNum" sz="quarter" idx="10"/>
          </p:nvPr>
        </p:nvSpPr>
        <p:spPr/>
        <p:txBody>
          <a:bodyPr/>
          <a:lstStyle/>
          <a:p>
            <a:fld id="{E144AB1A-9E80-4776-8B1F-EBEA23224441}" type="slidenum">
              <a:rPr lang="en-GB" smtClean="0"/>
              <a:t>1</a:t>
            </a:fld>
            <a:endParaRPr lang="en-GB"/>
          </a:p>
        </p:txBody>
      </p:sp>
    </p:spTree>
    <p:extLst>
      <p:ext uri="{BB962C8B-B14F-4D97-AF65-F5344CB8AC3E}">
        <p14:creationId xmlns:p14="http://schemas.microsoft.com/office/powerpoint/2010/main" val="30107220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sz="1400" b="0" dirty="0"/>
          </a:p>
        </p:txBody>
      </p:sp>
      <p:sp>
        <p:nvSpPr>
          <p:cNvPr id="4" name="Slide Number Placeholder 3"/>
          <p:cNvSpPr>
            <a:spLocks noGrp="1"/>
          </p:cNvSpPr>
          <p:nvPr>
            <p:ph type="sldNum" sz="quarter" idx="10"/>
          </p:nvPr>
        </p:nvSpPr>
        <p:spPr/>
        <p:txBody>
          <a:bodyPr/>
          <a:lstStyle/>
          <a:p>
            <a:fld id="{73C06EC2-8571-4830-82FA-3AE9B607C9F1}" type="slidenum">
              <a:rPr lang="en-GB" smtClean="0"/>
              <a:t>10</a:t>
            </a:fld>
            <a:endParaRPr lang="en-GB"/>
          </a:p>
        </p:txBody>
      </p:sp>
    </p:spTree>
    <p:extLst>
      <p:ext uri="{BB962C8B-B14F-4D97-AF65-F5344CB8AC3E}">
        <p14:creationId xmlns:p14="http://schemas.microsoft.com/office/powerpoint/2010/main" val="3287259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sz="1400" b="0" dirty="0"/>
          </a:p>
        </p:txBody>
      </p:sp>
      <p:sp>
        <p:nvSpPr>
          <p:cNvPr id="4" name="Slide Number Placeholder 3"/>
          <p:cNvSpPr>
            <a:spLocks noGrp="1"/>
          </p:cNvSpPr>
          <p:nvPr>
            <p:ph type="sldNum" sz="quarter" idx="10"/>
          </p:nvPr>
        </p:nvSpPr>
        <p:spPr/>
        <p:txBody>
          <a:bodyPr/>
          <a:lstStyle/>
          <a:p>
            <a:fld id="{73C06EC2-8571-4830-82FA-3AE9B607C9F1}" type="slidenum">
              <a:rPr lang="en-GB" smtClean="0"/>
              <a:t>11</a:t>
            </a:fld>
            <a:endParaRPr lang="en-GB"/>
          </a:p>
        </p:txBody>
      </p:sp>
    </p:spTree>
    <p:extLst>
      <p:ext uri="{BB962C8B-B14F-4D97-AF65-F5344CB8AC3E}">
        <p14:creationId xmlns:p14="http://schemas.microsoft.com/office/powerpoint/2010/main" val="3705447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449" y="4838701"/>
            <a:ext cx="5438775" cy="3908425"/>
          </a:xfrm>
        </p:spPr>
        <p:txBody>
          <a:bodyPr/>
          <a:lstStyle/>
          <a:p>
            <a:endParaRPr lang="en-GB" dirty="0">
              <a:solidFill>
                <a:srgbClr val="FF0000"/>
              </a:solidFill>
            </a:endParaRPr>
          </a:p>
        </p:txBody>
      </p:sp>
      <p:sp>
        <p:nvSpPr>
          <p:cNvPr id="4" name="Slide Number Placeholder 3"/>
          <p:cNvSpPr>
            <a:spLocks noGrp="1"/>
          </p:cNvSpPr>
          <p:nvPr>
            <p:ph type="sldNum" sz="quarter" idx="10"/>
          </p:nvPr>
        </p:nvSpPr>
        <p:spPr/>
        <p:txBody>
          <a:bodyPr/>
          <a:lstStyle/>
          <a:p>
            <a:fld id="{E144AB1A-9E80-4776-8B1F-EBEA23224441}" type="slidenum">
              <a:rPr lang="en-GB" smtClean="0"/>
              <a:t>12</a:t>
            </a:fld>
            <a:endParaRPr lang="en-GB"/>
          </a:p>
        </p:txBody>
      </p:sp>
    </p:spTree>
    <p:extLst>
      <p:ext uri="{BB962C8B-B14F-4D97-AF65-F5344CB8AC3E}">
        <p14:creationId xmlns:p14="http://schemas.microsoft.com/office/powerpoint/2010/main" val="41558927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400" b="1" dirty="0"/>
          </a:p>
        </p:txBody>
      </p:sp>
      <p:sp>
        <p:nvSpPr>
          <p:cNvPr id="4" name="Slide Number Placeholder 3"/>
          <p:cNvSpPr>
            <a:spLocks noGrp="1"/>
          </p:cNvSpPr>
          <p:nvPr>
            <p:ph type="sldNum" sz="quarter" idx="10"/>
          </p:nvPr>
        </p:nvSpPr>
        <p:spPr/>
        <p:txBody>
          <a:bodyPr/>
          <a:lstStyle/>
          <a:p>
            <a:fld id="{73C06EC2-8571-4830-82FA-3AE9B607C9F1}" type="slidenum">
              <a:rPr lang="en-GB" smtClean="0"/>
              <a:t>13</a:t>
            </a:fld>
            <a:endParaRPr lang="en-GB"/>
          </a:p>
        </p:txBody>
      </p:sp>
    </p:spTree>
    <p:extLst>
      <p:ext uri="{BB962C8B-B14F-4D97-AF65-F5344CB8AC3E}">
        <p14:creationId xmlns:p14="http://schemas.microsoft.com/office/powerpoint/2010/main" val="28400733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449" y="4838701"/>
            <a:ext cx="5438775" cy="3908425"/>
          </a:xfrm>
        </p:spPr>
        <p:txBody>
          <a:bodyPr/>
          <a:lstStyle/>
          <a:p>
            <a:endParaRPr lang="en-GB" dirty="0">
              <a:solidFill>
                <a:srgbClr val="FF0000"/>
              </a:solidFill>
            </a:endParaRPr>
          </a:p>
        </p:txBody>
      </p:sp>
      <p:sp>
        <p:nvSpPr>
          <p:cNvPr id="4" name="Slide Number Placeholder 3"/>
          <p:cNvSpPr>
            <a:spLocks noGrp="1"/>
          </p:cNvSpPr>
          <p:nvPr>
            <p:ph type="sldNum" sz="quarter" idx="10"/>
          </p:nvPr>
        </p:nvSpPr>
        <p:spPr/>
        <p:txBody>
          <a:bodyPr/>
          <a:lstStyle/>
          <a:p>
            <a:fld id="{E144AB1A-9E80-4776-8B1F-EBEA23224441}" type="slidenum">
              <a:rPr lang="en-GB" smtClean="0"/>
              <a:t>14</a:t>
            </a:fld>
            <a:endParaRPr lang="en-GB"/>
          </a:p>
        </p:txBody>
      </p:sp>
    </p:spTree>
    <p:extLst>
      <p:ext uri="{BB962C8B-B14F-4D97-AF65-F5344CB8AC3E}">
        <p14:creationId xmlns:p14="http://schemas.microsoft.com/office/powerpoint/2010/main" val="21450389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3C06EC2-8571-4830-82FA-3AE9B607C9F1}" type="slidenum">
              <a:rPr lang="en-GB" smtClean="0"/>
              <a:t>15</a:t>
            </a:fld>
            <a:endParaRPr lang="en-GB"/>
          </a:p>
        </p:txBody>
      </p:sp>
    </p:spTree>
    <p:extLst>
      <p:ext uri="{BB962C8B-B14F-4D97-AF65-F5344CB8AC3E}">
        <p14:creationId xmlns:p14="http://schemas.microsoft.com/office/powerpoint/2010/main" val="21006948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449" y="4838701"/>
            <a:ext cx="5438775" cy="3908425"/>
          </a:xfrm>
        </p:spPr>
        <p:txBody>
          <a:bodyPr/>
          <a:lstStyle/>
          <a:p>
            <a:endParaRPr lang="en-GB" dirty="0">
              <a:solidFill>
                <a:srgbClr val="FF0000"/>
              </a:solidFill>
            </a:endParaRPr>
          </a:p>
        </p:txBody>
      </p:sp>
      <p:sp>
        <p:nvSpPr>
          <p:cNvPr id="4" name="Slide Number Placeholder 3"/>
          <p:cNvSpPr>
            <a:spLocks noGrp="1"/>
          </p:cNvSpPr>
          <p:nvPr>
            <p:ph type="sldNum" sz="quarter" idx="10"/>
          </p:nvPr>
        </p:nvSpPr>
        <p:spPr/>
        <p:txBody>
          <a:bodyPr/>
          <a:lstStyle/>
          <a:p>
            <a:fld id="{E144AB1A-9E80-4776-8B1F-EBEA23224441}" type="slidenum">
              <a:rPr lang="en-GB" smtClean="0"/>
              <a:t>16</a:t>
            </a:fld>
            <a:endParaRPr lang="en-GB"/>
          </a:p>
        </p:txBody>
      </p:sp>
    </p:spTree>
    <p:extLst>
      <p:ext uri="{BB962C8B-B14F-4D97-AF65-F5344CB8AC3E}">
        <p14:creationId xmlns:p14="http://schemas.microsoft.com/office/powerpoint/2010/main" val="753375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sz="1400" b="0" dirty="0"/>
          </a:p>
        </p:txBody>
      </p:sp>
      <p:sp>
        <p:nvSpPr>
          <p:cNvPr id="4" name="Slide Number Placeholder 3"/>
          <p:cNvSpPr>
            <a:spLocks noGrp="1"/>
          </p:cNvSpPr>
          <p:nvPr>
            <p:ph type="sldNum" sz="quarter" idx="10"/>
          </p:nvPr>
        </p:nvSpPr>
        <p:spPr/>
        <p:txBody>
          <a:bodyPr/>
          <a:lstStyle/>
          <a:p>
            <a:fld id="{73C06EC2-8571-4830-82FA-3AE9B607C9F1}" type="slidenum">
              <a:rPr lang="en-GB" smtClean="0"/>
              <a:t>2</a:t>
            </a:fld>
            <a:endParaRPr lang="en-GB"/>
          </a:p>
        </p:txBody>
      </p:sp>
    </p:spTree>
    <p:extLst>
      <p:ext uri="{BB962C8B-B14F-4D97-AF65-F5344CB8AC3E}">
        <p14:creationId xmlns:p14="http://schemas.microsoft.com/office/powerpoint/2010/main" val="1931201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sz="1400" b="0" dirty="0"/>
          </a:p>
        </p:txBody>
      </p:sp>
      <p:sp>
        <p:nvSpPr>
          <p:cNvPr id="4" name="Slide Number Placeholder 3"/>
          <p:cNvSpPr>
            <a:spLocks noGrp="1"/>
          </p:cNvSpPr>
          <p:nvPr>
            <p:ph type="sldNum" sz="quarter" idx="10"/>
          </p:nvPr>
        </p:nvSpPr>
        <p:spPr/>
        <p:txBody>
          <a:bodyPr/>
          <a:lstStyle/>
          <a:p>
            <a:fld id="{73C06EC2-8571-4830-82FA-3AE9B607C9F1}" type="slidenum">
              <a:rPr lang="en-GB" smtClean="0"/>
              <a:t>3</a:t>
            </a:fld>
            <a:endParaRPr lang="en-GB"/>
          </a:p>
        </p:txBody>
      </p:sp>
    </p:spTree>
    <p:extLst>
      <p:ext uri="{BB962C8B-B14F-4D97-AF65-F5344CB8AC3E}">
        <p14:creationId xmlns:p14="http://schemas.microsoft.com/office/powerpoint/2010/main" val="16581105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sz="1400" b="0" dirty="0"/>
          </a:p>
        </p:txBody>
      </p:sp>
      <p:sp>
        <p:nvSpPr>
          <p:cNvPr id="4" name="Slide Number Placeholder 3"/>
          <p:cNvSpPr>
            <a:spLocks noGrp="1"/>
          </p:cNvSpPr>
          <p:nvPr>
            <p:ph type="sldNum" sz="quarter" idx="10"/>
          </p:nvPr>
        </p:nvSpPr>
        <p:spPr/>
        <p:txBody>
          <a:bodyPr/>
          <a:lstStyle/>
          <a:p>
            <a:fld id="{73C06EC2-8571-4830-82FA-3AE9B607C9F1}" type="slidenum">
              <a:rPr lang="en-GB" smtClean="0"/>
              <a:t>4</a:t>
            </a:fld>
            <a:endParaRPr lang="en-GB"/>
          </a:p>
        </p:txBody>
      </p:sp>
    </p:spTree>
    <p:extLst>
      <p:ext uri="{BB962C8B-B14F-4D97-AF65-F5344CB8AC3E}">
        <p14:creationId xmlns:p14="http://schemas.microsoft.com/office/powerpoint/2010/main" val="11631622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sz="1400" b="0" dirty="0"/>
          </a:p>
        </p:txBody>
      </p:sp>
      <p:sp>
        <p:nvSpPr>
          <p:cNvPr id="4" name="Slide Number Placeholder 3"/>
          <p:cNvSpPr>
            <a:spLocks noGrp="1"/>
          </p:cNvSpPr>
          <p:nvPr>
            <p:ph type="sldNum" sz="quarter" idx="10"/>
          </p:nvPr>
        </p:nvSpPr>
        <p:spPr/>
        <p:txBody>
          <a:bodyPr/>
          <a:lstStyle/>
          <a:p>
            <a:fld id="{73C06EC2-8571-4830-82FA-3AE9B607C9F1}" type="slidenum">
              <a:rPr lang="en-GB" smtClean="0"/>
              <a:t>5</a:t>
            </a:fld>
            <a:endParaRPr lang="en-GB"/>
          </a:p>
        </p:txBody>
      </p:sp>
    </p:spTree>
    <p:extLst>
      <p:ext uri="{BB962C8B-B14F-4D97-AF65-F5344CB8AC3E}">
        <p14:creationId xmlns:p14="http://schemas.microsoft.com/office/powerpoint/2010/main" val="15581138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AutoNum type="arabicPeriod"/>
            </a:pPr>
            <a:endParaRPr lang="en-GB" sz="1400" b="0" dirty="0"/>
          </a:p>
        </p:txBody>
      </p:sp>
      <p:sp>
        <p:nvSpPr>
          <p:cNvPr id="4" name="Slide Number Placeholder 3"/>
          <p:cNvSpPr>
            <a:spLocks noGrp="1"/>
          </p:cNvSpPr>
          <p:nvPr>
            <p:ph type="sldNum" sz="quarter" idx="10"/>
          </p:nvPr>
        </p:nvSpPr>
        <p:spPr/>
        <p:txBody>
          <a:bodyPr/>
          <a:lstStyle/>
          <a:p>
            <a:fld id="{73C06EC2-8571-4830-82FA-3AE9B607C9F1}" type="slidenum">
              <a:rPr lang="en-GB" smtClean="0"/>
              <a:t>6</a:t>
            </a:fld>
            <a:endParaRPr lang="en-GB"/>
          </a:p>
        </p:txBody>
      </p:sp>
    </p:spTree>
    <p:extLst>
      <p:ext uri="{BB962C8B-B14F-4D97-AF65-F5344CB8AC3E}">
        <p14:creationId xmlns:p14="http://schemas.microsoft.com/office/powerpoint/2010/main" val="12650956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sz="1400" b="0" dirty="0"/>
          </a:p>
        </p:txBody>
      </p:sp>
      <p:sp>
        <p:nvSpPr>
          <p:cNvPr id="4" name="Slide Number Placeholder 3"/>
          <p:cNvSpPr>
            <a:spLocks noGrp="1"/>
          </p:cNvSpPr>
          <p:nvPr>
            <p:ph type="sldNum" sz="quarter" idx="10"/>
          </p:nvPr>
        </p:nvSpPr>
        <p:spPr/>
        <p:txBody>
          <a:bodyPr/>
          <a:lstStyle/>
          <a:p>
            <a:fld id="{73C06EC2-8571-4830-82FA-3AE9B607C9F1}" type="slidenum">
              <a:rPr lang="en-GB" smtClean="0"/>
              <a:t>7</a:t>
            </a:fld>
            <a:endParaRPr lang="en-GB"/>
          </a:p>
        </p:txBody>
      </p:sp>
    </p:spTree>
    <p:extLst>
      <p:ext uri="{BB962C8B-B14F-4D97-AF65-F5344CB8AC3E}">
        <p14:creationId xmlns:p14="http://schemas.microsoft.com/office/powerpoint/2010/main" val="41599860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sz="1400" b="0" dirty="0"/>
          </a:p>
        </p:txBody>
      </p:sp>
      <p:sp>
        <p:nvSpPr>
          <p:cNvPr id="4" name="Slide Number Placeholder 3"/>
          <p:cNvSpPr>
            <a:spLocks noGrp="1"/>
          </p:cNvSpPr>
          <p:nvPr>
            <p:ph type="sldNum" sz="quarter" idx="10"/>
          </p:nvPr>
        </p:nvSpPr>
        <p:spPr/>
        <p:txBody>
          <a:bodyPr/>
          <a:lstStyle/>
          <a:p>
            <a:fld id="{73C06EC2-8571-4830-82FA-3AE9B607C9F1}" type="slidenum">
              <a:rPr lang="en-GB" smtClean="0"/>
              <a:t>8</a:t>
            </a:fld>
            <a:endParaRPr lang="en-GB"/>
          </a:p>
        </p:txBody>
      </p:sp>
    </p:spTree>
    <p:extLst>
      <p:ext uri="{BB962C8B-B14F-4D97-AF65-F5344CB8AC3E}">
        <p14:creationId xmlns:p14="http://schemas.microsoft.com/office/powerpoint/2010/main" val="11300511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latin typeface="Helvetica" pitchFamily="2" charset="0"/>
              </a:rPr>
              <a:t>All facets of work are undergoing transformation. </a:t>
            </a:r>
            <a:r>
              <a:rPr lang="en-GB" sz="1200" dirty="0">
                <a:solidFill>
                  <a:schemeClr val="bg1"/>
                </a:solidFill>
                <a:latin typeface="Helvetica" pitchFamily="2" charset="0"/>
              </a:rPr>
              <a:t>Due to the twin forces of the Fourth Industrial revolution and the COVID-19 recession, day-to-day digitalisation has leapt forward, with a large-scale shift to remote working and e-commerce, an acceleration in business model change and a renewed spotlight on upskilling, workers’ rights and equalities.</a:t>
            </a:r>
          </a:p>
          <a:p>
            <a:endParaRPr lang="en-US" dirty="0"/>
          </a:p>
          <a:p>
            <a:r>
              <a:rPr lang="en-US" dirty="0"/>
              <a:t>Future of work touches on so many. Trying to understand what the future of work is, change is happening right now. </a:t>
            </a:r>
          </a:p>
          <a:p>
            <a:r>
              <a:rPr lang="en-US" dirty="0"/>
              <a:t>Many have missed out, the low skilled missed out the most. Shelf life of skills reducing rapidly. Need to keep up with trends and continually upskilling and reskilling is important for all of us. Increased inequalities. </a:t>
            </a:r>
          </a:p>
        </p:txBody>
      </p:sp>
      <p:sp>
        <p:nvSpPr>
          <p:cNvPr id="4" name="Slide Number Placeholder 3"/>
          <p:cNvSpPr>
            <a:spLocks noGrp="1"/>
          </p:cNvSpPr>
          <p:nvPr>
            <p:ph type="sldNum" sz="quarter" idx="5"/>
          </p:nvPr>
        </p:nvSpPr>
        <p:spPr/>
        <p:txBody>
          <a:bodyPr/>
          <a:lstStyle/>
          <a:p>
            <a:fld id="{ACF0398F-28D2-914F-9E32-43FFFB2B5FA2}" type="slidenum">
              <a:rPr lang="en-US" smtClean="0"/>
              <a:t>9</a:t>
            </a:fld>
            <a:endParaRPr lang="en-US"/>
          </a:p>
        </p:txBody>
      </p:sp>
    </p:spTree>
    <p:extLst>
      <p:ext uri="{BB962C8B-B14F-4D97-AF65-F5344CB8AC3E}">
        <p14:creationId xmlns:p14="http://schemas.microsoft.com/office/powerpoint/2010/main" val="13497878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DB559F5D-A450-D947-892D-A7160901704D}" type="datetimeFigureOut">
              <a:rPr lang="en-US" smtClean="0"/>
              <a:t>3/8/2022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CDB181-53E4-3648-AFF6-B7F350E2149C}" type="slidenum">
              <a:rPr lang="en-US" smtClean="0"/>
              <a:t>‹#›</a:t>
            </a:fld>
            <a:endParaRPr lang="en-US"/>
          </a:p>
        </p:txBody>
      </p:sp>
    </p:spTree>
    <p:extLst>
      <p:ext uri="{BB962C8B-B14F-4D97-AF65-F5344CB8AC3E}">
        <p14:creationId xmlns:p14="http://schemas.microsoft.com/office/powerpoint/2010/main" val="2524060007"/>
      </p:ext>
    </p:extLst>
  </p:cSld>
  <p:clrMapOvr>
    <a:masterClrMapping/>
  </p:clrMapOvr>
  <p:transition spd="slow">
    <p:cove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DB559F5D-A450-D947-892D-A7160901704D}" type="datetimeFigureOut">
              <a:rPr lang="en-US" smtClean="0"/>
              <a:t>3/8/2022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CDB181-53E4-3648-AFF6-B7F350E2149C}" type="slidenum">
              <a:rPr lang="en-US" smtClean="0"/>
              <a:t>‹#›</a:t>
            </a:fld>
            <a:endParaRPr lang="en-US"/>
          </a:p>
        </p:txBody>
      </p:sp>
    </p:spTree>
    <p:extLst>
      <p:ext uri="{BB962C8B-B14F-4D97-AF65-F5344CB8AC3E}">
        <p14:creationId xmlns:p14="http://schemas.microsoft.com/office/powerpoint/2010/main" val="4146280340"/>
      </p:ext>
    </p:extLst>
  </p:cSld>
  <p:clrMapOvr>
    <a:masterClrMapping/>
  </p:clrMapOvr>
  <p:transition spd="slow">
    <p:cove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DB559F5D-A450-D947-892D-A7160901704D}" type="datetimeFigureOut">
              <a:rPr lang="en-US" smtClean="0"/>
              <a:t>3/8/2022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CDB181-53E4-3648-AFF6-B7F350E2149C}" type="slidenum">
              <a:rPr lang="en-US" smtClean="0"/>
              <a:t>‹#›</a:t>
            </a:fld>
            <a:endParaRPr lang="en-US"/>
          </a:p>
        </p:txBody>
      </p:sp>
    </p:spTree>
    <p:extLst>
      <p:ext uri="{BB962C8B-B14F-4D97-AF65-F5344CB8AC3E}">
        <p14:creationId xmlns:p14="http://schemas.microsoft.com/office/powerpoint/2010/main" val="2768257947"/>
      </p:ext>
    </p:extLst>
  </p:cSld>
  <p:clrMapOvr>
    <a:masterClrMapping/>
  </p:clrMapOvr>
  <p:transition spd="slow">
    <p:cov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DB559F5D-A450-D947-892D-A7160901704D}" type="datetimeFigureOut">
              <a:rPr lang="en-US" smtClean="0"/>
              <a:t>3/8/2022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CDB181-53E4-3648-AFF6-B7F350E2149C}" type="slidenum">
              <a:rPr lang="en-US" smtClean="0"/>
              <a:t>‹#›</a:t>
            </a:fld>
            <a:endParaRPr lang="en-US"/>
          </a:p>
        </p:txBody>
      </p:sp>
    </p:spTree>
    <p:extLst>
      <p:ext uri="{BB962C8B-B14F-4D97-AF65-F5344CB8AC3E}">
        <p14:creationId xmlns:p14="http://schemas.microsoft.com/office/powerpoint/2010/main" val="928097605"/>
      </p:ext>
    </p:extLst>
  </p:cSld>
  <p:clrMapOvr>
    <a:masterClrMapping/>
  </p:clrMapOvr>
  <p:transition spd="slow">
    <p:cove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DB559F5D-A450-D947-892D-A7160901704D}" type="datetimeFigureOut">
              <a:rPr lang="en-US" smtClean="0"/>
              <a:t>3/8/2022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CDB181-53E4-3648-AFF6-B7F350E2149C}" type="slidenum">
              <a:rPr lang="en-US" smtClean="0"/>
              <a:t>‹#›</a:t>
            </a:fld>
            <a:endParaRPr lang="en-US"/>
          </a:p>
        </p:txBody>
      </p:sp>
    </p:spTree>
    <p:extLst>
      <p:ext uri="{BB962C8B-B14F-4D97-AF65-F5344CB8AC3E}">
        <p14:creationId xmlns:p14="http://schemas.microsoft.com/office/powerpoint/2010/main" val="994881979"/>
      </p:ext>
    </p:extLst>
  </p:cSld>
  <p:clrMapOvr>
    <a:masterClrMapping/>
  </p:clrMapOvr>
  <p:transition spd="slow">
    <p:cove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DB559F5D-A450-D947-892D-A7160901704D}" type="datetimeFigureOut">
              <a:rPr lang="en-US" smtClean="0"/>
              <a:t>3/8/2022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CDB181-53E4-3648-AFF6-B7F350E2149C}" type="slidenum">
              <a:rPr lang="en-US" smtClean="0"/>
              <a:t>‹#›</a:t>
            </a:fld>
            <a:endParaRPr lang="en-US"/>
          </a:p>
        </p:txBody>
      </p:sp>
    </p:spTree>
    <p:extLst>
      <p:ext uri="{BB962C8B-B14F-4D97-AF65-F5344CB8AC3E}">
        <p14:creationId xmlns:p14="http://schemas.microsoft.com/office/powerpoint/2010/main" val="3011062756"/>
      </p:ext>
    </p:extLst>
  </p:cSld>
  <p:clrMapOvr>
    <a:masterClrMapping/>
  </p:clrMapOvr>
  <p:transition spd="slow">
    <p:cov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DB559F5D-A450-D947-892D-A7160901704D}" type="datetimeFigureOut">
              <a:rPr lang="en-US" smtClean="0"/>
              <a:t>3/8/2022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CDB181-53E4-3648-AFF6-B7F350E2149C}" type="slidenum">
              <a:rPr lang="en-US" smtClean="0"/>
              <a:t>‹#›</a:t>
            </a:fld>
            <a:endParaRPr lang="en-US"/>
          </a:p>
        </p:txBody>
      </p:sp>
    </p:spTree>
    <p:extLst>
      <p:ext uri="{BB962C8B-B14F-4D97-AF65-F5344CB8AC3E}">
        <p14:creationId xmlns:p14="http://schemas.microsoft.com/office/powerpoint/2010/main" val="1161264160"/>
      </p:ext>
    </p:extLst>
  </p:cSld>
  <p:clrMapOvr>
    <a:masterClrMapping/>
  </p:clrMapOvr>
  <p:transition spd="slow">
    <p:cov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DB559F5D-A450-D947-892D-A7160901704D}" type="datetimeFigureOut">
              <a:rPr lang="en-US" smtClean="0"/>
              <a:t>3/8/2022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CDB181-53E4-3648-AFF6-B7F350E2149C}" type="slidenum">
              <a:rPr lang="en-US" smtClean="0"/>
              <a:t>‹#›</a:t>
            </a:fld>
            <a:endParaRPr lang="en-US"/>
          </a:p>
        </p:txBody>
      </p:sp>
    </p:spTree>
    <p:extLst>
      <p:ext uri="{BB962C8B-B14F-4D97-AF65-F5344CB8AC3E}">
        <p14:creationId xmlns:p14="http://schemas.microsoft.com/office/powerpoint/2010/main" val="1009719136"/>
      </p:ext>
    </p:extLst>
  </p:cSld>
  <p:clrMapOvr>
    <a:masterClrMapping/>
  </p:clrMapOvr>
  <p:transition spd="slow">
    <p:cove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559F5D-A450-D947-892D-A7160901704D}" type="datetimeFigureOut">
              <a:rPr lang="en-US" smtClean="0"/>
              <a:t>3/8/2022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CDB181-53E4-3648-AFF6-B7F350E2149C}" type="slidenum">
              <a:rPr lang="en-US" smtClean="0"/>
              <a:t>‹#›</a:t>
            </a:fld>
            <a:endParaRPr lang="en-US"/>
          </a:p>
        </p:txBody>
      </p:sp>
    </p:spTree>
    <p:extLst>
      <p:ext uri="{BB962C8B-B14F-4D97-AF65-F5344CB8AC3E}">
        <p14:creationId xmlns:p14="http://schemas.microsoft.com/office/powerpoint/2010/main" val="303777484"/>
      </p:ext>
    </p:extLst>
  </p:cSld>
  <p:clrMapOvr>
    <a:masterClrMapping/>
  </p:clrMapOvr>
  <p:transition spd="slow">
    <p:cove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DB559F5D-A450-D947-892D-A7160901704D}" type="datetimeFigureOut">
              <a:rPr lang="en-US" smtClean="0"/>
              <a:t>3/8/2022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CDB181-53E4-3648-AFF6-B7F350E2149C}" type="slidenum">
              <a:rPr lang="en-US" smtClean="0"/>
              <a:t>‹#›</a:t>
            </a:fld>
            <a:endParaRPr lang="en-US"/>
          </a:p>
        </p:txBody>
      </p:sp>
    </p:spTree>
    <p:extLst>
      <p:ext uri="{BB962C8B-B14F-4D97-AF65-F5344CB8AC3E}">
        <p14:creationId xmlns:p14="http://schemas.microsoft.com/office/powerpoint/2010/main" val="1970360248"/>
      </p:ext>
    </p:extLst>
  </p:cSld>
  <p:clrMapOvr>
    <a:masterClrMapping/>
  </p:clrMapOvr>
  <p:transition spd="slow">
    <p:cove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DB559F5D-A450-D947-892D-A7160901704D}" type="datetimeFigureOut">
              <a:rPr lang="en-US" smtClean="0"/>
              <a:t>3/8/2022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CDB181-53E4-3648-AFF6-B7F350E2149C}" type="slidenum">
              <a:rPr lang="en-US" smtClean="0"/>
              <a:t>‹#›</a:t>
            </a:fld>
            <a:endParaRPr lang="en-US"/>
          </a:p>
        </p:txBody>
      </p:sp>
    </p:spTree>
    <p:extLst>
      <p:ext uri="{BB962C8B-B14F-4D97-AF65-F5344CB8AC3E}">
        <p14:creationId xmlns:p14="http://schemas.microsoft.com/office/powerpoint/2010/main" val="1628832418"/>
      </p:ext>
    </p:extLst>
  </p:cSld>
  <p:clrMapOvr>
    <a:masterClrMapping/>
  </p:clrMapOvr>
  <p:transition spd="slow">
    <p:cove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559F5D-A450-D947-892D-A7160901704D}" type="datetimeFigureOut">
              <a:rPr lang="en-US" smtClean="0"/>
              <a:t>3/8/2022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CDB181-53E4-3648-AFF6-B7F350E2149C}" type="slidenum">
              <a:rPr lang="en-US" smtClean="0"/>
              <a:t>‹#›</a:t>
            </a:fld>
            <a:endParaRPr lang="en-US"/>
          </a:p>
        </p:txBody>
      </p:sp>
    </p:spTree>
    <p:extLst>
      <p:ext uri="{BB962C8B-B14F-4D97-AF65-F5344CB8AC3E}">
        <p14:creationId xmlns:p14="http://schemas.microsoft.com/office/powerpoint/2010/main" val="28048798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cover/>
  </p:transition>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cldstandardscouncil.org.uk/wp-content/uploads/EthicalPractice-2020v1-2.pdf"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cldstandardscouncil.org.uk/"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s://www.i-develop-cld.org.uk/"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hyperlink" Target="http://www.cldstandardscouncil.org.uk/"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hyperlink" Target="http://www.legislation.gov.uk/ssi/2013/175/introduction/made"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2119539"/>
            <a:ext cx="9144000" cy="4738461"/>
          </a:xfrm>
          <a:prstGeom prst="rect">
            <a:avLst/>
          </a:prstGeom>
          <a:gradFill>
            <a:gsLst>
              <a:gs pos="0">
                <a:srgbClr val="8488C4"/>
              </a:gs>
              <a:gs pos="18000">
                <a:srgbClr val="D4DEFF"/>
              </a:gs>
              <a:gs pos="69000">
                <a:srgbClr val="41C6CD"/>
              </a:gs>
            </a:gsLst>
            <a:lin ang="16200000" scaled="0"/>
          </a:gradFill>
          <a:effectLst/>
          <a:scene3d>
            <a:camera prst="orthographicFront">
              <a:rot lat="0" lon="0" rev="0"/>
            </a:camera>
            <a:lightRig rig="threePt" dir="t">
              <a:rot lat="0" lon="0" rev="1200000"/>
            </a:lightRig>
          </a:scene3d>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dirty="0" smtClean="0"/>
              <a:t> </a:t>
            </a:r>
            <a:endParaRPr lang="en-US" dirty="0"/>
          </a:p>
        </p:txBody>
      </p:sp>
      <p:sp>
        <p:nvSpPr>
          <p:cNvPr id="3" name="Subtitle 2"/>
          <p:cNvSpPr>
            <a:spLocks noGrp="1"/>
          </p:cNvSpPr>
          <p:nvPr>
            <p:ph type="subTitle" idx="1"/>
          </p:nvPr>
        </p:nvSpPr>
        <p:spPr>
          <a:xfrm>
            <a:off x="339706" y="2440899"/>
            <a:ext cx="7604144" cy="1430908"/>
          </a:xfrm>
        </p:spPr>
        <p:txBody>
          <a:bodyPr>
            <a:normAutofit/>
          </a:bodyPr>
          <a:lstStyle/>
          <a:p>
            <a:pPr algn="l"/>
            <a:r>
              <a:rPr lang="en-US" sz="4000" b="1" dirty="0" smtClean="0">
                <a:solidFill>
                  <a:schemeClr val="bg1"/>
                </a:solidFill>
                <a:latin typeface=""/>
                <a:cs typeface="Gill Sans"/>
              </a:rPr>
              <a:t>	</a:t>
            </a:r>
            <a:endParaRPr lang="en-US" sz="4000" b="1" dirty="0">
              <a:solidFill>
                <a:schemeClr val="bg1"/>
              </a:solidFill>
              <a:latin typeface=""/>
              <a:cs typeface="Gill Sans"/>
            </a:endParaRPr>
          </a:p>
        </p:txBody>
      </p:sp>
      <p:sp>
        <p:nvSpPr>
          <p:cNvPr id="10" name="Subtitle 2"/>
          <p:cNvSpPr txBox="1">
            <a:spLocks/>
          </p:cNvSpPr>
          <p:nvPr/>
        </p:nvSpPr>
        <p:spPr>
          <a:xfrm>
            <a:off x="732922" y="3519128"/>
            <a:ext cx="6400800" cy="1964626"/>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endParaRPr lang="en-US" sz="4000" b="1" dirty="0"/>
          </a:p>
        </p:txBody>
      </p:sp>
      <p:sp>
        <p:nvSpPr>
          <p:cNvPr id="12" name="Subtitle 2"/>
          <p:cNvSpPr txBox="1">
            <a:spLocks/>
          </p:cNvSpPr>
          <p:nvPr/>
        </p:nvSpPr>
        <p:spPr>
          <a:xfrm>
            <a:off x="339706" y="4007710"/>
            <a:ext cx="6400800" cy="670070"/>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endParaRPr lang="en-US" sz="3000" dirty="0">
              <a:solidFill>
                <a:schemeClr val="bg1"/>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40328" y="366699"/>
            <a:ext cx="4609947" cy="1592160"/>
          </a:xfrm>
          <a:prstGeom prst="rect">
            <a:avLst/>
          </a:prstGeom>
        </p:spPr>
      </p:pic>
      <p:sp>
        <p:nvSpPr>
          <p:cNvPr id="4" name="TextBox 3"/>
          <p:cNvSpPr txBox="1"/>
          <p:nvPr/>
        </p:nvSpPr>
        <p:spPr>
          <a:xfrm>
            <a:off x="339706" y="2782625"/>
            <a:ext cx="8542428" cy="2677656"/>
          </a:xfrm>
          <a:prstGeom prst="rect">
            <a:avLst/>
          </a:prstGeom>
          <a:noFill/>
        </p:spPr>
        <p:txBody>
          <a:bodyPr wrap="square" rtlCol="0">
            <a:spAutoFit/>
          </a:bodyPr>
          <a:lstStyle/>
          <a:p>
            <a:r>
              <a:rPr lang="en-GB" sz="3200" b="1" dirty="0" smtClean="0">
                <a:solidFill>
                  <a:srgbClr val="0070C0"/>
                </a:solidFill>
                <a:latin typeface="Arial" panose="020B0604020202020204" pitchFamily="34" charset="0"/>
                <a:cs typeface="Arial" panose="020B0604020202020204" pitchFamily="34" charset="0"/>
              </a:rPr>
              <a:t>Leading CLD</a:t>
            </a:r>
          </a:p>
          <a:p>
            <a:endParaRPr lang="en-GB" sz="3200" dirty="0">
              <a:solidFill>
                <a:srgbClr val="0070C0"/>
              </a:solidFill>
              <a:latin typeface="Arial" panose="020B0604020202020204" pitchFamily="34" charset="0"/>
              <a:cs typeface="Arial" panose="020B0604020202020204" pitchFamily="34" charset="0"/>
            </a:endParaRPr>
          </a:p>
          <a:p>
            <a:endParaRPr lang="en-GB" sz="3200" dirty="0" smtClean="0">
              <a:solidFill>
                <a:srgbClr val="0070C0"/>
              </a:solidFill>
              <a:latin typeface="Arial" panose="020B0604020202020204" pitchFamily="34" charset="0"/>
              <a:cs typeface="Arial" panose="020B0604020202020204" pitchFamily="34" charset="0"/>
            </a:endParaRPr>
          </a:p>
          <a:p>
            <a:endParaRPr lang="en-GB" sz="3200" dirty="0" smtClean="0">
              <a:solidFill>
                <a:srgbClr val="0070C0"/>
              </a:solidFill>
              <a:latin typeface="Arial" panose="020B0604020202020204" pitchFamily="34" charset="0"/>
              <a:cs typeface="Arial" panose="020B0604020202020204" pitchFamily="34" charset="0"/>
            </a:endParaRPr>
          </a:p>
          <a:p>
            <a:pPr algn="r"/>
            <a:r>
              <a:rPr lang="en-GB" sz="2000" dirty="0" smtClean="0">
                <a:solidFill>
                  <a:srgbClr val="0070C0"/>
                </a:solidFill>
                <a:latin typeface="Arial" panose="020B0604020202020204" pitchFamily="34" charset="0"/>
                <a:cs typeface="Arial" panose="020B0604020202020204" pitchFamily="34" charset="0"/>
              </a:rPr>
              <a:t>Dr Marion Allison</a:t>
            </a:r>
          </a:p>
          <a:p>
            <a:pPr algn="r"/>
            <a:r>
              <a:rPr lang="en-GB" sz="2000" dirty="0" smtClean="0">
                <a:solidFill>
                  <a:srgbClr val="0070C0"/>
                </a:solidFill>
                <a:latin typeface="Arial" panose="020B0604020202020204" pitchFamily="34" charset="0"/>
                <a:cs typeface="Arial" panose="020B0604020202020204" pitchFamily="34" charset="0"/>
              </a:rPr>
              <a:t>8 March 2022</a:t>
            </a:r>
            <a:endParaRPr lang="en-GB" sz="20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43269936"/>
      </p:ext>
    </p:extLst>
  </p:cSld>
  <p:clrMapOvr>
    <a:masterClrMapping/>
  </p:clrMapOvr>
  <p:transition spd="slow">
    <p:cove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06993" y="1428101"/>
            <a:ext cx="6921863" cy="90236"/>
          </a:xfrm>
          <a:prstGeom prst="rect">
            <a:avLst/>
          </a:prstGeom>
          <a:solidFill>
            <a:srgbClr val="41C6CD"/>
          </a:solidFill>
          <a:effectLst/>
          <a:scene3d>
            <a:camera prst="orthographicFront">
              <a:rot lat="0" lon="0" rev="0"/>
            </a:camera>
            <a:lightRig rig="threePt" dir="t">
              <a:rot lat="0" lon="0" rev="1200000"/>
            </a:lightRig>
          </a:scene3d>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dirty="0" smtClean="0">
                <a:solidFill>
                  <a:prstClr val="white"/>
                </a:solidFill>
              </a:rPr>
              <a:t> </a:t>
            </a:r>
            <a:endParaRPr lang="en-US" dirty="0">
              <a:solidFill>
                <a:prstClr val="white"/>
              </a:solidFill>
            </a:endParaRPr>
          </a:p>
        </p:txBody>
      </p:sp>
      <p:sp>
        <p:nvSpPr>
          <p:cNvPr id="8" name="Rectangle 7"/>
          <p:cNvSpPr/>
          <p:nvPr/>
        </p:nvSpPr>
        <p:spPr>
          <a:xfrm>
            <a:off x="0" y="6433457"/>
            <a:ext cx="9144000" cy="424543"/>
          </a:xfrm>
          <a:prstGeom prst="rect">
            <a:avLst/>
          </a:prstGeom>
          <a:gradFill>
            <a:gsLst>
              <a:gs pos="0">
                <a:srgbClr val="8488C4"/>
              </a:gs>
              <a:gs pos="23000">
                <a:srgbClr val="D4DEFF"/>
              </a:gs>
              <a:gs pos="98000">
                <a:schemeClr val="bg1"/>
              </a:gs>
              <a:gs pos="45000">
                <a:srgbClr val="41C6CD">
                  <a:alpha val="47000"/>
                </a:srgbClr>
              </a:gs>
            </a:gsLst>
            <a:lin ang="16200000" scaled="0"/>
          </a:gradFill>
          <a:effectLst/>
          <a:scene3d>
            <a:camera prst="orthographicFront">
              <a:rot lat="0" lon="0" rev="0"/>
            </a:camera>
            <a:lightRig rig="threePt" dir="t">
              <a:rot lat="0" lon="0" rev="1200000"/>
            </a:lightRig>
          </a:scene3d>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dirty="0" smtClean="0">
                <a:solidFill>
                  <a:prstClr val="white"/>
                </a:solidFill>
              </a:rPr>
              <a:t> </a:t>
            </a:r>
            <a:endParaRPr lang="en-US" dirty="0">
              <a:solidFill>
                <a:prstClr val="white"/>
              </a:solidFill>
            </a:endParaRPr>
          </a:p>
        </p:txBody>
      </p:sp>
      <p:sp>
        <p:nvSpPr>
          <p:cNvPr id="4" name="Title 3"/>
          <p:cNvSpPr>
            <a:spLocks noGrp="1"/>
          </p:cNvSpPr>
          <p:nvPr>
            <p:ph type="title"/>
          </p:nvPr>
        </p:nvSpPr>
        <p:spPr/>
        <p:txBody>
          <a:bodyPr>
            <a:normAutofit/>
          </a:bodyPr>
          <a:lstStyle/>
          <a:p>
            <a:pPr algn="l"/>
            <a:r>
              <a:rPr lang="en-GB" sz="3200" dirty="0" smtClean="0">
                <a:solidFill>
                  <a:srgbClr val="7030A0"/>
                </a:solidFill>
                <a:latin typeface="Arial" panose="020B0604020202020204" pitchFamily="34" charset="0"/>
                <a:cs typeface="Arial" panose="020B0604020202020204" pitchFamily="34" charset="0"/>
              </a:rPr>
              <a:t>CLD Workforce Features</a:t>
            </a:r>
            <a:endParaRPr lang="en-GB" sz="3200" dirty="0">
              <a:solidFill>
                <a:srgbClr val="7030A0"/>
              </a:solidFill>
              <a:latin typeface="Arial" panose="020B0604020202020204" pitchFamily="34" charset="0"/>
              <a:cs typeface="Arial" panose="020B0604020202020204" pitchFamily="34" charset="0"/>
            </a:endParaRPr>
          </a:p>
        </p:txBody>
      </p:sp>
      <p:sp>
        <p:nvSpPr>
          <p:cNvPr id="2" name="Content Placeholder 1"/>
          <p:cNvSpPr>
            <a:spLocks noGrp="1"/>
          </p:cNvSpPr>
          <p:nvPr>
            <p:ph idx="1"/>
          </p:nvPr>
        </p:nvSpPr>
        <p:spPr>
          <a:xfrm>
            <a:off x="457200" y="1600200"/>
            <a:ext cx="8229600" cy="4833257"/>
          </a:xfrm>
        </p:spPr>
        <p:txBody>
          <a:bodyPr>
            <a:normAutofit fontScale="85000" lnSpcReduction="20000"/>
          </a:bodyPr>
          <a:lstStyle/>
          <a:p>
            <a:pPr marL="196850" indent="-233363">
              <a:lnSpc>
                <a:spcPct val="120000"/>
              </a:lnSpc>
              <a:spcBef>
                <a:spcPts val="0"/>
              </a:spcBef>
            </a:pPr>
            <a:r>
              <a:rPr lang="en-GB" sz="2400" dirty="0">
                <a:latin typeface="Arial" panose="020B0604020202020204" pitchFamily="34" charset="0"/>
                <a:cs typeface="Arial" panose="020B0604020202020204" pitchFamily="34" charset="0"/>
              </a:rPr>
              <a:t>The CLD workforce is likely to experience a skills gap in upcoming years due to an ageing </a:t>
            </a:r>
            <a:r>
              <a:rPr lang="en-GB" sz="2400" dirty="0" smtClean="0">
                <a:latin typeface="Arial" panose="020B0604020202020204" pitchFamily="34" charset="0"/>
                <a:cs typeface="Arial" panose="020B0604020202020204" pitchFamily="34" charset="0"/>
              </a:rPr>
              <a:t>workforce.</a:t>
            </a:r>
            <a:endParaRPr lang="en-GB" sz="2400" dirty="0">
              <a:latin typeface="Arial" panose="020B0604020202020204" pitchFamily="34" charset="0"/>
              <a:cs typeface="Arial" panose="020B0604020202020204" pitchFamily="34" charset="0"/>
            </a:endParaRPr>
          </a:p>
          <a:p>
            <a:pPr marL="196850" indent="-233363">
              <a:lnSpc>
                <a:spcPct val="120000"/>
              </a:lnSpc>
              <a:spcBef>
                <a:spcPts val="0"/>
              </a:spcBef>
            </a:pPr>
            <a:r>
              <a:rPr lang="en-GB" sz="2400" dirty="0">
                <a:latin typeface="Arial" panose="020B0604020202020204" pitchFamily="34" charset="0"/>
                <a:cs typeface="Arial" panose="020B0604020202020204" pitchFamily="34" charset="0"/>
              </a:rPr>
              <a:t>The CLD sector is not ethnically </a:t>
            </a:r>
            <a:r>
              <a:rPr lang="en-GB" sz="2400" dirty="0" smtClean="0">
                <a:latin typeface="Arial" panose="020B0604020202020204" pitchFamily="34" charset="0"/>
                <a:cs typeface="Arial" panose="020B0604020202020204" pitchFamily="34" charset="0"/>
              </a:rPr>
              <a:t>diverse.</a:t>
            </a:r>
            <a:endParaRPr lang="en-GB" sz="2400" dirty="0">
              <a:latin typeface="Arial" panose="020B0604020202020204" pitchFamily="34" charset="0"/>
              <a:cs typeface="Arial" panose="020B0604020202020204" pitchFamily="34" charset="0"/>
            </a:endParaRPr>
          </a:p>
          <a:p>
            <a:pPr marL="196850" indent="-233363">
              <a:lnSpc>
                <a:spcPct val="120000"/>
              </a:lnSpc>
              <a:spcBef>
                <a:spcPts val="0"/>
              </a:spcBef>
            </a:pPr>
            <a:r>
              <a:rPr lang="en-GB" sz="2400" dirty="0">
                <a:latin typeface="Arial" panose="020B0604020202020204" pitchFamily="34" charset="0"/>
                <a:cs typeface="Arial" panose="020B0604020202020204" pitchFamily="34" charset="0"/>
              </a:rPr>
              <a:t>There still exists a gender pay gap in CLD, and male workers are under-represented across all CLD </a:t>
            </a:r>
            <a:r>
              <a:rPr lang="en-GB" sz="2400" dirty="0" smtClean="0">
                <a:latin typeface="Arial" panose="020B0604020202020204" pitchFamily="34" charset="0"/>
                <a:cs typeface="Arial" panose="020B0604020202020204" pitchFamily="34" charset="0"/>
              </a:rPr>
              <a:t>areas.</a:t>
            </a:r>
          </a:p>
          <a:p>
            <a:pPr marL="196850" indent="-233363">
              <a:lnSpc>
                <a:spcPct val="120000"/>
              </a:lnSpc>
              <a:spcBef>
                <a:spcPts val="0"/>
              </a:spcBef>
            </a:pPr>
            <a:r>
              <a:rPr lang="en-GB" sz="2400" dirty="0">
                <a:latin typeface="Arial" panose="020B0604020202020204" pitchFamily="34" charset="0"/>
                <a:cs typeface="Arial" panose="020B0604020202020204" pitchFamily="34" charset="0"/>
              </a:rPr>
              <a:t>CLD qualifications are generally not required in third sector, but required in public </a:t>
            </a:r>
            <a:r>
              <a:rPr lang="en-GB" sz="2400" dirty="0" smtClean="0">
                <a:latin typeface="Arial" panose="020B0604020202020204" pitchFamily="34" charset="0"/>
                <a:cs typeface="Arial" panose="020B0604020202020204" pitchFamily="34" charset="0"/>
              </a:rPr>
              <a:t>sector.</a:t>
            </a:r>
          </a:p>
          <a:p>
            <a:pPr marL="196850" indent="-233363">
              <a:lnSpc>
                <a:spcPct val="120000"/>
              </a:lnSpc>
              <a:spcBef>
                <a:spcPts val="0"/>
              </a:spcBef>
            </a:pPr>
            <a:r>
              <a:rPr lang="en-GB" sz="2400" dirty="0" smtClean="0">
                <a:latin typeface="Arial" panose="020B0604020202020204" pitchFamily="34" charset="0"/>
                <a:cs typeface="Arial" panose="020B0604020202020204" pitchFamily="34" charset="0"/>
              </a:rPr>
              <a:t>Practitioners </a:t>
            </a:r>
            <a:r>
              <a:rPr lang="en-GB" sz="2400" dirty="0">
                <a:latin typeface="Arial" panose="020B0604020202020204" pitchFamily="34" charset="0"/>
                <a:cs typeface="Arial" panose="020B0604020202020204" pitchFamily="34" charset="0"/>
              </a:rPr>
              <a:t>have a wide variety of </a:t>
            </a:r>
            <a:r>
              <a:rPr lang="en-GB" sz="2400" dirty="0" smtClean="0">
                <a:latin typeface="Arial" panose="020B0604020202020204" pitchFamily="34" charset="0"/>
                <a:cs typeface="Arial" panose="020B0604020202020204" pitchFamily="34" charset="0"/>
              </a:rPr>
              <a:t>training.</a:t>
            </a:r>
          </a:p>
          <a:p>
            <a:pPr marL="196850" indent="-233363">
              <a:lnSpc>
                <a:spcPct val="120000"/>
              </a:lnSpc>
              <a:spcBef>
                <a:spcPts val="0"/>
              </a:spcBef>
            </a:pPr>
            <a:r>
              <a:rPr lang="en-GB" sz="2400" dirty="0" smtClean="0">
                <a:latin typeface="Arial" panose="020B0604020202020204" pitchFamily="34" charset="0"/>
                <a:cs typeface="Arial" panose="020B0604020202020204" pitchFamily="34" charset="0"/>
              </a:rPr>
              <a:t>The </a:t>
            </a:r>
            <a:r>
              <a:rPr lang="en-GB" sz="2400" dirty="0">
                <a:latin typeface="Arial" panose="020B0604020202020204" pitchFamily="34" charset="0"/>
                <a:cs typeface="Arial" panose="020B0604020202020204" pitchFamily="34" charset="0"/>
              </a:rPr>
              <a:t>CLD workforce is highly committed but </a:t>
            </a:r>
            <a:r>
              <a:rPr lang="en-GB" sz="2400" dirty="0" smtClean="0">
                <a:latin typeface="Arial" panose="020B0604020202020204" pitchFamily="34" charset="0"/>
                <a:cs typeface="Arial" panose="020B0604020202020204" pitchFamily="34" charset="0"/>
              </a:rPr>
              <a:t>stressed.</a:t>
            </a:r>
            <a:endParaRPr lang="en-GB" sz="2400" dirty="0">
              <a:latin typeface="Arial" panose="020B0604020202020204" pitchFamily="34" charset="0"/>
              <a:cs typeface="Arial" panose="020B0604020202020204" pitchFamily="34" charset="0"/>
            </a:endParaRPr>
          </a:p>
          <a:p>
            <a:pPr marL="196850" indent="-233363">
              <a:lnSpc>
                <a:spcPct val="120000"/>
              </a:lnSpc>
              <a:spcBef>
                <a:spcPts val="0"/>
              </a:spcBef>
            </a:pPr>
            <a:r>
              <a:rPr lang="en-GB" sz="2400" dirty="0">
                <a:latin typeface="Arial" panose="020B0604020202020204" pitchFamily="34" charset="0"/>
                <a:cs typeface="Arial" panose="020B0604020202020204" pitchFamily="34" charset="0"/>
              </a:rPr>
              <a:t>There are skill gaps including leadership and digital skills that employers are worried about meeting due to time required for training and availability of </a:t>
            </a:r>
            <a:r>
              <a:rPr lang="en-GB" sz="2400" dirty="0" smtClean="0">
                <a:latin typeface="Arial" panose="020B0604020202020204" pitchFamily="34" charset="0"/>
                <a:cs typeface="Arial" panose="020B0604020202020204" pitchFamily="34" charset="0"/>
              </a:rPr>
              <a:t>training. </a:t>
            </a:r>
            <a:r>
              <a:rPr lang="en-GB" sz="2400" dirty="0">
                <a:latin typeface="Arial" panose="020B0604020202020204" pitchFamily="34" charset="0"/>
                <a:cs typeface="Arial" panose="020B0604020202020204" pitchFamily="34" charset="0"/>
              </a:rPr>
              <a:t/>
            </a:r>
            <a:br>
              <a:rPr lang="en-GB" sz="2400" dirty="0">
                <a:latin typeface="Arial" panose="020B0604020202020204" pitchFamily="34" charset="0"/>
                <a:cs typeface="Arial" panose="020B0604020202020204" pitchFamily="34" charset="0"/>
              </a:rPr>
            </a:br>
            <a:r>
              <a:rPr lang="en-GB" sz="2200" dirty="0">
                <a:latin typeface="Arial" panose="020B0604020202020204" pitchFamily="34" charset="0"/>
                <a:cs typeface="Arial" panose="020B0604020202020204" pitchFamily="34" charset="0"/>
              </a:rPr>
              <a:t/>
            </a:r>
            <a:br>
              <a:rPr lang="en-GB" sz="2200" dirty="0">
                <a:latin typeface="Arial" panose="020B0604020202020204" pitchFamily="34" charset="0"/>
                <a:cs typeface="Arial" panose="020B0604020202020204" pitchFamily="34" charset="0"/>
              </a:rPr>
            </a:br>
            <a:r>
              <a:rPr lang="en-GB" dirty="0" smtClean="0">
                <a:latin typeface="Arial" panose="020B0604020202020204" pitchFamily="34" charset="0"/>
                <a:cs typeface="Arial" panose="020B0604020202020204" pitchFamily="34" charset="0"/>
              </a:rPr>
              <a:t> </a:t>
            </a:r>
          </a:p>
          <a:p>
            <a:pPr marL="57150" indent="0">
              <a:buNone/>
            </a:pPr>
            <a:endParaRPr lang="en-GB" dirty="0" smtClean="0">
              <a:latin typeface="Arial" panose="020B0604020202020204" pitchFamily="34" charset="0"/>
              <a:cs typeface="Arial" panose="020B0604020202020204" pitchFamily="34" charset="0"/>
            </a:endParaRPr>
          </a:p>
          <a:p>
            <a:pPr marL="400050" lvl="1" indent="0">
              <a:buNone/>
            </a:pPr>
            <a:endParaRPr lang="en-GB" dirty="0" smtClean="0">
              <a:latin typeface="Arial" panose="020B0604020202020204" pitchFamily="34" charset="0"/>
              <a:cs typeface="Arial" panose="020B0604020202020204" pitchFamily="34" charset="0"/>
            </a:endParaRPr>
          </a:p>
          <a:p>
            <a:endParaRPr lang="en-GB" dirty="0" smtClean="0">
              <a:latin typeface="Arial" panose="020B0604020202020204" pitchFamily="34" charset="0"/>
              <a:cs typeface="Arial" panose="020B0604020202020204" pitchFamily="34" charset="0"/>
            </a:endParaRPr>
          </a:p>
          <a:p>
            <a:endParaRPr lang="en-GB" dirty="0" smtClean="0">
              <a:latin typeface="Arial" panose="020B0604020202020204" pitchFamily="34" charset="0"/>
              <a:cs typeface="Arial" panose="020B0604020202020204" pitchFamily="34" charset="0"/>
            </a:endParaRPr>
          </a:p>
          <a:p>
            <a:endParaRPr lang="en-GB" dirty="0" smtClean="0">
              <a:latin typeface="Arial" panose="020B0604020202020204" pitchFamily="34" charset="0"/>
              <a:cs typeface="Arial" panose="020B0604020202020204" pitchFamily="34" charset="0"/>
            </a:endParaRPr>
          </a:p>
        </p:txBody>
      </p:sp>
      <p:pic>
        <p:nvPicPr>
          <p:cNvPr id="7" name="Picture 6" descr="CLD_Colour_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8856" y="365204"/>
            <a:ext cx="1014770" cy="961867"/>
          </a:xfrm>
          <a:prstGeom prst="rect">
            <a:avLst/>
          </a:prstGeom>
        </p:spPr>
      </p:pic>
      <p:sp>
        <p:nvSpPr>
          <p:cNvPr id="3" name="AutoShape 2" descr="Image result for Education Scotland"/>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4028228891"/>
      </p:ext>
    </p:extLst>
  </p:cSld>
  <p:clrMapOvr>
    <a:masterClrMapping/>
  </p:clrMapOvr>
  <p:transition spd="slow">
    <p:cove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06993" y="1428101"/>
            <a:ext cx="6921863" cy="90236"/>
          </a:xfrm>
          <a:prstGeom prst="rect">
            <a:avLst/>
          </a:prstGeom>
          <a:solidFill>
            <a:srgbClr val="41C6CD"/>
          </a:solidFill>
          <a:effectLst/>
          <a:scene3d>
            <a:camera prst="orthographicFront">
              <a:rot lat="0" lon="0" rev="0"/>
            </a:camera>
            <a:lightRig rig="threePt" dir="t">
              <a:rot lat="0" lon="0" rev="1200000"/>
            </a:lightRig>
          </a:scene3d>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dirty="0" smtClean="0">
                <a:solidFill>
                  <a:prstClr val="white"/>
                </a:solidFill>
              </a:rPr>
              <a:t> </a:t>
            </a:r>
            <a:endParaRPr lang="en-US" dirty="0">
              <a:solidFill>
                <a:prstClr val="white"/>
              </a:solidFill>
            </a:endParaRPr>
          </a:p>
        </p:txBody>
      </p:sp>
      <p:sp>
        <p:nvSpPr>
          <p:cNvPr id="8" name="Rectangle 7"/>
          <p:cNvSpPr/>
          <p:nvPr/>
        </p:nvSpPr>
        <p:spPr>
          <a:xfrm>
            <a:off x="0" y="6433457"/>
            <a:ext cx="9144000" cy="424543"/>
          </a:xfrm>
          <a:prstGeom prst="rect">
            <a:avLst/>
          </a:prstGeom>
          <a:gradFill>
            <a:gsLst>
              <a:gs pos="0">
                <a:srgbClr val="8488C4"/>
              </a:gs>
              <a:gs pos="23000">
                <a:srgbClr val="D4DEFF"/>
              </a:gs>
              <a:gs pos="98000">
                <a:schemeClr val="bg1"/>
              </a:gs>
              <a:gs pos="45000">
                <a:srgbClr val="41C6CD">
                  <a:alpha val="47000"/>
                </a:srgbClr>
              </a:gs>
            </a:gsLst>
            <a:lin ang="16200000" scaled="0"/>
          </a:gradFill>
          <a:effectLst/>
          <a:scene3d>
            <a:camera prst="orthographicFront">
              <a:rot lat="0" lon="0" rev="0"/>
            </a:camera>
            <a:lightRig rig="threePt" dir="t">
              <a:rot lat="0" lon="0" rev="1200000"/>
            </a:lightRig>
          </a:scene3d>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dirty="0" smtClean="0">
                <a:solidFill>
                  <a:prstClr val="white"/>
                </a:solidFill>
              </a:rPr>
              <a:t> </a:t>
            </a:r>
            <a:endParaRPr lang="en-US" dirty="0">
              <a:solidFill>
                <a:prstClr val="white"/>
              </a:solidFill>
            </a:endParaRPr>
          </a:p>
        </p:txBody>
      </p:sp>
      <p:sp>
        <p:nvSpPr>
          <p:cNvPr id="4" name="Title 3"/>
          <p:cNvSpPr>
            <a:spLocks noGrp="1"/>
          </p:cNvSpPr>
          <p:nvPr>
            <p:ph type="title"/>
          </p:nvPr>
        </p:nvSpPr>
        <p:spPr/>
        <p:txBody>
          <a:bodyPr>
            <a:normAutofit/>
          </a:bodyPr>
          <a:lstStyle/>
          <a:p>
            <a:pPr algn="l"/>
            <a:r>
              <a:rPr lang="en-GB" sz="3200" dirty="0" smtClean="0">
                <a:solidFill>
                  <a:srgbClr val="7030A0"/>
                </a:solidFill>
                <a:latin typeface="Arial" panose="020B0604020202020204" pitchFamily="34" charset="0"/>
                <a:cs typeface="Arial" panose="020B0604020202020204" pitchFamily="34" charset="0"/>
              </a:rPr>
              <a:t>A Code of Ethics for CLD</a:t>
            </a:r>
            <a:endParaRPr lang="en-GB" sz="3200" dirty="0">
              <a:solidFill>
                <a:srgbClr val="7030A0"/>
              </a:solidFill>
              <a:latin typeface="Arial" panose="020B0604020202020204" pitchFamily="34" charset="0"/>
              <a:cs typeface="Arial" panose="020B0604020202020204" pitchFamily="34" charset="0"/>
            </a:endParaRPr>
          </a:p>
        </p:txBody>
      </p:sp>
      <p:sp>
        <p:nvSpPr>
          <p:cNvPr id="2" name="Content Placeholder 1"/>
          <p:cNvSpPr>
            <a:spLocks noGrp="1"/>
          </p:cNvSpPr>
          <p:nvPr>
            <p:ph idx="1"/>
          </p:nvPr>
        </p:nvSpPr>
        <p:spPr>
          <a:xfrm>
            <a:off x="457200" y="1600200"/>
            <a:ext cx="3743011" cy="4833257"/>
          </a:xfrm>
        </p:spPr>
        <p:txBody>
          <a:bodyPr>
            <a:normAutofit/>
          </a:bodyPr>
          <a:lstStyle/>
          <a:p>
            <a:pPr marL="196850" indent="-233363">
              <a:lnSpc>
                <a:spcPct val="120000"/>
              </a:lnSpc>
              <a:spcBef>
                <a:spcPts val="0"/>
              </a:spcBef>
            </a:pPr>
            <a:r>
              <a:rPr lang="en-GB" sz="2200" dirty="0" smtClean="0">
                <a:latin typeface="Arial" panose="020B0604020202020204" pitchFamily="34" charset="0"/>
                <a:cs typeface="Arial" panose="020B0604020202020204" pitchFamily="34" charset="0"/>
              </a:rPr>
              <a:t>Knowledge &amp; Understanding</a:t>
            </a:r>
          </a:p>
          <a:p>
            <a:pPr marL="196850" indent="-233363">
              <a:lnSpc>
                <a:spcPct val="120000"/>
              </a:lnSpc>
              <a:spcBef>
                <a:spcPts val="0"/>
              </a:spcBef>
            </a:pPr>
            <a:endParaRPr lang="en-GB" sz="2200" dirty="0" smtClean="0">
              <a:latin typeface="Arial" panose="020B0604020202020204" pitchFamily="34" charset="0"/>
              <a:cs typeface="Arial" panose="020B0604020202020204" pitchFamily="34" charset="0"/>
            </a:endParaRPr>
          </a:p>
          <a:p>
            <a:pPr marL="196850" indent="-233363">
              <a:lnSpc>
                <a:spcPct val="120000"/>
              </a:lnSpc>
              <a:spcBef>
                <a:spcPts val="0"/>
              </a:spcBef>
            </a:pPr>
            <a:r>
              <a:rPr lang="en-GB" sz="2200" dirty="0" smtClean="0">
                <a:latin typeface="Arial" panose="020B0604020202020204" pitchFamily="34" charset="0"/>
                <a:cs typeface="Arial" panose="020B0604020202020204" pitchFamily="34" charset="0"/>
              </a:rPr>
              <a:t>Values &amp; Principles</a:t>
            </a:r>
          </a:p>
          <a:p>
            <a:pPr marL="196850" indent="-233363">
              <a:lnSpc>
                <a:spcPct val="120000"/>
              </a:lnSpc>
              <a:spcBef>
                <a:spcPts val="0"/>
              </a:spcBef>
            </a:pPr>
            <a:endParaRPr lang="en-GB" sz="2200" dirty="0" smtClean="0">
              <a:latin typeface="Arial" panose="020B0604020202020204" pitchFamily="34" charset="0"/>
              <a:cs typeface="Arial" panose="020B0604020202020204" pitchFamily="34" charset="0"/>
            </a:endParaRPr>
          </a:p>
          <a:p>
            <a:pPr marL="196850" indent="-233363">
              <a:lnSpc>
                <a:spcPct val="120000"/>
              </a:lnSpc>
              <a:spcBef>
                <a:spcPts val="0"/>
              </a:spcBef>
            </a:pPr>
            <a:r>
              <a:rPr lang="en-GB" sz="2200" dirty="0" smtClean="0">
                <a:latin typeface="Arial" panose="020B0604020202020204" pitchFamily="34" charset="0"/>
                <a:cs typeface="Arial" panose="020B0604020202020204" pitchFamily="34" charset="0"/>
              </a:rPr>
              <a:t>Attitudes and Behaviour</a:t>
            </a:r>
          </a:p>
          <a:p>
            <a:pPr marL="196850" indent="-233363">
              <a:lnSpc>
                <a:spcPct val="120000"/>
              </a:lnSpc>
              <a:spcBef>
                <a:spcPts val="0"/>
              </a:spcBef>
            </a:pPr>
            <a:endParaRPr lang="en-GB" sz="2200" dirty="0" smtClean="0">
              <a:latin typeface="Arial" panose="020B0604020202020204" pitchFamily="34" charset="0"/>
              <a:cs typeface="Arial" panose="020B0604020202020204" pitchFamily="34" charset="0"/>
            </a:endParaRPr>
          </a:p>
          <a:p>
            <a:pPr marL="196850" indent="-233363">
              <a:lnSpc>
                <a:spcPct val="120000"/>
              </a:lnSpc>
              <a:spcBef>
                <a:spcPts val="0"/>
              </a:spcBef>
            </a:pPr>
            <a:r>
              <a:rPr lang="en-GB" sz="2200" dirty="0" smtClean="0">
                <a:latin typeface="Arial" panose="020B0604020202020204" pitchFamily="34" charset="0"/>
                <a:cs typeface="Arial" panose="020B0604020202020204" pitchFamily="34" charset="0"/>
              </a:rPr>
              <a:t>Skills &amp; Processes</a:t>
            </a:r>
          </a:p>
          <a:p>
            <a:pPr marL="196850" indent="-233363">
              <a:lnSpc>
                <a:spcPct val="120000"/>
              </a:lnSpc>
              <a:spcBef>
                <a:spcPts val="0"/>
              </a:spcBef>
            </a:pPr>
            <a:endParaRPr lang="en-GB" sz="2200" dirty="0" smtClean="0">
              <a:latin typeface="Arial" panose="020B0604020202020204" pitchFamily="34" charset="0"/>
              <a:cs typeface="Arial" panose="020B0604020202020204" pitchFamily="34" charset="0"/>
            </a:endParaRPr>
          </a:p>
          <a:p>
            <a:pPr marL="196850" indent="-233363">
              <a:lnSpc>
                <a:spcPct val="120000"/>
              </a:lnSpc>
              <a:spcBef>
                <a:spcPts val="0"/>
              </a:spcBef>
            </a:pPr>
            <a:r>
              <a:rPr lang="en-GB" sz="2200" dirty="0" smtClean="0">
                <a:latin typeface="Arial" panose="020B0604020202020204" pitchFamily="34" charset="0"/>
                <a:cs typeface="Arial" panose="020B0604020202020204" pitchFamily="34" charset="0"/>
              </a:rPr>
              <a:t>Reflection and Action</a:t>
            </a:r>
            <a:r>
              <a:rPr lang="en-GB" sz="2200" dirty="0">
                <a:latin typeface="Arial" panose="020B0604020202020204" pitchFamily="34" charset="0"/>
                <a:cs typeface="Arial" panose="020B0604020202020204" pitchFamily="34" charset="0"/>
              </a:rPr>
              <a:t/>
            </a:r>
            <a:br>
              <a:rPr lang="en-GB" sz="2200" dirty="0">
                <a:latin typeface="Arial" panose="020B0604020202020204" pitchFamily="34" charset="0"/>
                <a:cs typeface="Arial" panose="020B0604020202020204" pitchFamily="34" charset="0"/>
              </a:rPr>
            </a:br>
            <a:r>
              <a:rPr lang="en-GB" dirty="0" smtClean="0">
                <a:latin typeface="Arial" panose="020B0604020202020204" pitchFamily="34" charset="0"/>
                <a:cs typeface="Arial" panose="020B0604020202020204" pitchFamily="34" charset="0"/>
              </a:rPr>
              <a:t> </a:t>
            </a:r>
          </a:p>
          <a:p>
            <a:pPr marL="57150" indent="0">
              <a:buNone/>
            </a:pPr>
            <a:endParaRPr lang="en-GB" dirty="0" smtClean="0">
              <a:latin typeface="Arial" panose="020B0604020202020204" pitchFamily="34" charset="0"/>
              <a:cs typeface="Arial" panose="020B0604020202020204" pitchFamily="34" charset="0"/>
            </a:endParaRPr>
          </a:p>
          <a:p>
            <a:pPr marL="400050" lvl="1" indent="0">
              <a:buNone/>
            </a:pPr>
            <a:endParaRPr lang="en-GB" dirty="0" smtClean="0">
              <a:latin typeface="Arial" panose="020B0604020202020204" pitchFamily="34" charset="0"/>
              <a:cs typeface="Arial" panose="020B0604020202020204" pitchFamily="34" charset="0"/>
            </a:endParaRPr>
          </a:p>
          <a:p>
            <a:endParaRPr lang="en-GB" dirty="0" smtClean="0">
              <a:latin typeface="Arial" panose="020B0604020202020204" pitchFamily="34" charset="0"/>
              <a:cs typeface="Arial" panose="020B0604020202020204" pitchFamily="34" charset="0"/>
            </a:endParaRPr>
          </a:p>
          <a:p>
            <a:endParaRPr lang="en-GB" dirty="0" smtClean="0">
              <a:latin typeface="Arial" panose="020B0604020202020204" pitchFamily="34" charset="0"/>
              <a:cs typeface="Arial" panose="020B0604020202020204" pitchFamily="34" charset="0"/>
            </a:endParaRPr>
          </a:p>
          <a:p>
            <a:endParaRPr lang="en-GB" dirty="0" smtClean="0">
              <a:latin typeface="Arial" panose="020B0604020202020204" pitchFamily="34" charset="0"/>
              <a:cs typeface="Arial" panose="020B0604020202020204" pitchFamily="34" charset="0"/>
            </a:endParaRPr>
          </a:p>
        </p:txBody>
      </p:sp>
      <p:pic>
        <p:nvPicPr>
          <p:cNvPr id="7" name="Picture 6" descr="CLD_Colour_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8856" y="365204"/>
            <a:ext cx="1014770" cy="961867"/>
          </a:xfrm>
          <a:prstGeom prst="rect">
            <a:avLst/>
          </a:prstGeom>
        </p:spPr>
      </p:pic>
      <p:sp>
        <p:nvSpPr>
          <p:cNvPr id="3" name="AutoShape 2" descr="Image result for Education Scotland"/>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TextBox 4"/>
          <p:cNvSpPr txBox="1"/>
          <p:nvPr/>
        </p:nvSpPr>
        <p:spPr>
          <a:xfrm>
            <a:off x="5677319" y="1718268"/>
            <a:ext cx="3009481" cy="4431983"/>
          </a:xfrm>
          <a:prstGeom prst="rect">
            <a:avLst/>
          </a:prstGeom>
          <a:noFill/>
        </p:spPr>
        <p:txBody>
          <a:bodyPr wrap="square" rtlCol="0">
            <a:spAutoFit/>
          </a:bodyPr>
          <a:lstStyle/>
          <a:p>
            <a:pPr marL="342900" indent="-342900">
              <a:buAutoNum type="arabicPeriod"/>
            </a:pPr>
            <a:r>
              <a:rPr lang="en-GB" dirty="0" smtClean="0">
                <a:latin typeface="Arial" panose="020B0604020202020204" pitchFamily="34" charset="0"/>
                <a:cs typeface="Arial" panose="020B0604020202020204" pitchFamily="34" charset="0"/>
              </a:rPr>
              <a:t>Primary Client</a:t>
            </a:r>
          </a:p>
          <a:p>
            <a:pPr marL="342900" indent="-342900">
              <a:buAutoNum type="arabicPeriod"/>
            </a:pPr>
            <a:r>
              <a:rPr lang="en-GB" dirty="0" smtClean="0">
                <a:latin typeface="Arial" panose="020B0604020202020204" pitchFamily="34" charset="0"/>
                <a:cs typeface="Arial" panose="020B0604020202020204" pitchFamily="34" charset="0"/>
              </a:rPr>
              <a:t>Social Context</a:t>
            </a:r>
          </a:p>
          <a:p>
            <a:pPr marL="342900" indent="-342900">
              <a:buAutoNum type="arabicPeriod"/>
            </a:pPr>
            <a:r>
              <a:rPr lang="en-GB" dirty="0" smtClean="0">
                <a:latin typeface="Arial" panose="020B0604020202020204" pitchFamily="34" charset="0"/>
                <a:cs typeface="Arial" panose="020B0604020202020204" pitchFamily="34" charset="0"/>
              </a:rPr>
              <a:t>Equity</a:t>
            </a:r>
          </a:p>
          <a:p>
            <a:pPr marL="342900" indent="-342900">
              <a:buAutoNum type="arabicPeriod"/>
            </a:pPr>
            <a:r>
              <a:rPr lang="en-GB" dirty="0" smtClean="0">
                <a:latin typeface="Arial" panose="020B0604020202020204" pitchFamily="34" charset="0"/>
                <a:cs typeface="Arial" panose="020B0604020202020204" pitchFamily="34" charset="0"/>
              </a:rPr>
              <a:t>Empowerment</a:t>
            </a:r>
          </a:p>
          <a:p>
            <a:pPr marL="342900" indent="-342900">
              <a:buAutoNum type="arabicPeriod"/>
            </a:pPr>
            <a:r>
              <a:rPr lang="en-GB" dirty="0" smtClean="0">
                <a:latin typeface="Arial" panose="020B0604020202020204" pitchFamily="34" charset="0"/>
                <a:cs typeface="Arial" panose="020B0604020202020204" pitchFamily="34" charset="0"/>
              </a:rPr>
              <a:t>Duty of Care</a:t>
            </a:r>
          </a:p>
          <a:p>
            <a:pPr marL="342900" indent="-342900">
              <a:buAutoNum type="arabicPeriod"/>
            </a:pPr>
            <a:r>
              <a:rPr lang="en-GB" dirty="0" smtClean="0">
                <a:latin typeface="Arial" panose="020B0604020202020204" pitchFamily="34" charset="0"/>
                <a:cs typeface="Arial" panose="020B0604020202020204" pitchFamily="34" charset="0"/>
              </a:rPr>
              <a:t>Transparency</a:t>
            </a:r>
          </a:p>
          <a:p>
            <a:pPr marL="342900" indent="-342900">
              <a:buAutoNum type="arabicPeriod"/>
            </a:pPr>
            <a:r>
              <a:rPr lang="en-GB" dirty="0" smtClean="0">
                <a:latin typeface="Arial" panose="020B0604020202020204" pitchFamily="34" charset="0"/>
                <a:cs typeface="Arial" panose="020B0604020202020204" pitchFamily="34" charset="0"/>
              </a:rPr>
              <a:t>Confidentiality</a:t>
            </a:r>
          </a:p>
          <a:p>
            <a:pPr marL="342900" indent="-342900">
              <a:buAutoNum type="arabicPeriod"/>
            </a:pPr>
            <a:r>
              <a:rPr lang="en-GB" dirty="0" smtClean="0">
                <a:latin typeface="Arial" panose="020B0604020202020204" pitchFamily="34" charset="0"/>
                <a:cs typeface="Arial" panose="020B0604020202020204" pitchFamily="34" charset="0"/>
              </a:rPr>
              <a:t>Co-operation</a:t>
            </a:r>
          </a:p>
          <a:p>
            <a:pPr marL="342900" indent="-342900">
              <a:buAutoNum type="arabicPeriod"/>
            </a:pPr>
            <a:r>
              <a:rPr lang="en-GB" dirty="0" smtClean="0">
                <a:latin typeface="Arial" panose="020B0604020202020204" pitchFamily="34" charset="0"/>
                <a:cs typeface="Arial" panose="020B0604020202020204" pitchFamily="34" charset="0"/>
              </a:rPr>
              <a:t>Professional Learning</a:t>
            </a:r>
          </a:p>
          <a:p>
            <a:pPr marL="342900" indent="-342900">
              <a:buAutoNum type="arabicPeriod"/>
            </a:pPr>
            <a:r>
              <a:rPr lang="en-GB" dirty="0" smtClean="0">
                <a:latin typeface="Arial" panose="020B0604020202020204" pitchFamily="34" charset="0"/>
                <a:cs typeface="Arial" panose="020B0604020202020204" pitchFamily="34" charset="0"/>
              </a:rPr>
              <a:t>Self-awareness</a:t>
            </a:r>
          </a:p>
          <a:p>
            <a:pPr marL="342900" indent="-342900">
              <a:buAutoNum type="arabicPeriod"/>
            </a:pPr>
            <a:r>
              <a:rPr lang="en-GB" dirty="0" smtClean="0">
                <a:latin typeface="Arial" panose="020B0604020202020204" pitchFamily="34" charset="0"/>
                <a:cs typeface="Arial" panose="020B0604020202020204" pitchFamily="34" charset="0"/>
              </a:rPr>
              <a:t>Boundaries</a:t>
            </a:r>
          </a:p>
          <a:p>
            <a:pPr marL="342900" indent="-342900">
              <a:buAutoNum type="arabicPeriod"/>
            </a:pPr>
            <a:r>
              <a:rPr lang="en-GB" dirty="0" smtClean="0">
                <a:latin typeface="Arial" panose="020B0604020202020204" pitchFamily="34" charset="0"/>
                <a:cs typeface="Arial" panose="020B0604020202020204" pitchFamily="34" charset="0"/>
              </a:rPr>
              <a:t>Self-Care</a:t>
            </a:r>
          </a:p>
          <a:p>
            <a:pPr marL="342900" indent="-342900">
              <a:buAutoNum type="arabicPeriod"/>
            </a:pPr>
            <a:endParaRPr lang="en-GB"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hlinkClick r:id="rId4"/>
              </a:rPr>
              <a:t>Ethical Practice - Competent Practitioners 2020 (cldstandardscouncil.org.uk)</a:t>
            </a:r>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05457058"/>
      </p:ext>
    </p:extLst>
  </p:cSld>
  <p:clrMapOvr>
    <a:masterClrMapping/>
  </p:clrMapOvr>
  <p:transition spd="slow">
    <p:cove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gradFill>
            <a:gsLst>
              <a:gs pos="0">
                <a:srgbClr val="8488C4"/>
              </a:gs>
              <a:gs pos="18000">
                <a:srgbClr val="D4DEFF"/>
              </a:gs>
              <a:gs pos="69000">
                <a:srgbClr val="41C6CD"/>
              </a:gs>
            </a:gsLst>
            <a:lin ang="16200000" scaled="0"/>
          </a:gradFill>
          <a:effectLst/>
          <a:scene3d>
            <a:camera prst="orthographicFront">
              <a:rot lat="0" lon="0" rev="0"/>
            </a:camera>
            <a:lightRig rig="threePt" dir="t">
              <a:rot lat="0" lon="0" rev="1200000"/>
            </a:lightRig>
          </a:scene3d>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dirty="0" smtClean="0"/>
              <a:t> </a:t>
            </a:r>
            <a:endParaRPr lang="en-US" dirty="0"/>
          </a:p>
        </p:txBody>
      </p:sp>
      <p:sp>
        <p:nvSpPr>
          <p:cNvPr id="3" name="Subtitle 2"/>
          <p:cNvSpPr>
            <a:spLocks noGrp="1"/>
          </p:cNvSpPr>
          <p:nvPr>
            <p:ph type="subTitle" idx="1"/>
          </p:nvPr>
        </p:nvSpPr>
        <p:spPr>
          <a:xfrm>
            <a:off x="339706" y="2440899"/>
            <a:ext cx="7604144" cy="1430908"/>
          </a:xfrm>
        </p:spPr>
        <p:txBody>
          <a:bodyPr>
            <a:normAutofit/>
          </a:bodyPr>
          <a:lstStyle/>
          <a:p>
            <a:pPr algn="l"/>
            <a:r>
              <a:rPr lang="en-US" sz="4000" b="1" dirty="0" smtClean="0">
                <a:solidFill>
                  <a:schemeClr val="bg1"/>
                </a:solidFill>
                <a:latin typeface=""/>
                <a:cs typeface="Gill Sans"/>
              </a:rPr>
              <a:t>	</a:t>
            </a:r>
            <a:endParaRPr lang="en-US" sz="4000" b="1" dirty="0">
              <a:solidFill>
                <a:schemeClr val="bg1"/>
              </a:solidFill>
              <a:latin typeface=""/>
              <a:cs typeface="Gill Sans"/>
            </a:endParaRPr>
          </a:p>
        </p:txBody>
      </p:sp>
      <p:sp>
        <p:nvSpPr>
          <p:cNvPr id="10" name="Subtitle 2"/>
          <p:cNvSpPr txBox="1">
            <a:spLocks/>
          </p:cNvSpPr>
          <p:nvPr/>
        </p:nvSpPr>
        <p:spPr>
          <a:xfrm>
            <a:off x="732922" y="3519128"/>
            <a:ext cx="6400800" cy="1964626"/>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endParaRPr lang="en-US" sz="4000" b="1" dirty="0"/>
          </a:p>
        </p:txBody>
      </p:sp>
      <p:sp>
        <p:nvSpPr>
          <p:cNvPr id="12" name="Subtitle 2"/>
          <p:cNvSpPr txBox="1">
            <a:spLocks/>
          </p:cNvSpPr>
          <p:nvPr/>
        </p:nvSpPr>
        <p:spPr>
          <a:xfrm>
            <a:off x="339706" y="4007710"/>
            <a:ext cx="6400800" cy="670070"/>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endParaRPr lang="en-US" sz="3000" dirty="0">
              <a:solidFill>
                <a:schemeClr val="bg1"/>
              </a:solidFill>
              <a:latin typeface="Arial" panose="020B0604020202020204" pitchFamily="34" charset="0"/>
              <a:cs typeface="Arial" panose="020B0604020202020204" pitchFamily="34" charset="0"/>
            </a:endParaRPr>
          </a:p>
        </p:txBody>
      </p:sp>
      <p:sp>
        <p:nvSpPr>
          <p:cNvPr id="4" name="TextBox 3"/>
          <p:cNvSpPr txBox="1"/>
          <p:nvPr/>
        </p:nvSpPr>
        <p:spPr>
          <a:xfrm>
            <a:off x="512466" y="1087188"/>
            <a:ext cx="8516910" cy="4154984"/>
          </a:xfrm>
          <a:prstGeom prst="rect">
            <a:avLst/>
          </a:prstGeom>
          <a:noFill/>
        </p:spPr>
        <p:txBody>
          <a:bodyPr wrap="square" rtlCol="0">
            <a:spAutoFit/>
          </a:bodyPr>
          <a:lstStyle/>
          <a:p>
            <a:r>
              <a:rPr lang="en-GB" sz="4800" dirty="0" smtClean="0">
                <a:latin typeface="Arial" panose="020B0604020202020204" pitchFamily="34" charset="0"/>
                <a:cs typeface="Arial" panose="020B0604020202020204" pitchFamily="34" charset="0"/>
              </a:rPr>
              <a:t>Professional Practise</a:t>
            </a:r>
          </a:p>
          <a:p>
            <a:pPr marL="685800" indent="-685800">
              <a:buFont typeface="Arial" panose="020B0604020202020204" pitchFamily="34" charset="0"/>
              <a:buChar char="•"/>
            </a:pPr>
            <a:endParaRPr lang="en-GB" sz="3600" dirty="0" smtClean="0">
              <a:latin typeface="Arial" panose="020B0604020202020204" pitchFamily="34" charset="0"/>
              <a:cs typeface="Arial" panose="020B0604020202020204" pitchFamily="34" charset="0"/>
            </a:endParaRPr>
          </a:p>
          <a:p>
            <a:r>
              <a:rPr lang="en-GB" sz="3600" dirty="0" smtClean="0">
                <a:latin typeface="Arial" panose="020B0604020202020204" pitchFamily="34" charset="0"/>
                <a:cs typeface="Arial" panose="020B0604020202020204" pitchFamily="34" charset="0"/>
              </a:rPr>
              <a:t>Consider </a:t>
            </a:r>
            <a:r>
              <a:rPr lang="en-GB" sz="3600" dirty="0">
                <a:latin typeface="Arial" panose="020B0604020202020204" pitchFamily="34" charset="0"/>
                <a:cs typeface="Arial" panose="020B0604020202020204" pitchFamily="34" charset="0"/>
              </a:rPr>
              <a:t>situations you’ve been involved in or have observed – when would it have been useful to be able to reflect on recognised standards of professional behaviour for CLD practitioners?</a:t>
            </a:r>
            <a:endParaRPr lang="en-GB" sz="3600" dirty="0" smtClean="0">
              <a:latin typeface="Arial" panose="020B0604020202020204" pitchFamily="34" charset="0"/>
              <a:cs typeface="Arial" panose="020B0604020202020204" pitchFamily="34" charset="0"/>
            </a:endParaRPr>
          </a:p>
        </p:txBody>
      </p:sp>
      <p:pic>
        <p:nvPicPr>
          <p:cNvPr id="8" name="Picture 7" descr="CLD_Colour_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67316" y="340204"/>
            <a:ext cx="1014770" cy="961867"/>
          </a:xfrm>
          <a:prstGeom prst="rect">
            <a:avLst/>
          </a:prstGeom>
        </p:spPr>
      </p:pic>
    </p:spTree>
    <p:extLst>
      <p:ext uri="{BB962C8B-B14F-4D97-AF65-F5344CB8AC3E}">
        <p14:creationId xmlns:p14="http://schemas.microsoft.com/office/powerpoint/2010/main" val="186467503"/>
      </p:ext>
    </p:extLst>
  </p:cSld>
  <p:clrMapOvr>
    <a:masterClrMapping/>
  </p:clrMapOvr>
  <p:transition spd="slow">
    <p:cove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06993" y="1428101"/>
            <a:ext cx="6921863" cy="90236"/>
          </a:xfrm>
          <a:prstGeom prst="rect">
            <a:avLst/>
          </a:prstGeom>
          <a:solidFill>
            <a:srgbClr val="41C6CD"/>
          </a:solidFill>
          <a:effectLst/>
          <a:scene3d>
            <a:camera prst="orthographicFront">
              <a:rot lat="0" lon="0" rev="0"/>
            </a:camera>
            <a:lightRig rig="threePt" dir="t">
              <a:rot lat="0" lon="0" rev="1200000"/>
            </a:lightRig>
          </a:scene3d>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dirty="0" smtClean="0">
                <a:solidFill>
                  <a:prstClr val="white"/>
                </a:solidFill>
              </a:rPr>
              <a:t> </a:t>
            </a:r>
            <a:endParaRPr lang="en-US" dirty="0">
              <a:solidFill>
                <a:prstClr val="white"/>
              </a:solidFill>
            </a:endParaRPr>
          </a:p>
        </p:txBody>
      </p:sp>
      <p:sp>
        <p:nvSpPr>
          <p:cNvPr id="8" name="Rectangle 7"/>
          <p:cNvSpPr/>
          <p:nvPr/>
        </p:nvSpPr>
        <p:spPr>
          <a:xfrm>
            <a:off x="0" y="6433457"/>
            <a:ext cx="9144000" cy="424543"/>
          </a:xfrm>
          <a:prstGeom prst="rect">
            <a:avLst/>
          </a:prstGeom>
          <a:gradFill>
            <a:gsLst>
              <a:gs pos="0">
                <a:srgbClr val="8488C4"/>
              </a:gs>
              <a:gs pos="23000">
                <a:srgbClr val="D4DEFF"/>
              </a:gs>
              <a:gs pos="98000">
                <a:schemeClr val="bg1"/>
              </a:gs>
              <a:gs pos="45000">
                <a:srgbClr val="41C6CD">
                  <a:alpha val="47000"/>
                </a:srgbClr>
              </a:gs>
            </a:gsLst>
            <a:lin ang="16200000" scaled="0"/>
          </a:gradFill>
          <a:effectLst/>
          <a:scene3d>
            <a:camera prst="orthographicFront">
              <a:rot lat="0" lon="0" rev="0"/>
            </a:camera>
            <a:lightRig rig="threePt" dir="t">
              <a:rot lat="0" lon="0" rev="1200000"/>
            </a:lightRig>
          </a:scene3d>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dirty="0" smtClean="0">
                <a:solidFill>
                  <a:prstClr val="white"/>
                </a:solidFill>
              </a:rPr>
              <a:t> </a:t>
            </a:r>
            <a:endParaRPr lang="en-US" dirty="0">
              <a:solidFill>
                <a:prstClr val="white"/>
              </a:solidFill>
            </a:endParaRPr>
          </a:p>
        </p:txBody>
      </p:sp>
      <p:sp>
        <p:nvSpPr>
          <p:cNvPr id="4" name="Title 3"/>
          <p:cNvSpPr>
            <a:spLocks noGrp="1"/>
          </p:cNvSpPr>
          <p:nvPr>
            <p:ph type="title"/>
          </p:nvPr>
        </p:nvSpPr>
        <p:spPr/>
        <p:txBody>
          <a:bodyPr>
            <a:normAutofit/>
          </a:bodyPr>
          <a:lstStyle/>
          <a:p>
            <a:pPr algn="l"/>
            <a:r>
              <a:rPr lang="en-GB" sz="4000" dirty="0" smtClean="0">
                <a:latin typeface="Arial" panose="020B0604020202020204" pitchFamily="34" charset="0"/>
                <a:cs typeface="Arial" panose="020B0604020202020204" pitchFamily="34" charset="0"/>
              </a:rPr>
              <a:t>Growing the Learning Culture</a:t>
            </a:r>
            <a:endParaRPr lang="en-GB" sz="4000" dirty="0">
              <a:latin typeface="Arial" panose="020B0604020202020204" pitchFamily="34" charset="0"/>
              <a:cs typeface="Arial" panose="020B0604020202020204" pitchFamily="34" charset="0"/>
            </a:endParaRPr>
          </a:p>
        </p:txBody>
      </p:sp>
      <p:sp>
        <p:nvSpPr>
          <p:cNvPr id="5" name="Content Placeholder 4"/>
          <p:cNvSpPr>
            <a:spLocks noGrp="1"/>
          </p:cNvSpPr>
          <p:nvPr>
            <p:ph idx="1"/>
          </p:nvPr>
        </p:nvSpPr>
        <p:spPr>
          <a:xfrm>
            <a:off x="457200" y="1600200"/>
            <a:ext cx="8229600" cy="5045528"/>
          </a:xfrm>
        </p:spPr>
        <p:txBody>
          <a:bodyPr>
            <a:normAutofit/>
          </a:bodyPr>
          <a:lstStyle/>
          <a:p>
            <a:r>
              <a:rPr lang="en-GB" b="1" dirty="0" smtClean="0">
                <a:latin typeface="Arial" panose="020B0604020202020204" pitchFamily="34" charset="0"/>
                <a:cs typeface="Arial" panose="020B0604020202020204" pitchFamily="34" charset="0"/>
              </a:rPr>
              <a:t>Self </a:t>
            </a:r>
            <a:r>
              <a:rPr lang="en-GB" dirty="0" smtClean="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where do you want to go, what do you need to </a:t>
            </a:r>
            <a:r>
              <a:rPr lang="en-GB" dirty="0" smtClean="0">
                <a:latin typeface="Arial" panose="020B0604020202020204" pitchFamily="34" charset="0"/>
                <a:cs typeface="Arial" panose="020B0604020202020204" pitchFamily="34" charset="0"/>
              </a:rPr>
              <a:t>practice / operate? </a:t>
            </a:r>
          </a:p>
          <a:p>
            <a:r>
              <a:rPr lang="en-GB" b="1" dirty="0" smtClean="0">
                <a:latin typeface="Arial" panose="020B0604020202020204" pitchFamily="34" charset="0"/>
                <a:cs typeface="Arial" panose="020B0604020202020204" pitchFamily="34" charset="0"/>
              </a:rPr>
              <a:t>Peer </a:t>
            </a:r>
            <a:r>
              <a:rPr lang="en-GB" dirty="0">
                <a:latin typeface="Arial" panose="020B0604020202020204" pitchFamily="34" charset="0"/>
                <a:cs typeface="Arial" panose="020B0604020202020204" pitchFamily="34" charset="0"/>
              </a:rPr>
              <a:t>– </a:t>
            </a:r>
            <a:r>
              <a:rPr lang="en-GB" dirty="0" smtClean="0">
                <a:latin typeface="Arial" panose="020B0604020202020204" pitchFamily="34" charset="0"/>
                <a:cs typeface="Arial" panose="020B0604020202020204" pitchFamily="34" charset="0"/>
              </a:rPr>
              <a:t>Communities of interest, mentoring, trade unions.</a:t>
            </a:r>
          </a:p>
          <a:p>
            <a:pPr marL="400050" lvl="1" indent="0">
              <a:buNone/>
            </a:pPr>
            <a:r>
              <a:rPr lang="en-GB" sz="1800" dirty="0">
                <a:latin typeface="Arial" panose="020B0604020202020204" pitchFamily="34" charset="0"/>
                <a:cs typeface="Arial" panose="020B0604020202020204" pitchFamily="34" charset="0"/>
                <a:hlinkClick r:id="rId3"/>
              </a:rPr>
              <a:t>CLD Standards Council for Scotland | Professional Learning</a:t>
            </a:r>
            <a:endParaRPr lang="en-GB" sz="1800" dirty="0" smtClean="0">
              <a:latin typeface="Arial" panose="020B0604020202020204" pitchFamily="34" charset="0"/>
              <a:cs typeface="Arial" panose="020B0604020202020204" pitchFamily="34" charset="0"/>
            </a:endParaRPr>
          </a:p>
          <a:p>
            <a:r>
              <a:rPr lang="en-GB" b="1" dirty="0" smtClean="0">
                <a:latin typeface="Arial" panose="020B0604020202020204" pitchFamily="34" charset="0"/>
                <a:cs typeface="Arial" panose="020B0604020202020204" pitchFamily="34" charset="0"/>
              </a:rPr>
              <a:t>Employer</a:t>
            </a:r>
            <a:r>
              <a:rPr lang="en-GB" dirty="0" smtClean="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 </a:t>
            </a:r>
            <a:r>
              <a:rPr lang="en-GB" dirty="0" smtClean="0">
                <a:latin typeface="Arial" panose="020B0604020202020204" pitchFamily="34" charset="0"/>
                <a:cs typeface="Arial" panose="020B0604020202020204" pitchFamily="34" charset="0"/>
              </a:rPr>
              <a:t>Approvals, </a:t>
            </a:r>
            <a:r>
              <a:rPr lang="en-GB" dirty="0" err="1">
                <a:latin typeface="Arial" panose="020B0604020202020204" pitchFamily="34" charset="0"/>
                <a:cs typeface="Arial" panose="020B0604020202020204" pitchFamily="34" charset="0"/>
              </a:rPr>
              <a:t>SCQF</a:t>
            </a:r>
            <a:r>
              <a:rPr lang="en-GB" dirty="0">
                <a:latin typeface="Arial" panose="020B0604020202020204" pitchFamily="34" charset="0"/>
                <a:cs typeface="Arial" panose="020B0604020202020204" pitchFamily="34" charset="0"/>
              </a:rPr>
              <a:t> </a:t>
            </a:r>
            <a:r>
              <a:rPr lang="en-GB" dirty="0" smtClean="0">
                <a:latin typeface="Arial" panose="020B0604020202020204" pitchFamily="34" charset="0"/>
                <a:cs typeface="Arial" panose="020B0604020202020204" pitchFamily="34" charset="0"/>
              </a:rPr>
              <a:t>rating, partnerships</a:t>
            </a:r>
            <a:r>
              <a:rPr lang="en-GB" dirty="0">
                <a:latin typeface="Arial" panose="020B0604020202020204" pitchFamily="34" charset="0"/>
                <a:cs typeface="Arial" panose="020B0604020202020204" pitchFamily="34" charset="0"/>
              </a:rPr>
              <a:t>, </a:t>
            </a:r>
            <a:r>
              <a:rPr lang="en-GB" dirty="0" smtClean="0">
                <a:latin typeface="Arial" panose="020B0604020202020204" pitchFamily="34" charset="0"/>
                <a:cs typeface="Arial" panose="020B0604020202020204" pitchFamily="34" charset="0"/>
              </a:rPr>
              <a:t>culture, policy &amp; procedures, job titles, qualifications</a:t>
            </a:r>
          </a:p>
          <a:p>
            <a:r>
              <a:rPr lang="en-GB" b="1" dirty="0" smtClean="0">
                <a:latin typeface="Arial" panose="020B0604020202020204" pitchFamily="34" charset="0"/>
                <a:cs typeface="Arial" panose="020B0604020202020204" pitchFamily="34" charset="0"/>
              </a:rPr>
              <a:t>Technology </a:t>
            </a:r>
            <a:r>
              <a:rPr lang="en-GB" dirty="0">
                <a:latin typeface="Arial" panose="020B0604020202020204" pitchFamily="34" charset="0"/>
                <a:cs typeface="Arial" panose="020B0604020202020204" pitchFamily="34" charset="0"/>
              </a:rPr>
              <a:t>– </a:t>
            </a:r>
            <a:r>
              <a:rPr lang="en-GB" dirty="0" smtClean="0">
                <a:latin typeface="Arial" panose="020B0604020202020204" pitchFamily="34" charset="0"/>
                <a:cs typeface="Arial" panose="020B0604020202020204" pitchFamily="34" charset="0"/>
              </a:rPr>
              <a:t>Digital platforms</a:t>
            </a:r>
          </a:p>
          <a:p>
            <a:pPr marL="400050" lvl="1" indent="0">
              <a:buNone/>
            </a:pPr>
            <a:r>
              <a:rPr lang="en-GB" sz="1800" dirty="0" smtClean="0">
                <a:latin typeface="Arial" panose="020B0604020202020204" pitchFamily="34" charset="0"/>
                <a:cs typeface="Arial" panose="020B0604020202020204" pitchFamily="34" charset="0"/>
                <a:hlinkClick r:id="rId4"/>
              </a:rPr>
              <a:t>i-develop </a:t>
            </a:r>
            <a:r>
              <a:rPr lang="en-GB" sz="1800" dirty="0">
                <a:latin typeface="Arial" panose="020B0604020202020204" pitchFamily="34" charset="0"/>
                <a:cs typeface="Arial" panose="020B0604020202020204" pitchFamily="34" charset="0"/>
                <a:hlinkClick r:id="rId4"/>
              </a:rPr>
              <a:t>learning for </a:t>
            </a:r>
            <a:r>
              <a:rPr lang="en-GB" sz="1800" dirty="0" err="1">
                <a:latin typeface="Arial" panose="020B0604020202020204" pitchFamily="34" charset="0"/>
                <a:cs typeface="Arial" panose="020B0604020202020204" pitchFamily="34" charset="0"/>
                <a:hlinkClick r:id="rId4"/>
              </a:rPr>
              <a:t>cld</a:t>
            </a:r>
            <a:r>
              <a:rPr lang="en-GB" sz="1800" dirty="0">
                <a:latin typeface="Arial" panose="020B0604020202020204" pitchFamily="34" charset="0"/>
                <a:cs typeface="Arial" panose="020B0604020202020204" pitchFamily="34" charset="0"/>
                <a:hlinkClick r:id="rId4"/>
              </a:rPr>
              <a:t> (i-develop-cld.org.uk)</a:t>
            </a:r>
            <a:endParaRPr lang="en-GB" sz="1800" dirty="0">
              <a:latin typeface="Arial" panose="020B0604020202020204" pitchFamily="34" charset="0"/>
              <a:cs typeface="Arial" panose="020B0604020202020204" pitchFamily="34" charset="0"/>
            </a:endParaRPr>
          </a:p>
          <a:p>
            <a:pPr lvl="1"/>
            <a:endParaRPr lang="en-GB" dirty="0" smtClean="0">
              <a:latin typeface="Arial" panose="020B0604020202020204" pitchFamily="34" charset="0"/>
              <a:cs typeface="Arial" panose="020B0604020202020204" pitchFamily="34" charset="0"/>
            </a:endParaRPr>
          </a:p>
        </p:txBody>
      </p:sp>
      <p:pic>
        <p:nvPicPr>
          <p:cNvPr id="7" name="Picture 6" descr="CLD_Colour_Logo.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28856" y="365204"/>
            <a:ext cx="1014770" cy="961867"/>
          </a:xfrm>
          <a:prstGeom prst="rect">
            <a:avLst/>
          </a:prstGeom>
        </p:spPr>
      </p:pic>
    </p:spTree>
    <p:extLst>
      <p:ext uri="{BB962C8B-B14F-4D97-AF65-F5344CB8AC3E}">
        <p14:creationId xmlns:p14="http://schemas.microsoft.com/office/powerpoint/2010/main" val="679172182"/>
      </p:ext>
    </p:extLst>
  </p:cSld>
  <p:clrMapOvr>
    <a:masterClrMapping/>
  </p:clrMapOvr>
  <p:transition spd="slow">
    <p:cove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1"/>
            <a:ext cx="9144000" cy="6858000"/>
          </a:xfrm>
          <a:prstGeom prst="rect">
            <a:avLst/>
          </a:prstGeom>
          <a:gradFill>
            <a:gsLst>
              <a:gs pos="0">
                <a:srgbClr val="8488C4"/>
              </a:gs>
              <a:gs pos="18000">
                <a:srgbClr val="D4DEFF"/>
              </a:gs>
              <a:gs pos="69000">
                <a:srgbClr val="41C6CD"/>
              </a:gs>
            </a:gsLst>
            <a:lin ang="16200000" scaled="0"/>
          </a:gradFill>
          <a:effectLst/>
          <a:scene3d>
            <a:camera prst="orthographicFront">
              <a:rot lat="0" lon="0" rev="0"/>
            </a:camera>
            <a:lightRig rig="threePt" dir="t">
              <a:rot lat="0" lon="0" rev="1200000"/>
            </a:lightRig>
          </a:scene3d>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dirty="0" smtClean="0"/>
              <a:t> </a:t>
            </a:r>
            <a:endParaRPr lang="en-US" dirty="0"/>
          </a:p>
        </p:txBody>
      </p:sp>
      <p:sp>
        <p:nvSpPr>
          <p:cNvPr id="3" name="Subtitle 2"/>
          <p:cNvSpPr>
            <a:spLocks noGrp="1"/>
          </p:cNvSpPr>
          <p:nvPr>
            <p:ph type="subTitle" idx="1"/>
          </p:nvPr>
        </p:nvSpPr>
        <p:spPr>
          <a:xfrm>
            <a:off x="339706" y="2440899"/>
            <a:ext cx="7604144" cy="1430908"/>
          </a:xfrm>
        </p:spPr>
        <p:txBody>
          <a:bodyPr>
            <a:normAutofit/>
          </a:bodyPr>
          <a:lstStyle/>
          <a:p>
            <a:pPr algn="l"/>
            <a:r>
              <a:rPr lang="en-US" sz="4000" b="1" dirty="0" smtClean="0">
                <a:solidFill>
                  <a:schemeClr val="bg1"/>
                </a:solidFill>
                <a:latin typeface=""/>
                <a:cs typeface="Gill Sans"/>
              </a:rPr>
              <a:t>	</a:t>
            </a:r>
            <a:endParaRPr lang="en-US" sz="4000" b="1" dirty="0">
              <a:solidFill>
                <a:schemeClr val="bg1"/>
              </a:solidFill>
              <a:latin typeface=""/>
              <a:cs typeface="Gill Sans"/>
            </a:endParaRPr>
          </a:p>
        </p:txBody>
      </p:sp>
      <p:sp>
        <p:nvSpPr>
          <p:cNvPr id="10" name="Subtitle 2"/>
          <p:cNvSpPr txBox="1">
            <a:spLocks/>
          </p:cNvSpPr>
          <p:nvPr/>
        </p:nvSpPr>
        <p:spPr>
          <a:xfrm>
            <a:off x="732922" y="3519128"/>
            <a:ext cx="6400800" cy="1964626"/>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endParaRPr lang="en-US" sz="4000" b="1" dirty="0"/>
          </a:p>
        </p:txBody>
      </p:sp>
      <p:sp>
        <p:nvSpPr>
          <p:cNvPr id="12" name="Subtitle 2"/>
          <p:cNvSpPr txBox="1">
            <a:spLocks/>
          </p:cNvSpPr>
          <p:nvPr/>
        </p:nvSpPr>
        <p:spPr>
          <a:xfrm>
            <a:off x="339706" y="4007710"/>
            <a:ext cx="6400800" cy="670070"/>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endParaRPr lang="en-US" sz="3000" dirty="0">
              <a:solidFill>
                <a:schemeClr val="bg1"/>
              </a:solidFill>
              <a:latin typeface="Arial" panose="020B0604020202020204" pitchFamily="34" charset="0"/>
              <a:cs typeface="Arial" panose="020B0604020202020204" pitchFamily="34" charset="0"/>
            </a:endParaRPr>
          </a:p>
        </p:txBody>
      </p:sp>
      <p:sp>
        <p:nvSpPr>
          <p:cNvPr id="4" name="TextBox 3"/>
          <p:cNvSpPr txBox="1"/>
          <p:nvPr/>
        </p:nvSpPr>
        <p:spPr>
          <a:xfrm>
            <a:off x="799777" y="1600396"/>
            <a:ext cx="8149212" cy="830997"/>
          </a:xfrm>
          <a:prstGeom prst="rect">
            <a:avLst/>
          </a:prstGeom>
          <a:noFill/>
        </p:spPr>
        <p:txBody>
          <a:bodyPr wrap="square" rtlCol="0">
            <a:spAutoFit/>
          </a:bodyPr>
          <a:lstStyle/>
          <a:p>
            <a:endParaRPr lang="en-GB" sz="4800" dirty="0" smtClean="0">
              <a:latin typeface="Arial" panose="020B0604020202020204" pitchFamily="34" charset="0"/>
              <a:cs typeface="Arial" panose="020B0604020202020204" pitchFamily="34" charset="0"/>
            </a:endParaRPr>
          </a:p>
        </p:txBody>
      </p:sp>
      <p:pic>
        <p:nvPicPr>
          <p:cNvPr id="8" name="Picture 7" descr="CLD_Colour_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67316" y="340204"/>
            <a:ext cx="1014770" cy="961867"/>
          </a:xfrm>
          <a:prstGeom prst="rect">
            <a:avLst/>
          </a:prstGeom>
        </p:spPr>
      </p:pic>
      <p:sp>
        <p:nvSpPr>
          <p:cNvPr id="2" name="Rectangle 1"/>
          <p:cNvSpPr/>
          <p:nvPr/>
        </p:nvSpPr>
        <p:spPr>
          <a:xfrm>
            <a:off x="604766" y="1155116"/>
            <a:ext cx="8119068" cy="5195077"/>
          </a:xfrm>
          <a:prstGeom prst="rect">
            <a:avLst/>
          </a:prstGeom>
        </p:spPr>
        <p:txBody>
          <a:bodyPr wrap="square">
            <a:spAutoFit/>
          </a:bodyPr>
          <a:lstStyle/>
          <a:p>
            <a:pPr marL="196850" indent="-233363">
              <a:lnSpc>
                <a:spcPct val="120000"/>
              </a:lnSpc>
              <a:spcBef>
                <a:spcPts val="0"/>
              </a:spcBef>
            </a:pPr>
            <a:r>
              <a:rPr lang="en-GB" sz="4000" dirty="0" smtClean="0">
                <a:latin typeface="Arial" panose="020B0604020202020204" pitchFamily="34" charset="0"/>
                <a:cs typeface="Arial" panose="020B0604020202020204" pitchFamily="34" charset="0"/>
              </a:rPr>
              <a:t>Knowledge emerges only through</a:t>
            </a:r>
          </a:p>
          <a:p>
            <a:pPr marL="196850" indent="-233363">
              <a:lnSpc>
                <a:spcPct val="120000"/>
              </a:lnSpc>
              <a:spcBef>
                <a:spcPts val="0"/>
              </a:spcBef>
            </a:pPr>
            <a:r>
              <a:rPr lang="en-GB" sz="4000" dirty="0" smtClean="0">
                <a:latin typeface="Arial" panose="020B0604020202020204" pitchFamily="34" charset="0"/>
                <a:cs typeface="Arial" panose="020B0604020202020204" pitchFamily="34" charset="0"/>
              </a:rPr>
              <a:t>invention and re-invention, through</a:t>
            </a:r>
          </a:p>
          <a:p>
            <a:pPr marL="196850" indent="-233363">
              <a:lnSpc>
                <a:spcPct val="120000"/>
              </a:lnSpc>
              <a:spcBef>
                <a:spcPts val="0"/>
              </a:spcBef>
            </a:pPr>
            <a:r>
              <a:rPr lang="en-GB" sz="4000" dirty="0" smtClean="0">
                <a:latin typeface="Arial" panose="020B0604020202020204" pitchFamily="34" charset="0"/>
                <a:cs typeface="Arial" panose="020B0604020202020204" pitchFamily="34" charset="0"/>
              </a:rPr>
              <a:t>the restless, impatient, continuing,</a:t>
            </a:r>
          </a:p>
          <a:p>
            <a:pPr marL="196850" indent="-233363">
              <a:lnSpc>
                <a:spcPct val="120000"/>
              </a:lnSpc>
              <a:spcBef>
                <a:spcPts val="0"/>
              </a:spcBef>
            </a:pPr>
            <a:r>
              <a:rPr lang="en-GB" sz="4000" dirty="0" smtClean="0">
                <a:latin typeface="Arial" panose="020B0604020202020204" pitchFamily="34" charset="0"/>
                <a:cs typeface="Arial" panose="020B0604020202020204" pitchFamily="34" charset="0"/>
              </a:rPr>
              <a:t>hopeful inquiry human beings</a:t>
            </a:r>
          </a:p>
          <a:p>
            <a:pPr marL="196850" indent="-233363">
              <a:lnSpc>
                <a:spcPct val="120000"/>
              </a:lnSpc>
              <a:spcBef>
                <a:spcPts val="0"/>
              </a:spcBef>
            </a:pPr>
            <a:r>
              <a:rPr lang="en-GB" sz="4000" dirty="0" smtClean="0">
                <a:latin typeface="Arial" panose="020B0604020202020204" pitchFamily="34" charset="0"/>
                <a:cs typeface="Arial" panose="020B0604020202020204" pitchFamily="34" charset="0"/>
              </a:rPr>
              <a:t>pursue in the world, with the world,</a:t>
            </a:r>
          </a:p>
          <a:p>
            <a:pPr marL="196850" indent="-233363">
              <a:lnSpc>
                <a:spcPct val="120000"/>
              </a:lnSpc>
              <a:spcBef>
                <a:spcPts val="0"/>
              </a:spcBef>
            </a:pPr>
            <a:r>
              <a:rPr lang="en-GB" sz="4000" dirty="0" smtClean="0">
                <a:latin typeface="Arial" panose="020B0604020202020204" pitchFamily="34" charset="0"/>
                <a:cs typeface="Arial" panose="020B0604020202020204" pitchFamily="34" charset="0"/>
              </a:rPr>
              <a:t>and with each other.” </a:t>
            </a:r>
          </a:p>
          <a:p>
            <a:pPr marL="196850" indent="-233363" algn="r">
              <a:lnSpc>
                <a:spcPct val="120000"/>
              </a:lnSpc>
              <a:spcBef>
                <a:spcPts val="0"/>
              </a:spcBef>
            </a:pPr>
            <a:r>
              <a:rPr lang="en-GB" sz="3200" dirty="0" smtClean="0">
                <a:latin typeface="Arial" panose="020B0604020202020204" pitchFamily="34" charset="0"/>
                <a:cs typeface="Arial" panose="020B0604020202020204" pitchFamily="34" charset="0"/>
              </a:rPr>
              <a:t>Paulo Freire</a:t>
            </a:r>
            <a:endParaRPr lang="en-GB"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7225458"/>
      </p:ext>
    </p:extLst>
  </p:cSld>
  <p:clrMapOvr>
    <a:masterClrMapping/>
  </p:clrMapOvr>
  <p:transition spd="slow">
    <p:cove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3999" cy="6857999"/>
          </a:xfrm>
          <a:prstGeom prst="rect">
            <a:avLst/>
          </a:prstGeom>
          <a:gradFill flip="none" rotWithShape="1">
            <a:gsLst>
              <a:gs pos="0">
                <a:srgbClr val="7030CD"/>
              </a:gs>
              <a:gs pos="9000">
                <a:srgbClr val="41C6CD"/>
              </a:gs>
              <a:gs pos="27000">
                <a:srgbClr val="BAF2F8"/>
              </a:gs>
              <a:gs pos="100000">
                <a:schemeClr val="bg1"/>
              </a:gs>
            </a:gsLst>
            <a:lin ang="13500000" scaled="1"/>
            <a:tileRect/>
          </a:gradFill>
          <a:effectLst/>
          <a:scene3d>
            <a:camera prst="orthographicFront">
              <a:rot lat="0" lon="0" rev="0"/>
            </a:camera>
            <a:lightRig rig="threePt" dir="t">
              <a:rot lat="0" lon="0" rev="1200000"/>
            </a:lightRig>
          </a:scene3d>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dirty="0" smtClean="0"/>
              <a:t> </a:t>
            </a:r>
            <a:endParaRPr lang="en-US" dirty="0"/>
          </a:p>
        </p:txBody>
      </p:sp>
      <p:pic>
        <p:nvPicPr>
          <p:cNvPr id="7" name="Picture 6" descr="CLD_Colour_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67316" y="350252"/>
            <a:ext cx="1014770" cy="961867"/>
          </a:xfrm>
          <a:prstGeom prst="rect">
            <a:avLst/>
          </a:prstGeom>
        </p:spPr>
      </p:pic>
      <p:sp>
        <p:nvSpPr>
          <p:cNvPr id="2" name="TextBox 1"/>
          <p:cNvSpPr txBox="1"/>
          <p:nvPr/>
        </p:nvSpPr>
        <p:spPr>
          <a:xfrm>
            <a:off x="806994" y="1680810"/>
            <a:ext cx="7060322" cy="3416320"/>
          </a:xfrm>
          <a:prstGeom prst="rect">
            <a:avLst/>
          </a:prstGeom>
          <a:noFill/>
        </p:spPr>
        <p:txBody>
          <a:bodyPr wrap="square" rtlCol="0">
            <a:spAutoFit/>
          </a:bodyPr>
          <a:lstStyle/>
          <a:p>
            <a:endParaRPr lang="en-US" dirty="0">
              <a:latin typeface="Arial" panose="020B0604020202020204" pitchFamily="34" charset="0"/>
              <a:cs typeface="Arial" panose="020B0604020202020204" pitchFamily="34" charset="0"/>
            </a:endParaRPr>
          </a:p>
          <a:p>
            <a:pPr marL="400050" lvl="1" indent="0">
              <a:buNone/>
            </a:pPr>
            <a:r>
              <a:rPr lang="en-GB" b="1" dirty="0" smtClean="0">
                <a:solidFill>
                  <a:srgbClr val="7030A0"/>
                </a:solidFill>
                <a:latin typeface="Arial" panose="020B0604020202020204" pitchFamily="34" charset="0"/>
                <a:cs typeface="Arial" panose="020B0604020202020204" pitchFamily="34" charset="0"/>
              </a:rPr>
              <a:t>Dr Marion Allison</a:t>
            </a:r>
          </a:p>
          <a:p>
            <a:pPr marL="400050" lvl="1" indent="0">
              <a:buNone/>
            </a:pPr>
            <a:r>
              <a:rPr lang="en-GB" b="1" dirty="0" smtClean="0">
                <a:solidFill>
                  <a:schemeClr val="accent5"/>
                </a:solidFill>
                <a:latin typeface="Arial" panose="020B0604020202020204" pitchFamily="34" charset="0"/>
                <a:cs typeface="Arial" panose="020B0604020202020204" pitchFamily="34" charset="0"/>
              </a:rPr>
              <a:t>The </a:t>
            </a:r>
            <a:r>
              <a:rPr lang="en-GB" b="1" dirty="0">
                <a:solidFill>
                  <a:schemeClr val="accent5"/>
                </a:solidFill>
                <a:latin typeface="Arial" panose="020B0604020202020204" pitchFamily="34" charset="0"/>
                <a:cs typeface="Arial" panose="020B0604020202020204" pitchFamily="34" charset="0"/>
              </a:rPr>
              <a:t>CLD Standards Council </a:t>
            </a:r>
            <a:r>
              <a:rPr lang="en-GB" b="1" dirty="0" smtClean="0">
                <a:solidFill>
                  <a:schemeClr val="accent5"/>
                </a:solidFill>
                <a:latin typeface="Arial" panose="020B0604020202020204" pitchFamily="34" charset="0"/>
                <a:cs typeface="Arial" panose="020B0604020202020204" pitchFamily="34" charset="0"/>
              </a:rPr>
              <a:t>Scotland</a:t>
            </a:r>
            <a:endParaRPr lang="en-GB" b="1" dirty="0">
              <a:solidFill>
                <a:schemeClr val="accent5"/>
              </a:solidFill>
              <a:latin typeface="Arial" panose="020B0604020202020204" pitchFamily="34" charset="0"/>
              <a:cs typeface="Arial" panose="020B0604020202020204" pitchFamily="34" charset="0"/>
            </a:endParaRPr>
          </a:p>
          <a:p>
            <a:pPr marL="400050" lvl="1" indent="0">
              <a:buNone/>
            </a:pPr>
            <a:r>
              <a:rPr lang="en-GB" dirty="0" smtClean="0">
                <a:latin typeface="Arial" panose="020B0604020202020204" pitchFamily="34" charset="0"/>
                <a:cs typeface="Arial" panose="020B0604020202020204" pitchFamily="34" charset="0"/>
              </a:rPr>
              <a:t>The </a:t>
            </a:r>
            <a:r>
              <a:rPr lang="en-GB" dirty="0">
                <a:latin typeface="Arial" panose="020B0604020202020204" pitchFamily="34" charset="0"/>
                <a:cs typeface="Arial" panose="020B0604020202020204" pitchFamily="34" charset="0"/>
              </a:rPr>
              <a:t>Optima</a:t>
            </a:r>
          </a:p>
          <a:p>
            <a:pPr marL="400050" lvl="1" indent="0">
              <a:buNone/>
            </a:pPr>
            <a:r>
              <a:rPr lang="en-GB" dirty="0">
                <a:latin typeface="Arial" panose="020B0604020202020204" pitchFamily="34" charset="0"/>
                <a:cs typeface="Arial" panose="020B0604020202020204" pitchFamily="34" charset="0"/>
              </a:rPr>
              <a:t>58 Robertson Street</a:t>
            </a:r>
          </a:p>
          <a:p>
            <a:pPr marL="400050" lvl="1" indent="0">
              <a:buNone/>
            </a:pPr>
            <a:r>
              <a:rPr lang="en-GB" dirty="0">
                <a:latin typeface="Arial" panose="020B0604020202020204" pitchFamily="34" charset="0"/>
                <a:cs typeface="Arial" panose="020B0604020202020204" pitchFamily="34" charset="0"/>
              </a:rPr>
              <a:t>Glasgow </a:t>
            </a:r>
            <a:r>
              <a:rPr lang="en-GB" dirty="0" err="1">
                <a:latin typeface="Arial" panose="020B0604020202020204" pitchFamily="34" charset="0"/>
                <a:cs typeface="Arial" panose="020B0604020202020204" pitchFamily="34" charset="0"/>
              </a:rPr>
              <a:t>G2</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8DU</a:t>
            </a:r>
            <a:endParaRPr lang="en-GB" dirty="0">
              <a:latin typeface="Arial" panose="020B0604020202020204" pitchFamily="34" charset="0"/>
              <a:cs typeface="Arial" panose="020B0604020202020204" pitchFamily="34" charset="0"/>
            </a:endParaRPr>
          </a:p>
          <a:p>
            <a:pPr marL="400050" lvl="1" indent="0">
              <a:buNone/>
            </a:pPr>
            <a:endParaRPr lang="en-GB" dirty="0">
              <a:latin typeface="Arial" panose="020B0604020202020204" pitchFamily="34" charset="0"/>
              <a:cs typeface="Arial" panose="020B0604020202020204" pitchFamily="34" charset="0"/>
            </a:endParaRPr>
          </a:p>
          <a:p>
            <a:pPr lvl="1"/>
            <a:r>
              <a:rPr lang="en-GB" b="1" dirty="0">
                <a:latin typeface="Arial" panose="020B0604020202020204" pitchFamily="34" charset="0"/>
                <a:cs typeface="Arial" panose="020B0604020202020204" pitchFamily="34" charset="0"/>
              </a:rPr>
              <a:t>Email: 	</a:t>
            </a:r>
            <a:r>
              <a:rPr lang="en-GB" b="1" dirty="0" smtClean="0">
                <a:latin typeface="Arial" panose="020B0604020202020204" pitchFamily="34" charset="0"/>
                <a:cs typeface="Arial" panose="020B0604020202020204" pitchFamily="34" charset="0"/>
              </a:rPr>
              <a:t>marion.allison@cldstandardscouncil.org.uk</a:t>
            </a:r>
            <a:endParaRPr lang="en-GB" b="1" dirty="0">
              <a:latin typeface="Arial" panose="020B0604020202020204" pitchFamily="34" charset="0"/>
              <a:cs typeface="Arial" panose="020B0604020202020204" pitchFamily="34" charset="0"/>
            </a:endParaRPr>
          </a:p>
          <a:p>
            <a:pPr lvl="1"/>
            <a:r>
              <a:rPr lang="en-GB" b="1" dirty="0" smtClean="0">
                <a:latin typeface="Arial" panose="020B0604020202020204" pitchFamily="34" charset="0"/>
                <a:cs typeface="Arial" panose="020B0604020202020204" pitchFamily="34" charset="0"/>
              </a:rPr>
              <a:t>Web</a:t>
            </a:r>
            <a:r>
              <a:rPr lang="en-GB" b="1" dirty="0">
                <a:latin typeface="Arial" panose="020B0604020202020204" pitchFamily="34" charset="0"/>
                <a:cs typeface="Arial" panose="020B0604020202020204" pitchFamily="34" charset="0"/>
              </a:rPr>
              <a:t>:	</a:t>
            </a:r>
            <a:r>
              <a:rPr lang="en-GB" b="1" u="sng" dirty="0" smtClean="0">
                <a:latin typeface="Arial" panose="020B0604020202020204" pitchFamily="34" charset="0"/>
                <a:cs typeface="Arial" panose="020B0604020202020204" pitchFamily="34" charset="0"/>
                <a:hlinkClick r:id="rId4"/>
              </a:rPr>
              <a:t>http</a:t>
            </a:r>
            <a:r>
              <a:rPr lang="en-GB" b="1" u="sng" dirty="0">
                <a:latin typeface="Arial" panose="020B0604020202020204" pitchFamily="34" charset="0"/>
                <a:cs typeface="Arial" panose="020B0604020202020204" pitchFamily="34" charset="0"/>
                <a:hlinkClick r:id="rId4"/>
              </a:rPr>
              <a:t>://www.cldstandardscouncil.org.uk</a:t>
            </a:r>
            <a:r>
              <a:rPr lang="en-GB" b="1" u="sng" dirty="0" smtClean="0">
                <a:latin typeface="Arial" panose="020B0604020202020204" pitchFamily="34" charset="0"/>
                <a:cs typeface="Arial" panose="020B0604020202020204" pitchFamily="34" charset="0"/>
                <a:hlinkClick r:id="rId4"/>
              </a:rPr>
              <a:t>/</a:t>
            </a:r>
            <a:endParaRPr lang="en-GB" b="1" u="sng" dirty="0" smtClean="0">
              <a:latin typeface="Arial" panose="020B0604020202020204" pitchFamily="34" charset="0"/>
              <a:cs typeface="Arial" panose="020B0604020202020204" pitchFamily="34" charset="0"/>
            </a:endParaRPr>
          </a:p>
          <a:p>
            <a:pPr lvl="1"/>
            <a:r>
              <a:rPr lang="en-GB" b="1" dirty="0" smtClean="0">
                <a:latin typeface="Arial" panose="020B0604020202020204" pitchFamily="34" charset="0"/>
                <a:cs typeface="Arial" panose="020B0604020202020204" pitchFamily="34" charset="0"/>
              </a:rPr>
              <a:t>Twitter:	@</a:t>
            </a:r>
            <a:r>
              <a:rPr lang="en-GB" b="1" dirty="0" err="1" smtClean="0">
                <a:latin typeface="Arial" panose="020B0604020202020204" pitchFamily="34" charset="0"/>
                <a:cs typeface="Arial" panose="020B0604020202020204" pitchFamily="34" charset="0"/>
              </a:rPr>
              <a:t>marionacldsc</a:t>
            </a:r>
            <a:endParaRPr lang="en-GB" b="1" dirty="0" smtClean="0">
              <a:latin typeface="Arial" panose="020B0604020202020204" pitchFamily="34" charset="0"/>
              <a:cs typeface="Arial" panose="020B0604020202020204" pitchFamily="34" charset="0"/>
            </a:endParaRPr>
          </a:p>
          <a:p>
            <a:pPr lvl="1"/>
            <a:r>
              <a:rPr lang="en-GB" b="1" dirty="0">
                <a:latin typeface="Arial" panose="020B0604020202020204" pitchFamily="34" charset="0"/>
                <a:cs typeface="Arial" panose="020B0604020202020204" pitchFamily="34" charset="0"/>
              </a:rPr>
              <a:t>	</a:t>
            </a:r>
            <a:r>
              <a:rPr lang="en-GB" b="1" dirty="0" smtClean="0">
                <a:latin typeface="Arial" panose="020B0604020202020204" pitchFamily="34" charset="0"/>
                <a:cs typeface="Arial" panose="020B0604020202020204" pitchFamily="34" charset="0"/>
              </a:rPr>
              <a:t>	@cldstandards</a:t>
            </a:r>
          </a:p>
          <a:p>
            <a:pPr lvl="1"/>
            <a:r>
              <a:rPr lang="en-GB" b="1" dirty="0" smtClean="0">
                <a:latin typeface="Arial" panose="020B0604020202020204" pitchFamily="34" charset="0"/>
                <a:cs typeface="Arial" panose="020B0604020202020204" pitchFamily="34" charset="0"/>
              </a:rPr>
              <a:t>Hashtag: #</a:t>
            </a:r>
            <a:r>
              <a:rPr lang="en-GB" b="1" dirty="0" err="1" smtClean="0">
                <a:latin typeface="Arial" panose="020B0604020202020204" pitchFamily="34" charset="0"/>
                <a:cs typeface="Arial" panose="020B0604020202020204" pitchFamily="34" charset="0"/>
              </a:rPr>
              <a:t>BecauseOfCLD</a:t>
            </a:r>
            <a:endParaRPr lang="en-GB" b="1"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82156530"/>
      </p:ext>
    </p:extLst>
  </p:cSld>
  <p:clrMapOvr>
    <a:masterClrMapping/>
  </p:clrMapOvr>
  <p:transition spd="slow">
    <p:cove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2119539"/>
            <a:ext cx="9144000" cy="4738461"/>
          </a:xfrm>
          <a:prstGeom prst="rect">
            <a:avLst/>
          </a:prstGeom>
          <a:gradFill>
            <a:gsLst>
              <a:gs pos="0">
                <a:srgbClr val="8488C4"/>
              </a:gs>
              <a:gs pos="18000">
                <a:srgbClr val="D4DEFF"/>
              </a:gs>
              <a:gs pos="69000">
                <a:srgbClr val="41C6CD"/>
              </a:gs>
            </a:gsLst>
            <a:lin ang="16200000" scaled="0"/>
          </a:gradFill>
          <a:effectLst/>
          <a:scene3d>
            <a:camera prst="orthographicFront">
              <a:rot lat="0" lon="0" rev="0"/>
            </a:camera>
            <a:lightRig rig="threePt" dir="t">
              <a:rot lat="0" lon="0" rev="1200000"/>
            </a:lightRig>
          </a:scene3d>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dirty="0" smtClean="0"/>
              <a:t> </a:t>
            </a:r>
            <a:endParaRPr lang="en-US" dirty="0"/>
          </a:p>
        </p:txBody>
      </p:sp>
      <p:sp>
        <p:nvSpPr>
          <p:cNvPr id="3" name="Subtitle 2"/>
          <p:cNvSpPr>
            <a:spLocks noGrp="1"/>
          </p:cNvSpPr>
          <p:nvPr>
            <p:ph type="subTitle" idx="1"/>
          </p:nvPr>
        </p:nvSpPr>
        <p:spPr>
          <a:xfrm>
            <a:off x="339706" y="2440899"/>
            <a:ext cx="7604144" cy="1430908"/>
          </a:xfrm>
        </p:spPr>
        <p:txBody>
          <a:bodyPr>
            <a:normAutofit/>
          </a:bodyPr>
          <a:lstStyle/>
          <a:p>
            <a:pPr algn="l"/>
            <a:r>
              <a:rPr lang="en-US" sz="4000" b="1" dirty="0" smtClean="0">
                <a:solidFill>
                  <a:schemeClr val="bg1"/>
                </a:solidFill>
                <a:latin typeface=""/>
                <a:cs typeface="Gill Sans"/>
              </a:rPr>
              <a:t>	</a:t>
            </a:r>
            <a:endParaRPr lang="en-US" sz="4000" b="1" dirty="0">
              <a:solidFill>
                <a:schemeClr val="bg1"/>
              </a:solidFill>
              <a:latin typeface=""/>
              <a:cs typeface="Gill Sans"/>
            </a:endParaRPr>
          </a:p>
        </p:txBody>
      </p:sp>
      <p:sp>
        <p:nvSpPr>
          <p:cNvPr id="10" name="Subtitle 2"/>
          <p:cNvSpPr txBox="1">
            <a:spLocks/>
          </p:cNvSpPr>
          <p:nvPr/>
        </p:nvSpPr>
        <p:spPr>
          <a:xfrm>
            <a:off x="732922" y="3519128"/>
            <a:ext cx="6400800" cy="1964626"/>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endParaRPr lang="en-US" sz="4000" b="1" dirty="0"/>
          </a:p>
        </p:txBody>
      </p:sp>
      <p:sp>
        <p:nvSpPr>
          <p:cNvPr id="12" name="Subtitle 2"/>
          <p:cNvSpPr txBox="1">
            <a:spLocks/>
          </p:cNvSpPr>
          <p:nvPr/>
        </p:nvSpPr>
        <p:spPr>
          <a:xfrm>
            <a:off x="339706" y="4007710"/>
            <a:ext cx="6400800" cy="670070"/>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endParaRPr lang="en-US" sz="3000" dirty="0">
              <a:solidFill>
                <a:schemeClr val="bg1"/>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40328" y="366699"/>
            <a:ext cx="4609947" cy="1592160"/>
          </a:xfrm>
          <a:prstGeom prst="rect">
            <a:avLst/>
          </a:prstGeom>
        </p:spPr>
      </p:pic>
      <p:sp>
        <p:nvSpPr>
          <p:cNvPr id="4" name="TextBox 3"/>
          <p:cNvSpPr txBox="1"/>
          <p:nvPr/>
        </p:nvSpPr>
        <p:spPr>
          <a:xfrm>
            <a:off x="339706" y="2648607"/>
            <a:ext cx="8542428" cy="2677656"/>
          </a:xfrm>
          <a:prstGeom prst="rect">
            <a:avLst/>
          </a:prstGeom>
          <a:noFill/>
        </p:spPr>
        <p:txBody>
          <a:bodyPr wrap="square" rtlCol="0">
            <a:spAutoFit/>
          </a:bodyPr>
          <a:lstStyle/>
          <a:p>
            <a:r>
              <a:rPr lang="en-GB" sz="3200" dirty="0" smtClean="0">
                <a:solidFill>
                  <a:srgbClr val="0070C0"/>
                </a:solidFill>
                <a:latin typeface="Arial" panose="020B0604020202020204" pitchFamily="34" charset="0"/>
                <a:cs typeface="Arial" panose="020B0604020202020204" pitchFamily="34" charset="0"/>
              </a:rPr>
              <a:t>Leading CLD</a:t>
            </a:r>
          </a:p>
          <a:p>
            <a:endParaRPr lang="en-GB" sz="3200" dirty="0">
              <a:solidFill>
                <a:srgbClr val="0070C0"/>
              </a:solidFill>
              <a:latin typeface="Arial" panose="020B0604020202020204" pitchFamily="34" charset="0"/>
              <a:cs typeface="Arial" panose="020B0604020202020204" pitchFamily="34" charset="0"/>
            </a:endParaRPr>
          </a:p>
          <a:p>
            <a:endParaRPr lang="en-GB" sz="3200" dirty="0" smtClean="0">
              <a:solidFill>
                <a:srgbClr val="0070C0"/>
              </a:solidFill>
              <a:latin typeface="Arial" panose="020B0604020202020204" pitchFamily="34" charset="0"/>
              <a:cs typeface="Arial" panose="020B0604020202020204" pitchFamily="34" charset="0"/>
            </a:endParaRPr>
          </a:p>
          <a:p>
            <a:endParaRPr lang="en-GB" sz="3200" dirty="0" smtClean="0">
              <a:solidFill>
                <a:srgbClr val="0070C0"/>
              </a:solidFill>
              <a:latin typeface="Arial" panose="020B0604020202020204" pitchFamily="34" charset="0"/>
              <a:cs typeface="Arial" panose="020B0604020202020204" pitchFamily="34" charset="0"/>
            </a:endParaRPr>
          </a:p>
          <a:p>
            <a:pPr algn="r"/>
            <a:r>
              <a:rPr lang="en-GB" sz="2000" dirty="0" smtClean="0">
                <a:solidFill>
                  <a:srgbClr val="0070C0"/>
                </a:solidFill>
                <a:latin typeface="Arial" panose="020B0604020202020204" pitchFamily="34" charset="0"/>
                <a:cs typeface="Arial" panose="020B0604020202020204" pitchFamily="34" charset="0"/>
              </a:rPr>
              <a:t>Dr Marion Allison</a:t>
            </a:r>
          </a:p>
          <a:p>
            <a:pPr algn="r"/>
            <a:r>
              <a:rPr lang="en-GB" sz="2000" dirty="0" smtClean="0">
                <a:solidFill>
                  <a:srgbClr val="0070C0"/>
                </a:solidFill>
                <a:latin typeface="Arial" panose="020B0604020202020204" pitchFamily="34" charset="0"/>
                <a:cs typeface="Arial" panose="020B0604020202020204" pitchFamily="34" charset="0"/>
              </a:rPr>
              <a:t>8 March 2022</a:t>
            </a:r>
            <a:endParaRPr lang="en-GB" sz="20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99777064"/>
      </p:ext>
    </p:extLst>
  </p:cSld>
  <p:clrMapOvr>
    <a:masterClrMapping/>
  </p:clrMapOvr>
  <p:transition spd="slow">
    <p:cove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06993" y="1428101"/>
            <a:ext cx="6921863" cy="90236"/>
          </a:xfrm>
          <a:prstGeom prst="rect">
            <a:avLst/>
          </a:prstGeom>
          <a:solidFill>
            <a:srgbClr val="41C6CD"/>
          </a:solidFill>
          <a:effectLst/>
          <a:scene3d>
            <a:camera prst="orthographicFront">
              <a:rot lat="0" lon="0" rev="0"/>
            </a:camera>
            <a:lightRig rig="threePt" dir="t">
              <a:rot lat="0" lon="0" rev="1200000"/>
            </a:lightRig>
          </a:scene3d>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dirty="0" smtClean="0">
                <a:solidFill>
                  <a:prstClr val="white"/>
                </a:solidFill>
              </a:rPr>
              <a:t> </a:t>
            </a:r>
            <a:endParaRPr lang="en-US" dirty="0">
              <a:solidFill>
                <a:prstClr val="white"/>
              </a:solidFill>
            </a:endParaRPr>
          </a:p>
        </p:txBody>
      </p:sp>
      <p:sp>
        <p:nvSpPr>
          <p:cNvPr id="8" name="Rectangle 7"/>
          <p:cNvSpPr/>
          <p:nvPr/>
        </p:nvSpPr>
        <p:spPr>
          <a:xfrm>
            <a:off x="0" y="6433457"/>
            <a:ext cx="9144000" cy="424543"/>
          </a:xfrm>
          <a:prstGeom prst="rect">
            <a:avLst/>
          </a:prstGeom>
          <a:gradFill>
            <a:gsLst>
              <a:gs pos="0">
                <a:srgbClr val="8488C4"/>
              </a:gs>
              <a:gs pos="23000">
                <a:srgbClr val="D4DEFF"/>
              </a:gs>
              <a:gs pos="98000">
                <a:schemeClr val="bg1"/>
              </a:gs>
              <a:gs pos="45000">
                <a:srgbClr val="41C6CD">
                  <a:alpha val="47000"/>
                </a:srgbClr>
              </a:gs>
            </a:gsLst>
            <a:lin ang="16200000" scaled="0"/>
          </a:gradFill>
          <a:effectLst/>
          <a:scene3d>
            <a:camera prst="orthographicFront">
              <a:rot lat="0" lon="0" rev="0"/>
            </a:camera>
            <a:lightRig rig="threePt" dir="t">
              <a:rot lat="0" lon="0" rev="1200000"/>
            </a:lightRig>
          </a:scene3d>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dirty="0" smtClean="0">
                <a:solidFill>
                  <a:prstClr val="white"/>
                </a:solidFill>
              </a:rPr>
              <a:t> </a:t>
            </a:r>
            <a:endParaRPr lang="en-US" dirty="0">
              <a:solidFill>
                <a:prstClr val="white"/>
              </a:solidFill>
            </a:endParaRPr>
          </a:p>
        </p:txBody>
      </p:sp>
      <p:sp>
        <p:nvSpPr>
          <p:cNvPr id="4" name="Title 3"/>
          <p:cNvSpPr>
            <a:spLocks noGrp="1"/>
          </p:cNvSpPr>
          <p:nvPr>
            <p:ph type="title"/>
          </p:nvPr>
        </p:nvSpPr>
        <p:spPr/>
        <p:txBody>
          <a:bodyPr>
            <a:normAutofit/>
          </a:bodyPr>
          <a:lstStyle/>
          <a:p>
            <a:pPr algn="l"/>
            <a:r>
              <a:rPr lang="en-GB" sz="3200" dirty="0" smtClean="0">
                <a:solidFill>
                  <a:srgbClr val="7030A0"/>
                </a:solidFill>
                <a:latin typeface="Arial" panose="020B0604020202020204" pitchFamily="34" charset="0"/>
                <a:cs typeface="Arial" panose="020B0604020202020204" pitchFamily="34" charset="0"/>
              </a:rPr>
              <a:t>Overview</a:t>
            </a:r>
            <a:endParaRPr lang="en-GB" sz="3200" dirty="0">
              <a:solidFill>
                <a:srgbClr val="7030A0"/>
              </a:solidFill>
              <a:latin typeface="Arial" panose="020B0604020202020204" pitchFamily="34" charset="0"/>
              <a:cs typeface="Arial" panose="020B0604020202020204" pitchFamily="34" charset="0"/>
            </a:endParaRPr>
          </a:p>
        </p:txBody>
      </p:sp>
      <p:sp>
        <p:nvSpPr>
          <p:cNvPr id="5" name="Content Placeholder 4"/>
          <p:cNvSpPr>
            <a:spLocks noGrp="1"/>
          </p:cNvSpPr>
          <p:nvPr>
            <p:ph idx="1"/>
          </p:nvPr>
        </p:nvSpPr>
        <p:spPr>
          <a:xfrm>
            <a:off x="557683" y="1600200"/>
            <a:ext cx="8229600" cy="4525963"/>
          </a:xfrm>
        </p:spPr>
        <p:txBody>
          <a:bodyPr>
            <a:normAutofit fontScale="85000" lnSpcReduction="20000"/>
          </a:bodyPr>
          <a:lstStyle/>
          <a:p>
            <a:pPr marL="0" indent="0">
              <a:buNone/>
            </a:pPr>
            <a:r>
              <a:rPr lang="en-GB" dirty="0" smtClean="0">
                <a:latin typeface="Arial" panose="020B0604020202020204" pitchFamily="34" charset="0"/>
                <a:cs typeface="Arial" panose="020B0604020202020204" pitchFamily="34" charset="0"/>
              </a:rPr>
              <a:t>Aim: To consider CLD professional practice.</a:t>
            </a:r>
          </a:p>
          <a:p>
            <a:pPr marL="0" indent="0">
              <a:buNone/>
            </a:pPr>
            <a:endParaRPr lang="en-GB" dirty="0">
              <a:latin typeface="Arial" panose="020B0604020202020204" pitchFamily="34" charset="0"/>
              <a:cs typeface="Arial" panose="020B0604020202020204" pitchFamily="34" charset="0"/>
            </a:endParaRPr>
          </a:p>
          <a:p>
            <a:r>
              <a:rPr lang="en-GB" dirty="0" smtClean="0">
                <a:latin typeface="Arial" panose="020B0604020202020204" pitchFamily="34" charset="0"/>
                <a:cs typeface="Arial" panose="020B0604020202020204" pitchFamily="34" charset="0"/>
              </a:rPr>
              <a:t>Community Learning and Development in Scotland</a:t>
            </a:r>
          </a:p>
          <a:p>
            <a:r>
              <a:rPr lang="en-GB" dirty="0" smtClean="0">
                <a:latin typeface="Arial" panose="020B0604020202020204" pitchFamily="34" charset="0"/>
                <a:cs typeface="Arial" panose="020B0604020202020204" pitchFamily="34" charset="0"/>
              </a:rPr>
              <a:t>The CLD Workforce</a:t>
            </a:r>
          </a:p>
          <a:p>
            <a:r>
              <a:rPr lang="en-GB" dirty="0" smtClean="0">
                <a:latin typeface="Arial" panose="020B0604020202020204" pitchFamily="34" charset="0"/>
                <a:cs typeface="Arial" panose="020B0604020202020204" pitchFamily="34" charset="0"/>
              </a:rPr>
              <a:t>The Professionals</a:t>
            </a:r>
          </a:p>
          <a:p>
            <a:pPr lvl="1"/>
            <a:r>
              <a:rPr lang="en-GB" dirty="0" smtClean="0">
                <a:latin typeface="Arial" panose="020B0604020202020204" pitchFamily="34" charset="0"/>
                <a:cs typeface="Arial" panose="020B0604020202020204" pitchFamily="34" charset="0"/>
              </a:rPr>
              <a:t>Values</a:t>
            </a:r>
          </a:p>
          <a:p>
            <a:pPr lvl="1"/>
            <a:r>
              <a:rPr lang="en-GB" dirty="0" smtClean="0">
                <a:latin typeface="Arial" panose="020B0604020202020204" pitchFamily="34" charset="0"/>
                <a:cs typeface="Arial" panose="020B0604020202020204" pitchFamily="34" charset="0"/>
              </a:rPr>
              <a:t>Ethics</a:t>
            </a:r>
          </a:p>
          <a:p>
            <a:pPr lvl="1"/>
            <a:r>
              <a:rPr lang="en-GB" dirty="0" smtClean="0">
                <a:latin typeface="Arial" panose="020B0604020202020204" pitchFamily="34" charset="0"/>
                <a:cs typeface="Arial" panose="020B0604020202020204" pitchFamily="34" charset="0"/>
              </a:rPr>
              <a:t>Competence</a:t>
            </a:r>
          </a:p>
          <a:p>
            <a:pPr lvl="1"/>
            <a:r>
              <a:rPr lang="en-GB" dirty="0" smtClean="0">
                <a:latin typeface="Arial" panose="020B0604020202020204" pitchFamily="34" charset="0"/>
                <a:cs typeface="Arial" panose="020B0604020202020204" pitchFamily="34" charset="0"/>
              </a:rPr>
              <a:t>Attributes</a:t>
            </a:r>
          </a:p>
          <a:p>
            <a:r>
              <a:rPr lang="en-GB" dirty="0" smtClean="0">
                <a:latin typeface="Arial" panose="020B0604020202020204" pitchFamily="34" charset="0"/>
                <a:cs typeface="Arial" panose="020B0604020202020204" pitchFamily="34" charset="0"/>
              </a:rPr>
              <a:t>Growing the Learning Culture</a:t>
            </a:r>
          </a:p>
          <a:p>
            <a:endParaRPr lang="en-GB" dirty="0" smtClean="0"/>
          </a:p>
          <a:p>
            <a:endParaRPr lang="en-GB" dirty="0" smtClean="0"/>
          </a:p>
          <a:p>
            <a:pPr marL="0" indent="0">
              <a:buNone/>
            </a:pPr>
            <a:endParaRPr lang="en-GB" dirty="0"/>
          </a:p>
        </p:txBody>
      </p:sp>
    </p:spTree>
    <p:extLst>
      <p:ext uri="{BB962C8B-B14F-4D97-AF65-F5344CB8AC3E}">
        <p14:creationId xmlns:p14="http://schemas.microsoft.com/office/powerpoint/2010/main" val="2805433494"/>
      </p:ext>
    </p:extLst>
  </p:cSld>
  <p:clrMapOvr>
    <a:masterClrMapping/>
  </p:clrMapOvr>
  <p:transition spd="slow">
    <p:cove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LD_Colour_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67316" y="350252"/>
            <a:ext cx="1014770" cy="961867"/>
          </a:xfrm>
          <a:prstGeom prst="rect">
            <a:avLst/>
          </a:prstGeom>
        </p:spPr>
      </p:pic>
      <p:sp>
        <p:nvSpPr>
          <p:cNvPr id="6" name="Rectangle 5"/>
          <p:cNvSpPr/>
          <p:nvPr/>
        </p:nvSpPr>
        <p:spPr>
          <a:xfrm>
            <a:off x="806993" y="1428101"/>
            <a:ext cx="6921863" cy="90236"/>
          </a:xfrm>
          <a:prstGeom prst="rect">
            <a:avLst/>
          </a:prstGeom>
          <a:solidFill>
            <a:srgbClr val="41C6CD"/>
          </a:solidFill>
          <a:effectLst/>
          <a:scene3d>
            <a:camera prst="orthographicFront">
              <a:rot lat="0" lon="0" rev="0"/>
            </a:camera>
            <a:lightRig rig="threePt" dir="t">
              <a:rot lat="0" lon="0" rev="1200000"/>
            </a:lightRig>
          </a:scene3d>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dirty="0" smtClean="0">
                <a:solidFill>
                  <a:prstClr val="white"/>
                </a:solidFill>
              </a:rPr>
              <a:t> </a:t>
            </a:r>
            <a:endParaRPr lang="en-US" dirty="0">
              <a:solidFill>
                <a:prstClr val="white"/>
              </a:solidFill>
            </a:endParaRPr>
          </a:p>
        </p:txBody>
      </p:sp>
      <p:sp>
        <p:nvSpPr>
          <p:cNvPr id="8" name="Rectangle 7"/>
          <p:cNvSpPr/>
          <p:nvPr/>
        </p:nvSpPr>
        <p:spPr>
          <a:xfrm>
            <a:off x="0" y="6433457"/>
            <a:ext cx="9144000" cy="424543"/>
          </a:xfrm>
          <a:prstGeom prst="rect">
            <a:avLst/>
          </a:prstGeom>
          <a:gradFill>
            <a:gsLst>
              <a:gs pos="0">
                <a:srgbClr val="8488C4"/>
              </a:gs>
              <a:gs pos="23000">
                <a:srgbClr val="D4DEFF"/>
              </a:gs>
              <a:gs pos="98000">
                <a:schemeClr val="bg1"/>
              </a:gs>
              <a:gs pos="45000">
                <a:srgbClr val="41C6CD">
                  <a:alpha val="47000"/>
                </a:srgbClr>
              </a:gs>
            </a:gsLst>
            <a:lin ang="16200000" scaled="0"/>
          </a:gradFill>
          <a:effectLst/>
          <a:scene3d>
            <a:camera prst="orthographicFront">
              <a:rot lat="0" lon="0" rev="0"/>
            </a:camera>
            <a:lightRig rig="threePt" dir="t">
              <a:rot lat="0" lon="0" rev="1200000"/>
            </a:lightRig>
          </a:scene3d>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dirty="0" smtClean="0">
                <a:solidFill>
                  <a:prstClr val="white"/>
                </a:solidFill>
              </a:rPr>
              <a:t> </a:t>
            </a:r>
            <a:endParaRPr lang="en-US" dirty="0">
              <a:solidFill>
                <a:prstClr val="white"/>
              </a:solidFill>
            </a:endParaRPr>
          </a:p>
        </p:txBody>
      </p:sp>
      <p:sp>
        <p:nvSpPr>
          <p:cNvPr id="4" name="Title 3"/>
          <p:cNvSpPr>
            <a:spLocks noGrp="1"/>
          </p:cNvSpPr>
          <p:nvPr>
            <p:ph type="title"/>
          </p:nvPr>
        </p:nvSpPr>
        <p:spPr/>
        <p:txBody>
          <a:bodyPr>
            <a:normAutofit/>
          </a:bodyPr>
          <a:lstStyle/>
          <a:p>
            <a:pPr algn="l"/>
            <a:r>
              <a:rPr lang="en-GB" sz="3200" dirty="0" smtClean="0">
                <a:solidFill>
                  <a:srgbClr val="7030A0"/>
                </a:solidFill>
                <a:latin typeface="Arial" panose="020B0604020202020204" pitchFamily="34" charset="0"/>
                <a:cs typeface="Arial" panose="020B0604020202020204" pitchFamily="34" charset="0"/>
              </a:rPr>
              <a:t>Education    CLD</a:t>
            </a:r>
            <a:r>
              <a:rPr lang="en-GB" sz="3200" dirty="0">
                <a:solidFill>
                  <a:srgbClr val="7030A0"/>
                </a:solidFill>
                <a:latin typeface="Arial" panose="020B0604020202020204" pitchFamily="34" charset="0"/>
                <a:cs typeface="Arial" panose="020B0604020202020204" pitchFamily="34" charset="0"/>
              </a:rPr>
              <a:t> </a:t>
            </a:r>
            <a:r>
              <a:rPr lang="en-GB" sz="3200" dirty="0" smtClean="0">
                <a:solidFill>
                  <a:srgbClr val="7030A0"/>
                </a:solidFill>
                <a:latin typeface="Arial" panose="020B0604020202020204" pitchFamily="34" charset="0"/>
                <a:cs typeface="Arial" panose="020B0604020202020204" pitchFamily="34" charset="0"/>
              </a:rPr>
              <a:t>   Practice</a:t>
            </a:r>
            <a:endParaRPr lang="en-GB" sz="3200" dirty="0">
              <a:solidFill>
                <a:srgbClr val="7030A0"/>
              </a:solidFill>
              <a:latin typeface="Arial" panose="020B0604020202020204" pitchFamily="34" charset="0"/>
              <a:cs typeface="Arial" panose="020B0604020202020204" pitchFamily="34" charset="0"/>
            </a:endParaRPr>
          </a:p>
        </p:txBody>
      </p:sp>
      <p:sp>
        <p:nvSpPr>
          <p:cNvPr id="2" name="Content Placeholder 1"/>
          <p:cNvSpPr>
            <a:spLocks noGrp="1"/>
          </p:cNvSpPr>
          <p:nvPr>
            <p:ph idx="1"/>
          </p:nvPr>
        </p:nvSpPr>
        <p:spPr>
          <a:xfrm>
            <a:off x="457200" y="1600200"/>
            <a:ext cx="8229600" cy="4833257"/>
          </a:xfrm>
        </p:spPr>
        <p:txBody>
          <a:bodyPr>
            <a:normAutofit/>
          </a:bodyPr>
          <a:lstStyle/>
          <a:p>
            <a:pPr marL="57150" indent="0">
              <a:buNone/>
            </a:pPr>
            <a:r>
              <a:rPr lang="en-GB" dirty="0" smtClean="0">
                <a:latin typeface="Arial" panose="020B0604020202020204" pitchFamily="34" charset="0"/>
                <a:cs typeface="Arial" panose="020B0604020202020204" pitchFamily="34" charset="0"/>
              </a:rPr>
              <a:t>People											Life-stage 										</a:t>
            </a:r>
          </a:p>
          <a:p>
            <a:pPr marL="400050" lvl="1" indent="0">
              <a:buNone/>
            </a:pPr>
            <a:endParaRPr lang="en-GB" dirty="0" smtClean="0">
              <a:latin typeface="Arial" panose="020B0604020202020204" pitchFamily="34" charset="0"/>
              <a:cs typeface="Arial" panose="020B0604020202020204" pitchFamily="34" charset="0"/>
            </a:endParaRPr>
          </a:p>
          <a:p>
            <a:endParaRPr lang="en-GB" dirty="0" smtClean="0">
              <a:latin typeface="Arial" panose="020B0604020202020204" pitchFamily="34" charset="0"/>
              <a:cs typeface="Arial" panose="020B0604020202020204" pitchFamily="34" charset="0"/>
            </a:endParaRPr>
          </a:p>
          <a:p>
            <a:endParaRPr lang="en-GB" dirty="0" smtClean="0">
              <a:latin typeface="Arial" panose="020B0604020202020204" pitchFamily="34" charset="0"/>
              <a:cs typeface="Arial" panose="020B0604020202020204" pitchFamily="34" charset="0"/>
            </a:endParaRPr>
          </a:p>
          <a:p>
            <a:endParaRPr lang="en-GB" dirty="0" smtClean="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pPr marL="0" indent="0">
              <a:buNone/>
            </a:pPr>
            <a:r>
              <a:rPr lang="en-GB" dirty="0" smtClean="0">
                <a:latin typeface="Arial" panose="020B0604020202020204" pitchFamily="34" charset="0"/>
                <a:cs typeface="Arial" panose="020B0604020202020204" pitchFamily="34" charset="0"/>
              </a:rPr>
              <a:t>Purpose										Context</a:t>
            </a:r>
          </a:p>
        </p:txBody>
      </p:sp>
      <p:sp>
        <p:nvSpPr>
          <p:cNvPr id="5" name="AutoShape 2" descr="Image result for seven stages of life"/>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9" name="Picture 8"/>
          <p:cNvPicPr>
            <a:picLocks noChangeAspect="1"/>
          </p:cNvPicPr>
          <p:nvPr/>
        </p:nvPicPr>
        <p:blipFill>
          <a:blip r:embed="rId4"/>
          <a:stretch>
            <a:fillRect/>
          </a:stretch>
        </p:blipFill>
        <p:spPr>
          <a:xfrm>
            <a:off x="2182091" y="2509615"/>
            <a:ext cx="4488873" cy="3014426"/>
          </a:xfrm>
          <a:prstGeom prst="rect">
            <a:avLst/>
          </a:prstGeom>
        </p:spPr>
      </p:pic>
      <p:sp>
        <p:nvSpPr>
          <p:cNvPr id="3" name="Right Arrow 2"/>
          <p:cNvSpPr/>
          <p:nvPr/>
        </p:nvSpPr>
        <p:spPr>
          <a:xfrm>
            <a:off x="2391508" y="753626"/>
            <a:ext cx="301450" cy="291403"/>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 name="Right Arrow 9"/>
          <p:cNvSpPr/>
          <p:nvPr/>
        </p:nvSpPr>
        <p:spPr>
          <a:xfrm>
            <a:off x="3707842" y="753626"/>
            <a:ext cx="301450" cy="291403"/>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89415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06993" y="1428101"/>
            <a:ext cx="6921863" cy="90236"/>
          </a:xfrm>
          <a:prstGeom prst="rect">
            <a:avLst/>
          </a:prstGeom>
          <a:solidFill>
            <a:srgbClr val="41C6CD"/>
          </a:solidFill>
          <a:effectLst/>
          <a:scene3d>
            <a:camera prst="orthographicFront">
              <a:rot lat="0" lon="0" rev="0"/>
            </a:camera>
            <a:lightRig rig="threePt" dir="t">
              <a:rot lat="0" lon="0" rev="1200000"/>
            </a:lightRig>
          </a:scene3d>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dirty="0" smtClean="0">
                <a:solidFill>
                  <a:prstClr val="white"/>
                </a:solidFill>
              </a:rPr>
              <a:t> </a:t>
            </a:r>
            <a:endParaRPr lang="en-US" dirty="0">
              <a:solidFill>
                <a:prstClr val="white"/>
              </a:solidFill>
            </a:endParaRPr>
          </a:p>
        </p:txBody>
      </p:sp>
      <p:sp>
        <p:nvSpPr>
          <p:cNvPr id="8" name="Rectangle 7"/>
          <p:cNvSpPr/>
          <p:nvPr/>
        </p:nvSpPr>
        <p:spPr>
          <a:xfrm>
            <a:off x="0" y="6433457"/>
            <a:ext cx="9144000" cy="424543"/>
          </a:xfrm>
          <a:prstGeom prst="rect">
            <a:avLst/>
          </a:prstGeom>
          <a:gradFill>
            <a:gsLst>
              <a:gs pos="0">
                <a:srgbClr val="8488C4"/>
              </a:gs>
              <a:gs pos="23000">
                <a:srgbClr val="D4DEFF"/>
              </a:gs>
              <a:gs pos="98000">
                <a:schemeClr val="bg1"/>
              </a:gs>
              <a:gs pos="45000">
                <a:srgbClr val="41C6CD">
                  <a:alpha val="47000"/>
                </a:srgbClr>
              </a:gs>
            </a:gsLst>
            <a:lin ang="16200000" scaled="0"/>
          </a:gradFill>
          <a:effectLst/>
          <a:scene3d>
            <a:camera prst="orthographicFront">
              <a:rot lat="0" lon="0" rev="0"/>
            </a:camera>
            <a:lightRig rig="threePt" dir="t">
              <a:rot lat="0" lon="0" rev="1200000"/>
            </a:lightRig>
          </a:scene3d>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dirty="0" smtClean="0">
                <a:solidFill>
                  <a:prstClr val="white"/>
                </a:solidFill>
              </a:rPr>
              <a:t> </a:t>
            </a:r>
            <a:endParaRPr lang="en-US" dirty="0">
              <a:solidFill>
                <a:prstClr val="white"/>
              </a:solidFill>
            </a:endParaRPr>
          </a:p>
        </p:txBody>
      </p:sp>
      <p:sp>
        <p:nvSpPr>
          <p:cNvPr id="4" name="Title 3"/>
          <p:cNvSpPr>
            <a:spLocks noGrp="1"/>
          </p:cNvSpPr>
          <p:nvPr>
            <p:ph type="title"/>
          </p:nvPr>
        </p:nvSpPr>
        <p:spPr/>
        <p:txBody>
          <a:bodyPr>
            <a:normAutofit/>
          </a:bodyPr>
          <a:lstStyle/>
          <a:p>
            <a:pPr algn="l"/>
            <a:r>
              <a:rPr lang="en-GB" sz="3200" dirty="0" smtClean="0">
                <a:solidFill>
                  <a:srgbClr val="7030A0"/>
                </a:solidFill>
                <a:latin typeface="Arial" panose="020B0604020202020204" pitchFamily="34" charset="0"/>
                <a:cs typeface="Arial" panose="020B0604020202020204" pitchFamily="34" charset="0"/>
              </a:rPr>
              <a:t>CLD in Scotland</a:t>
            </a:r>
            <a:endParaRPr lang="en-GB" sz="3200" dirty="0">
              <a:solidFill>
                <a:srgbClr val="7030A0"/>
              </a:solidFill>
              <a:latin typeface="Arial" panose="020B0604020202020204" pitchFamily="34" charset="0"/>
              <a:cs typeface="Arial" panose="020B0604020202020204" pitchFamily="34" charset="0"/>
            </a:endParaRPr>
          </a:p>
        </p:txBody>
      </p:sp>
      <p:sp>
        <p:nvSpPr>
          <p:cNvPr id="5" name="Content Placeholder 4"/>
          <p:cNvSpPr>
            <a:spLocks noGrp="1"/>
          </p:cNvSpPr>
          <p:nvPr>
            <p:ph idx="1"/>
          </p:nvPr>
        </p:nvSpPr>
        <p:spPr>
          <a:xfrm>
            <a:off x="457200" y="1600200"/>
            <a:ext cx="8229600" cy="4933956"/>
          </a:xfrm>
        </p:spPr>
        <p:txBody>
          <a:bodyPr>
            <a:normAutofit fontScale="92500" lnSpcReduction="10000"/>
          </a:bodyPr>
          <a:lstStyle/>
          <a:p>
            <a:pPr marL="0" indent="0">
              <a:buNone/>
            </a:pPr>
            <a:r>
              <a:rPr lang="en-GB" b="1" dirty="0" smtClean="0">
                <a:latin typeface="Arial" panose="020B0604020202020204" pitchFamily="34" charset="0"/>
                <a:cs typeface="Arial" panose="020B0604020202020204" pitchFamily="34" charset="0"/>
              </a:rPr>
              <a:t>Policy </a:t>
            </a:r>
            <a:r>
              <a:rPr lang="en-GB" b="1" dirty="0">
                <a:latin typeface="Arial" panose="020B0604020202020204" pitchFamily="34" charset="0"/>
                <a:cs typeface="Arial" panose="020B0604020202020204" pitchFamily="34" charset="0"/>
              </a:rPr>
              <a:t>&amp; </a:t>
            </a:r>
            <a:r>
              <a:rPr lang="en-GB" b="1" dirty="0" smtClean="0">
                <a:latin typeface="Arial" panose="020B0604020202020204" pitchFamily="34" charset="0"/>
                <a:cs typeface="Arial" panose="020B0604020202020204" pitchFamily="34" charset="0"/>
              </a:rPr>
              <a:t>Legislation </a:t>
            </a:r>
          </a:p>
          <a:p>
            <a:r>
              <a:rPr lang="en-GB" dirty="0">
                <a:latin typeface="Arial" panose="020B0604020202020204" pitchFamily="34" charset="0"/>
                <a:cs typeface="Arial" panose="020B0604020202020204" pitchFamily="34" charset="0"/>
              </a:rPr>
              <a:t>Education Scotland Act 1980</a:t>
            </a:r>
          </a:p>
          <a:p>
            <a:r>
              <a:rPr lang="en-GB" dirty="0" smtClean="0">
                <a:latin typeface="Arial" panose="020B0604020202020204" pitchFamily="34" charset="0"/>
                <a:cs typeface="Arial" panose="020B0604020202020204" pitchFamily="34" charset="0"/>
                <a:hlinkClick r:id="rId3"/>
              </a:rPr>
              <a:t>The </a:t>
            </a:r>
            <a:r>
              <a:rPr lang="en-GB" dirty="0">
                <a:latin typeface="Arial" panose="020B0604020202020204" pitchFamily="34" charset="0"/>
                <a:cs typeface="Arial" panose="020B0604020202020204" pitchFamily="34" charset="0"/>
                <a:hlinkClick r:id="rId3"/>
              </a:rPr>
              <a:t>Requirements for Community Learning and Development (Scotland) Regulations 2013</a:t>
            </a:r>
            <a:r>
              <a:rPr lang="en-GB" dirty="0">
                <a:latin typeface="Arial" panose="020B0604020202020204" pitchFamily="34" charset="0"/>
                <a:cs typeface="Arial" panose="020B0604020202020204" pitchFamily="34" charset="0"/>
              </a:rPr>
              <a:t> </a:t>
            </a:r>
            <a:endParaRPr lang="en-GB" dirty="0" smtClean="0">
              <a:latin typeface="Arial" panose="020B0604020202020204" pitchFamily="34" charset="0"/>
              <a:cs typeface="Arial" panose="020B0604020202020204" pitchFamily="34" charset="0"/>
            </a:endParaRPr>
          </a:p>
          <a:p>
            <a:r>
              <a:rPr lang="en-GB" dirty="0" smtClean="0">
                <a:latin typeface="Arial" panose="020B0604020202020204" pitchFamily="34" charset="0"/>
                <a:cs typeface="Arial" panose="020B0604020202020204" pitchFamily="34" charset="0"/>
              </a:rPr>
              <a:t>Community Planning Partnerships (2001)</a:t>
            </a:r>
          </a:p>
          <a:p>
            <a:r>
              <a:rPr lang="en-GB" dirty="0" smtClean="0">
                <a:latin typeface="Arial" panose="020B0604020202020204" pitchFamily="34" charset="0"/>
                <a:cs typeface="Arial" panose="020B0604020202020204" pitchFamily="34" charset="0"/>
              </a:rPr>
              <a:t>Community Empowerment (2015)</a:t>
            </a:r>
          </a:p>
          <a:p>
            <a:pPr marL="0" indent="0">
              <a:buNone/>
            </a:pPr>
            <a:r>
              <a:rPr lang="en-GB" b="1" dirty="0" smtClean="0">
                <a:latin typeface="Arial" panose="020B0604020202020204" pitchFamily="34" charset="0"/>
                <a:cs typeface="Arial" panose="020B0604020202020204" pitchFamily="34" charset="0"/>
              </a:rPr>
              <a:t>Ministerial Support / Portfolio</a:t>
            </a:r>
          </a:p>
          <a:p>
            <a:r>
              <a:rPr lang="en-GB" dirty="0" smtClean="0">
                <a:latin typeface="Arial" panose="020B0604020202020204" pitchFamily="34" charset="0"/>
                <a:cs typeface="Arial" panose="020B0604020202020204" pitchFamily="34" charset="0"/>
              </a:rPr>
              <a:t>Mr Jamie Hepburn </a:t>
            </a:r>
            <a:r>
              <a:rPr lang="en-GB" dirty="0" err="1" smtClean="0">
                <a:latin typeface="Arial" panose="020B0604020202020204" pitchFamily="34" charset="0"/>
                <a:cs typeface="Arial" panose="020B0604020202020204" pitchFamily="34" charset="0"/>
              </a:rPr>
              <a:t>MSP</a:t>
            </a:r>
            <a:r>
              <a:rPr lang="en-GB" dirty="0" smtClean="0">
                <a:latin typeface="Arial" panose="020B0604020202020204" pitchFamily="34" charset="0"/>
                <a:cs typeface="Arial" panose="020B0604020202020204" pitchFamily="34" charset="0"/>
              </a:rPr>
              <a:t>, Minister for HE, FE, Youth Employment &amp; Training</a:t>
            </a:r>
          </a:p>
          <a:p>
            <a:pPr marL="0" indent="0">
              <a:buNone/>
            </a:pPr>
            <a:endParaRPr lang="en-GB" dirty="0">
              <a:latin typeface="Arial" panose="020B0604020202020204" pitchFamily="34" charset="0"/>
              <a:cs typeface="Arial" panose="020B0604020202020204" pitchFamily="34" charset="0"/>
            </a:endParaRPr>
          </a:p>
          <a:p>
            <a:endParaRPr lang="en-GB" dirty="0" smtClean="0"/>
          </a:p>
          <a:p>
            <a:endParaRPr lang="en-GB" dirty="0" smtClean="0"/>
          </a:p>
        </p:txBody>
      </p:sp>
    </p:spTree>
    <p:extLst>
      <p:ext uri="{BB962C8B-B14F-4D97-AF65-F5344CB8AC3E}">
        <p14:creationId xmlns:p14="http://schemas.microsoft.com/office/powerpoint/2010/main" val="169991312"/>
      </p:ext>
    </p:extLst>
  </p:cSld>
  <p:clrMapOvr>
    <a:masterClrMapping/>
  </p:clrMapOvr>
  <p:transition spd="slow">
    <p:cove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06993" y="1428101"/>
            <a:ext cx="6921863" cy="90236"/>
          </a:xfrm>
          <a:prstGeom prst="rect">
            <a:avLst/>
          </a:prstGeom>
          <a:solidFill>
            <a:srgbClr val="41C6CD"/>
          </a:solidFill>
          <a:effectLst/>
          <a:scene3d>
            <a:camera prst="orthographicFront">
              <a:rot lat="0" lon="0" rev="0"/>
            </a:camera>
            <a:lightRig rig="threePt" dir="t">
              <a:rot lat="0" lon="0" rev="1200000"/>
            </a:lightRig>
          </a:scene3d>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dirty="0" smtClean="0">
                <a:solidFill>
                  <a:prstClr val="white"/>
                </a:solidFill>
              </a:rPr>
              <a:t> </a:t>
            </a:r>
            <a:endParaRPr lang="en-US" dirty="0">
              <a:solidFill>
                <a:prstClr val="white"/>
              </a:solidFill>
            </a:endParaRPr>
          </a:p>
        </p:txBody>
      </p:sp>
      <p:sp>
        <p:nvSpPr>
          <p:cNvPr id="8" name="Rectangle 7"/>
          <p:cNvSpPr/>
          <p:nvPr/>
        </p:nvSpPr>
        <p:spPr>
          <a:xfrm>
            <a:off x="0" y="6433457"/>
            <a:ext cx="9144000" cy="424543"/>
          </a:xfrm>
          <a:prstGeom prst="rect">
            <a:avLst/>
          </a:prstGeom>
          <a:gradFill>
            <a:gsLst>
              <a:gs pos="0">
                <a:srgbClr val="8488C4"/>
              </a:gs>
              <a:gs pos="23000">
                <a:srgbClr val="D4DEFF"/>
              </a:gs>
              <a:gs pos="98000">
                <a:schemeClr val="bg1"/>
              </a:gs>
              <a:gs pos="45000">
                <a:srgbClr val="41C6CD">
                  <a:alpha val="47000"/>
                </a:srgbClr>
              </a:gs>
            </a:gsLst>
            <a:lin ang="16200000" scaled="0"/>
          </a:gradFill>
          <a:effectLst/>
          <a:scene3d>
            <a:camera prst="orthographicFront">
              <a:rot lat="0" lon="0" rev="0"/>
            </a:camera>
            <a:lightRig rig="threePt" dir="t">
              <a:rot lat="0" lon="0" rev="1200000"/>
            </a:lightRig>
          </a:scene3d>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dirty="0" smtClean="0">
                <a:solidFill>
                  <a:prstClr val="white"/>
                </a:solidFill>
              </a:rPr>
              <a:t> </a:t>
            </a:r>
            <a:endParaRPr lang="en-US" dirty="0">
              <a:solidFill>
                <a:prstClr val="white"/>
              </a:solidFill>
            </a:endParaRPr>
          </a:p>
        </p:txBody>
      </p:sp>
      <p:sp>
        <p:nvSpPr>
          <p:cNvPr id="4" name="Title 3"/>
          <p:cNvSpPr>
            <a:spLocks noGrp="1"/>
          </p:cNvSpPr>
          <p:nvPr>
            <p:ph type="title"/>
          </p:nvPr>
        </p:nvSpPr>
        <p:spPr/>
        <p:txBody>
          <a:bodyPr>
            <a:normAutofit/>
          </a:bodyPr>
          <a:lstStyle/>
          <a:p>
            <a:pPr algn="l"/>
            <a:r>
              <a:rPr lang="en-GB" sz="3200" dirty="0" smtClean="0">
                <a:solidFill>
                  <a:srgbClr val="7030A0"/>
                </a:solidFill>
                <a:latin typeface="Arial" panose="020B0604020202020204" pitchFamily="34" charset="0"/>
                <a:cs typeface="Arial" panose="020B0604020202020204" pitchFamily="34" charset="0"/>
              </a:rPr>
              <a:t>CLD in Scotland</a:t>
            </a:r>
            <a:endParaRPr lang="en-GB" sz="3200" dirty="0">
              <a:solidFill>
                <a:srgbClr val="7030A0"/>
              </a:solidFill>
              <a:latin typeface="Arial" panose="020B0604020202020204" pitchFamily="34" charset="0"/>
              <a:cs typeface="Arial" panose="020B0604020202020204" pitchFamily="34" charset="0"/>
            </a:endParaRPr>
          </a:p>
        </p:txBody>
      </p:sp>
      <p:sp>
        <p:nvSpPr>
          <p:cNvPr id="5" name="Content Placeholder 4"/>
          <p:cNvSpPr>
            <a:spLocks noGrp="1"/>
          </p:cNvSpPr>
          <p:nvPr>
            <p:ph idx="1"/>
          </p:nvPr>
        </p:nvSpPr>
        <p:spPr/>
        <p:txBody>
          <a:bodyPr>
            <a:normAutofit fontScale="92500" lnSpcReduction="20000"/>
          </a:bodyPr>
          <a:lstStyle/>
          <a:p>
            <a:r>
              <a:rPr lang="en-GB" b="1" dirty="0" smtClean="0">
                <a:latin typeface="Arial" panose="020B0604020202020204" pitchFamily="34" charset="0"/>
                <a:cs typeface="Arial" panose="020B0604020202020204" pitchFamily="34" charset="0"/>
              </a:rPr>
              <a:t>Inspection Model</a:t>
            </a:r>
          </a:p>
          <a:p>
            <a:pPr lvl="1"/>
            <a:r>
              <a:rPr lang="en-GB" dirty="0" smtClean="0">
                <a:latin typeface="Arial" panose="020B0604020202020204" pitchFamily="34" charset="0"/>
                <a:cs typeface="Arial" panose="020B0604020202020204" pitchFamily="34" charset="0"/>
              </a:rPr>
              <a:t>How Good is Our CLD 4?</a:t>
            </a:r>
            <a:endParaRPr lang="en-GB" dirty="0">
              <a:latin typeface="Arial" panose="020B0604020202020204" pitchFamily="34" charset="0"/>
              <a:cs typeface="Arial" panose="020B0604020202020204" pitchFamily="34" charset="0"/>
            </a:endParaRPr>
          </a:p>
          <a:p>
            <a:r>
              <a:rPr lang="en-GB" b="1" dirty="0" smtClean="0">
                <a:latin typeface="Arial" panose="020B0604020202020204" pitchFamily="34" charset="0"/>
                <a:cs typeface="Arial" panose="020B0604020202020204" pitchFamily="34" charset="0"/>
              </a:rPr>
              <a:t>CLD Standards Council</a:t>
            </a:r>
          </a:p>
          <a:p>
            <a:pPr lvl="1"/>
            <a:r>
              <a:rPr lang="en-GB" dirty="0" smtClean="0">
                <a:latin typeface="Arial" panose="020B0604020202020204" pitchFamily="34" charset="0"/>
                <a:cs typeface="Arial" panose="020B0604020202020204" pitchFamily="34" charset="0"/>
              </a:rPr>
              <a:t>Approvals</a:t>
            </a:r>
          </a:p>
          <a:p>
            <a:pPr lvl="1"/>
            <a:r>
              <a:rPr lang="en-GB" dirty="0" smtClean="0">
                <a:latin typeface="Arial" panose="020B0604020202020204" pitchFamily="34" charset="0"/>
                <a:cs typeface="Arial" panose="020B0604020202020204" pitchFamily="34" charset="0"/>
              </a:rPr>
              <a:t>Registration</a:t>
            </a:r>
          </a:p>
          <a:p>
            <a:pPr lvl="1"/>
            <a:r>
              <a:rPr lang="en-GB" dirty="0" smtClean="0">
                <a:latin typeface="Arial" panose="020B0604020202020204" pitchFamily="34" charset="0"/>
                <a:cs typeface="Arial" panose="020B0604020202020204" pitchFamily="34" charset="0"/>
              </a:rPr>
              <a:t>Professional Learning</a:t>
            </a:r>
          </a:p>
          <a:p>
            <a:pPr lvl="1"/>
            <a:r>
              <a:rPr lang="en-GB" dirty="0" smtClean="0">
                <a:latin typeface="Arial" panose="020B0604020202020204" pitchFamily="34" charset="0"/>
                <a:cs typeface="Arial" panose="020B0604020202020204" pitchFamily="34" charset="0"/>
              </a:rPr>
              <a:t>Advocacy</a:t>
            </a:r>
          </a:p>
          <a:p>
            <a:r>
              <a:rPr lang="en-GB" dirty="0" smtClean="0">
                <a:latin typeface="Arial" panose="020B0604020202020204" pitchFamily="34" charset="0"/>
                <a:cs typeface="Arial" panose="020B0604020202020204" pitchFamily="34" charset="0"/>
              </a:rPr>
              <a:t>Funding</a:t>
            </a:r>
          </a:p>
          <a:p>
            <a:r>
              <a:rPr lang="en-GB" dirty="0" smtClean="0">
                <a:latin typeface="Arial" panose="020B0604020202020204" pitchFamily="34" charset="0"/>
                <a:cs typeface="Arial" panose="020B0604020202020204" pitchFamily="34" charset="0"/>
              </a:rPr>
              <a:t>International Recognition</a:t>
            </a:r>
          </a:p>
          <a:p>
            <a:r>
              <a:rPr lang="en-GB" dirty="0" smtClean="0">
                <a:latin typeface="Arial" panose="020B0604020202020204" pitchFamily="34" charset="0"/>
                <a:cs typeface="Arial" panose="020B0604020202020204" pitchFamily="34" charset="0"/>
              </a:rPr>
              <a:t>Research</a:t>
            </a:r>
            <a:endParaRPr lang="en-GB" dirty="0">
              <a:latin typeface="Arial" panose="020B0604020202020204" pitchFamily="34" charset="0"/>
              <a:cs typeface="Arial" panose="020B0604020202020204" pitchFamily="34" charset="0"/>
            </a:endParaRPr>
          </a:p>
          <a:p>
            <a:endParaRPr lang="en-GB" dirty="0" smtClean="0"/>
          </a:p>
          <a:p>
            <a:endParaRPr lang="en-GB" dirty="0" smtClean="0"/>
          </a:p>
        </p:txBody>
      </p:sp>
    </p:spTree>
    <p:extLst>
      <p:ext uri="{BB962C8B-B14F-4D97-AF65-F5344CB8AC3E}">
        <p14:creationId xmlns:p14="http://schemas.microsoft.com/office/powerpoint/2010/main" val="2618008067"/>
      </p:ext>
    </p:extLst>
  </p:cSld>
  <p:clrMapOvr>
    <a:masterClrMapping/>
  </p:clrMapOvr>
  <p:transition spd="slow">
    <p:cove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LD_Colour_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67316" y="350252"/>
            <a:ext cx="1014770" cy="961867"/>
          </a:xfrm>
          <a:prstGeom prst="rect">
            <a:avLst/>
          </a:prstGeom>
        </p:spPr>
      </p:pic>
      <p:sp>
        <p:nvSpPr>
          <p:cNvPr id="6" name="Rectangle 5"/>
          <p:cNvSpPr/>
          <p:nvPr/>
        </p:nvSpPr>
        <p:spPr>
          <a:xfrm>
            <a:off x="806993" y="1428101"/>
            <a:ext cx="6921863" cy="90236"/>
          </a:xfrm>
          <a:prstGeom prst="rect">
            <a:avLst/>
          </a:prstGeom>
          <a:solidFill>
            <a:srgbClr val="41C6CD"/>
          </a:solidFill>
          <a:effectLst/>
          <a:scene3d>
            <a:camera prst="orthographicFront">
              <a:rot lat="0" lon="0" rev="0"/>
            </a:camera>
            <a:lightRig rig="threePt" dir="t">
              <a:rot lat="0" lon="0" rev="1200000"/>
            </a:lightRig>
          </a:scene3d>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dirty="0" smtClean="0">
                <a:solidFill>
                  <a:prstClr val="white"/>
                </a:solidFill>
              </a:rPr>
              <a:t> </a:t>
            </a:r>
            <a:endParaRPr lang="en-US" dirty="0">
              <a:solidFill>
                <a:prstClr val="white"/>
              </a:solidFill>
            </a:endParaRPr>
          </a:p>
        </p:txBody>
      </p:sp>
      <p:sp>
        <p:nvSpPr>
          <p:cNvPr id="8" name="Rectangle 7"/>
          <p:cNvSpPr/>
          <p:nvPr/>
        </p:nvSpPr>
        <p:spPr>
          <a:xfrm>
            <a:off x="0" y="6433457"/>
            <a:ext cx="9144000" cy="424543"/>
          </a:xfrm>
          <a:prstGeom prst="rect">
            <a:avLst/>
          </a:prstGeom>
          <a:gradFill>
            <a:gsLst>
              <a:gs pos="0">
                <a:srgbClr val="8488C4"/>
              </a:gs>
              <a:gs pos="23000">
                <a:srgbClr val="D4DEFF"/>
              </a:gs>
              <a:gs pos="98000">
                <a:schemeClr val="bg1"/>
              </a:gs>
              <a:gs pos="45000">
                <a:srgbClr val="41C6CD">
                  <a:alpha val="47000"/>
                </a:srgbClr>
              </a:gs>
            </a:gsLst>
            <a:lin ang="16200000" scaled="0"/>
          </a:gradFill>
          <a:effectLst/>
          <a:scene3d>
            <a:camera prst="orthographicFront">
              <a:rot lat="0" lon="0" rev="0"/>
            </a:camera>
            <a:lightRig rig="threePt" dir="t">
              <a:rot lat="0" lon="0" rev="1200000"/>
            </a:lightRig>
          </a:scene3d>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dirty="0" smtClean="0">
                <a:solidFill>
                  <a:prstClr val="white"/>
                </a:solidFill>
              </a:rPr>
              <a:t> </a:t>
            </a:r>
            <a:endParaRPr lang="en-US" dirty="0">
              <a:solidFill>
                <a:prstClr val="white"/>
              </a:solidFill>
            </a:endParaRPr>
          </a:p>
        </p:txBody>
      </p:sp>
      <p:sp>
        <p:nvSpPr>
          <p:cNvPr id="4" name="Title 3"/>
          <p:cNvSpPr>
            <a:spLocks noGrp="1"/>
          </p:cNvSpPr>
          <p:nvPr>
            <p:ph type="title"/>
          </p:nvPr>
        </p:nvSpPr>
        <p:spPr>
          <a:xfrm>
            <a:off x="457200" y="274638"/>
            <a:ext cx="7410116" cy="1143000"/>
          </a:xfrm>
        </p:spPr>
        <p:txBody>
          <a:bodyPr>
            <a:normAutofit/>
          </a:bodyPr>
          <a:lstStyle/>
          <a:p>
            <a:pPr algn="l"/>
            <a:r>
              <a:rPr lang="en-GB" sz="3200" dirty="0" smtClean="0">
                <a:solidFill>
                  <a:srgbClr val="7030A0"/>
                </a:solidFill>
                <a:latin typeface="Arial" panose="020B0604020202020204" pitchFamily="34" charset="0"/>
                <a:cs typeface="Arial" panose="020B0604020202020204" pitchFamily="34" charset="0"/>
              </a:rPr>
              <a:t>Professional CLD Practitioners</a:t>
            </a:r>
            <a:endParaRPr lang="en-GB" sz="3200" dirty="0">
              <a:solidFill>
                <a:srgbClr val="7030A0"/>
              </a:solidFill>
              <a:latin typeface="Arial" panose="020B0604020202020204" pitchFamily="34" charset="0"/>
              <a:cs typeface="Arial" panose="020B0604020202020204" pitchFamily="34" charset="0"/>
            </a:endParaRPr>
          </a:p>
        </p:txBody>
      </p:sp>
      <p:sp>
        <p:nvSpPr>
          <p:cNvPr id="2" name="Content Placeholder 1"/>
          <p:cNvSpPr>
            <a:spLocks noGrp="1"/>
          </p:cNvSpPr>
          <p:nvPr>
            <p:ph idx="1"/>
          </p:nvPr>
        </p:nvSpPr>
        <p:spPr>
          <a:xfrm>
            <a:off x="457200" y="1600200"/>
            <a:ext cx="8229600" cy="4833257"/>
          </a:xfrm>
        </p:spPr>
        <p:txBody>
          <a:bodyPr>
            <a:normAutofit/>
          </a:bodyPr>
          <a:lstStyle/>
          <a:p>
            <a:pPr marL="0" indent="0">
              <a:buNone/>
            </a:pPr>
            <a:endParaRPr lang="en-GB" dirty="0" smtClean="0">
              <a:latin typeface="Arial" panose="020B0604020202020204" pitchFamily="34" charset="0"/>
              <a:cs typeface="Arial" panose="020B0604020202020204" pitchFamily="34" charset="0"/>
            </a:endParaRPr>
          </a:p>
          <a:p>
            <a:endParaRPr lang="en-GB" dirty="0" smtClean="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4"/>
          <a:stretch>
            <a:fillRect/>
          </a:stretch>
        </p:blipFill>
        <p:spPr>
          <a:xfrm>
            <a:off x="2129245" y="1648692"/>
            <a:ext cx="4663440" cy="4553712"/>
          </a:xfrm>
          <a:prstGeom prst="rect">
            <a:avLst/>
          </a:prstGeom>
        </p:spPr>
      </p:pic>
    </p:spTree>
    <p:extLst>
      <p:ext uri="{BB962C8B-B14F-4D97-AF65-F5344CB8AC3E}">
        <p14:creationId xmlns:p14="http://schemas.microsoft.com/office/powerpoint/2010/main" val="2544626732"/>
      </p:ext>
    </p:extLst>
  </p:cSld>
  <p:clrMapOvr>
    <a:masterClrMapping/>
  </p:clrMapOvr>
  <p:transition spd="slow">
    <p:cove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06993" y="1428101"/>
            <a:ext cx="6921863" cy="90236"/>
          </a:xfrm>
          <a:prstGeom prst="rect">
            <a:avLst/>
          </a:prstGeom>
          <a:solidFill>
            <a:srgbClr val="41C6CD"/>
          </a:solidFill>
          <a:effectLst/>
          <a:scene3d>
            <a:camera prst="orthographicFront">
              <a:rot lat="0" lon="0" rev="0"/>
            </a:camera>
            <a:lightRig rig="threePt" dir="t">
              <a:rot lat="0" lon="0" rev="1200000"/>
            </a:lightRig>
          </a:scene3d>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dirty="0" smtClean="0">
                <a:solidFill>
                  <a:prstClr val="white"/>
                </a:solidFill>
              </a:rPr>
              <a:t> </a:t>
            </a:r>
            <a:endParaRPr lang="en-US" dirty="0">
              <a:solidFill>
                <a:prstClr val="white"/>
              </a:solidFill>
            </a:endParaRPr>
          </a:p>
        </p:txBody>
      </p:sp>
      <p:sp>
        <p:nvSpPr>
          <p:cNvPr id="8" name="Rectangle 7"/>
          <p:cNvSpPr/>
          <p:nvPr/>
        </p:nvSpPr>
        <p:spPr>
          <a:xfrm>
            <a:off x="0" y="6433457"/>
            <a:ext cx="9144000" cy="424543"/>
          </a:xfrm>
          <a:prstGeom prst="rect">
            <a:avLst/>
          </a:prstGeom>
          <a:gradFill>
            <a:gsLst>
              <a:gs pos="0">
                <a:srgbClr val="8488C4"/>
              </a:gs>
              <a:gs pos="23000">
                <a:srgbClr val="D4DEFF"/>
              </a:gs>
              <a:gs pos="98000">
                <a:schemeClr val="bg1"/>
              </a:gs>
              <a:gs pos="45000">
                <a:srgbClr val="41C6CD">
                  <a:alpha val="47000"/>
                </a:srgbClr>
              </a:gs>
            </a:gsLst>
            <a:lin ang="16200000" scaled="0"/>
          </a:gradFill>
          <a:effectLst/>
          <a:scene3d>
            <a:camera prst="orthographicFront">
              <a:rot lat="0" lon="0" rev="0"/>
            </a:camera>
            <a:lightRig rig="threePt" dir="t">
              <a:rot lat="0" lon="0" rev="1200000"/>
            </a:lightRig>
          </a:scene3d>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dirty="0" smtClean="0">
                <a:solidFill>
                  <a:prstClr val="white"/>
                </a:solidFill>
              </a:rPr>
              <a:t> </a:t>
            </a:r>
            <a:endParaRPr lang="en-US" dirty="0">
              <a:solidFill>
                <a:prstClr val="white"/>
              </a:solidFill>
            </a:endParaRPr>
          </a:p>
        </p:txBody>
      </p:sp>
      <p:sp>
        <p:nvSpPr>
          <p:cNvPr id="4" name="Title 3"/>
          <p:cNvSpPr>
            <a:spLocks noGrp="1"/>
          </p:cNvSpPr>
          <p:nvPr>
            <p:ph type="title"/>
          </p:nvPr>
        </p:nvSpPr>
        <p:spPr/>
        <p:txBody>
          <a:bodyPr>
            <a:normAutofit/>
          </a:bodyPr>
          <a:lstStyle/>
          <a:p>
            <a:pPr algn="l"/>
            <a:r>
              <a:rPr lang="en-GB" sz="3200" dirty="0" smtClean="0">
                <a:solidFill>
                  <a:srgbClr val="7030A0"/>
                </a:solidFill>
                <a:latin typeface="Arial" panose="020B0604020202020204" pitchFamily="34" charset="0"/>
                <a:cs typeface="Arial" panose="020B0604020202020204" pitchFamily="34" charset="0"/>
              </a:rPr>
              <a:t>CLD Practise</a:t>
            </a:r>
            <a:endParaRPr lang="en-GB" sz="3200" dirty="0">
              <a:solidFill>
                <a:srgbClr val="7030A0"/>
              </a:solidFill>
              <a:latin typeface="Arial" panose="020B0604020202020204" pitchFamily="34" charset="0"/>
              <a:cs typeface="Arial" panose="020B0604020202020204" pitchFamily="34" charset="0"/>
            </a:endParaRPr>
          </a:p>
        </p:txBody>
      </p:sp>
      <p:sp>
        <p:nvSpPr>
          <p:cNvPr id="2" name="Content Placeholder 1"/>
          <p:cNvSpPr>
            <a:spLocks noGrp="1"/>
          </p:cNvSpPr>
          <p:nvPr>
            <p:ph idx="1"/>
          </p:nvPr>
        </p:nvSpPr>
        <p:spPr>
          <a:xfrm>
            <a:off x="457200" y="1600200"/>
            <a:ext cx="8229600" cy="4833257"/>
          </a:xfrm>
        </p:spPr>
        <p:txBody>
          <a:bodyPr>
            <a:normAutofit fontScale="70000" lnSpcReduction="20000"/>
          </a:bodyPr>
          <a:lstStyle/>
          <a:p>
            <a:pPr marL="196850" indent="-233363">
              <a:lnSpc>
                <a:spcPct val="120000"/>
              </a:lnSpc>
              <a:spcBef>
                <a:spcPts val="0"/>
              </a:spcBef>
            </a:pPr>
            <a:r>
              <a:rPr lang="en-GB" sz="2800" b="1" dirty="0" smtClean="0">
                <a:latin typeface="Arial" panose="020B0604020202020204" pitchFamily="34" charset="0"/>
                <a:cs typeface="Arial" panose="020B0604020202020204" pitchFamily="34" charset="0"/>
              </a:rPr>
              <a:t>Competences &amp; Standards</a:t>
            </a:r>
          </a:p>
          <a:p>
            <a:pPr marL="0" indent="0">
              <a:lnSpc>
                <a:spcPct val="120000"/>
              </a:lnSpc>
              <a:spcBef>
                <a:spcPts val="0"/>
              </a:spcBef>
              <a:buNone/>
            </a:pPr>
            <a:endParaRPr lang="en-GB" sz="2800" b="1" dirty="0">
              <a:latin typeface="Arial" panose="020B0604020202020204" pitchFamily="34" charset="0"/>
              <a:cs typeface="Arial" panose="020B0604020202020204" pitchFamily="34" charset="0"/>
            </a:endParaRPr>
          </a:p>
          <a:p>
            <a:pPr marL="196850" indent="-233363">
              <a:lnSpc>
                <a:spcPct val="120000"/>
              </a:lnSpc>
              <a:spcBef>
                <a:spcPts val="0"/>
              </a:spcBef>
            </a:pPr>
            <a:r>
              <a:rPr lang="en-GB" sz="2800" b="1" dirty="0" smtClean="0">
                <a:latin typeface="Arial" panose="020B0604020202020204" pitchFamily="34" charset="0"/>
                <a:cs typeface="Arial" panose="020B0604020202020204" pitchFamily="34" charset="0"/>
              </a:rPr>
              <a:t>Values</a:t>
            </a:r>
            <a:endParaRPr lang="en-GB" sz="2800" dirty="0">
              <a:latin typeface="Arial" panose="020B0604020202020204" pitchFamily="34" charset="0"/>
              <a:cs typeface="Arial" panose="020B0604020202020204" pitchFamily="34" charset="0"/>
            </a:endParaRPr>
          </a:p>
          <a:p>
            <a:pPr marL="596900" lvl="1" indent="-233363">
              <a:lnSpc>
                <a:spcPct val="120000"/>
              </a:lnSpc>
              <a:spcBef>
                <a:spcPts val="0"/>
              </a:spcBef>
            </a:pPr>
            <a:r>
              <a:rPr lang="en-GB" dirty="0" smtClean="0">
                <a:latin typeface="Arial" panose="020B0604020202020204" pitchFamily="34" charset="0"/>
                <a:cs typeface="Arial" panose="020B0604020202020204" pitchFamily="34" charset="0"/>
              </a:rPr>
              <a:t>Empowerment, </a:t>
            </a:r>
          </a:p>
          <a:p>
            <a:pPr marL="596900" lvl="1" indent="-233363">
              <a:lnSpc>
                <a:spcPct val="120000"/>
              </a:lnSpc>
              <a:spcBef>
                <a:spcPts val="0"/>
              </a:spcBef>
            </a:pPr>
            <a:r>
              <a:rPr lang="en-GB" dirty="0" smtClean="0">
                <a:latin typeface="Arial" panose="020B0604020202020204" pitchFamily="34" charset="0"/>
                <a:cs typeface="Arial" panose="020B0604020202020204" pitchFamily="34" charset="0"/>
              </a:rPr>
              <a:t>Equality, </a:t>
            </a:r>
          </a:p>
          <a:p>
            <a:pPr marL="596900" lvl="1" indent="-233363">
              <a:lnSpc>
                <a:spcPct val="120000"/>
              </a:lnSpc>
              <a:spcBef>
                <a:spcPts val="0"/>
              </a:spcBef>
            </a:pPr>
            <a:r>
              <a:rPr lang="en-GB" dirty="0" smtClean="0">
                <a:latin typeface="Arial" panose="020B0604020202020204" pitchFamily="34" charset="0"/>
                <a:cs typeface="Arial" panose="020B0604020202020204" pitchFamily="34" charset="0"/>
              </a:rPr>
              <a:t>Self-determination, </a:t>
            </a:r>
          </a:p>
          <a:p>
            <a:pPr marL="596900" lvl="1" indent="-233363">
              <a:lnSpc>
                <a:spcPct val="120000"/>
              </a:lnSpc>
              <a:spcBef>
                <a:spcPts val="0"/>
              </a:spcBef>
            </a:pPr>
            <a:r>
              <a:rPr lang="en-GB" dirty="0" smtClean="0">
                <a:latin typeface="Arial" panose="020B0604020202020204" pitchFamily="34" charset="0"/>
                <a:cs typeface="Arial" panose="020B0604020202020204" pitchFamily="34" charset="0"/>
              </a:rPr>
              <a:t>Collaboration, </a:t>
            </a:r>
          </a:p>
          <a:p>
            <a:pPr marL="596900" lvl="1" indent="-233363">
              <a:lnSpc>
                <a:spcPct val="120000"/>
              </a:lnSpc>
              <a:spcBef>
                <a:spcPts val="0"/>
              </a:spcBef>
            </a:pPr>
            <a:r>
              <a:rPr lang="en-GB" dirty="0" smtClean="0">
                <a:latin typeface="Arial" panose="020B0604020202020204" pitchFamily="34" charset="0"/>
                <a:cs typeface="Arial" panose="020B0604020202020204" pitchFamily="34" charset="0"/>
              </a:rPr>
              <a:t>Lifelong Learning</a:t>
            </a:r>
          </a:p>
          <a:p>
            <a:pPr marL="363537" lvl="1" indent="0">
              <a:lnSpc>
                <a:spcPct val="120000"/>
              </a:lnSpc>
              <a:spcBef>
                <a:spcPts val="0"/>
              </a:spcBef>
              <a:buNone/>
            </a:pPr>
            <a:endParaRPr lang="en-GB" dirty="0" smtClean="0">
              <a:latin typeface="Arial" panose="020B0604020202020204" pitchFamily="34" charset="0"/>
              <a:cs typeface="Arial" panose="020B0604020202020204" pitchFamily="34" charset="0"/>
            </a:endParaRPr>
          </a:p>
          <a:p>
            <a:pPr marL="196850" indent="-233363">
              <a:lnSpc>
                <a:spcPct val="120000"/>
              </a:lnSpc>
              <a:spcBef>
                <a:spcPts val="0"/>
              </a:spcBef>
            </a:pPr>
            <a:r>
              <a:rPr lang="en-GB" sz="2800" b="1" dirty="0" smtClean="0">
                <a:latin typeface="Arial" panose="020B0604020202020204" pitchFamily="34" charset="0"/>
                <a:cs typeface="Arial" panose="020B0604020202020204" pitchFamily="34" charset="0"/>
              </a:rPr>
              <a:t>Ethics </a:t>
            </a:r>
            <a:r>
              <a:rPr lang="en-GB" sz="2800" dirty="0" smtClean="0">
                <a:latin typeface="Arial" panose="020B0604020202020204" pitchFamily="34" charset="0"/>
                <a:cs typeface="Arial" panose="020B0604020202020204" pitchFamily="34" charset="0"/>
              </a:rPr>
              <a:t>supporting decision making with and for</a:t>
            </a:r>
          </a:p>
          <a:p>
            <a:pPr marL="596900" lvl="1" indent="-233363">
              <a:lnSpc>
                <a:spcPct val="120000"/>
              </a:lnSpc>
              <a:spcBef>
                <a:spcPts val="0"/>
              </a:spcBef>
            </a:pPr>
            <a:r>
              <a:rPr lang="en-GB" dirty="0" smtClean="0">
                <a:latin typeface="Arial" panose="020B0604020202020204" pitchFamily="34" charset="0"/>
                <a:cs typeface="Arial" panose="020B0604020202020204" pitchFamily="34" charset="0"/>
              </a:rPr>
              <a:t>Individual Learners / Community</a:t>
            </a:r>
          </a:p>
          <a:p>
            <a:pPr marL="596900" lvl="1" indent="-233363">
              <a:lnSpc>
                <a:spcPct val="120000"/>
              </a:lnSpc>
              <a:spcBef>
                <a:spcPts val="0"/>
              </a:spcBef>
            </a:pPr>
            <a:r>
              <a:rPr lang="en-GB" dirty="0" smtClean="0">
                <a:latin typeface="Arial" panose="020B0604020202020204" pitchFamily="34" charset="0"/>
                <a:cs typeface="Arial" panose="020B0604020202020204" pitchFamily="34" charset="0"/>
              </a:rPr>
              <a:t>Individual Practitioner / Team</a:t>
            </a:r>
          </a:p>
          <a:p>
            <a:pPr marL="596900" lvl="1" indent="-233363">
              <a:lnSpc>
                <a:spcPct val="120000"/>
              </a:lnSpc>
              <a:spcBef>
                <a:spcPts val="0"/>
              </a:spcBef>
            </a:pPr>
            <a:r>
              <a:rPr lang="en-GB" dirty="0" smtClean="0">
                <a:latin typeface="Arial" panose="020B0604020202020204" pitchFamily="34" charset="0"/>
                <a:cs typeface="Arial" panose="020B0604020202020204" pitchFamily="34" charset="0"/>
              </a:rPr>
              <a:t>Organisation / Sector influence</a:t>
            </a:r>
          </a:p>
          <a:p>
            <a:pPr marL="0" indent="0">
              <a:lnSpc>
                <a:spcPct val="120000"/>
              </a:lnSpc>
              <a:spcBef>
                <a:spcPts val="0"/>
              </a:spcBef>
              <a:buNone/>
            </a:pPr>
            <a:r>
              <a:rPr lang="en-GB" sz="2200" dirty="0">
                <a:latin typeface="Arial" panose="020B0604020202020204" pitchFamily="34" charset="0"/>
                <a:cs typeface="Arial" panose="020B0604020202020204" pitchFamily="34" charset="0"/>
              </a:rPr>
              <a:t/>
            </a:r>
            <a:br>
              <a:rPr lang="en-GB" sz="2200" dirty="0">
                <a:latin typeface="Arial" panose="020B0604020202020204" pitchFamily="34" charset="0"/>
                <a:cs typeface="Arial" panose="020B0604020202020204" pitchFamily="34" charset="0"/>
              </a:rPr>
            </a:br>
            <a:r>
              <a:rPr lang="en-GB" dirty="0" smtClean="0">
                <a:latin typeface="Arial" panose="020B0604020202020204" pitchFamily="34" charset="0"/>
                <a:cs typeface="Arial" panose="020B0604020202020204" pitchFamily="34" charset="0"/>
              </a:rPr>
              <a:t> </a:t>
            </a:r>
          </a:p>
          <a:p>
            <a:pPr marL="57150" indent="0">
              <a:buNone/>
            </a:pPr>
            <a:endParaRPr lang="en-GB" dirty="0" smtClean="0">
              <a:latin typeface="Arial" panose="020B0604020202020204" pitchFamily="34" charset="0"/>
              <a:cs typeface="Arial" panose="020B0604020202020204" pitchFamily="34" charset="0"/>
            </a:endParaRPr>
          </a:p>
          <a:p>
            <a:pPr marL="400050" lvl="1" indent="0">
              <a:buNone/>
            </a:pPr>
            <a:endParaRPr lang="en-GB" dirty="0" smtClean="0">
              <a:latin typeface="Arial" panose="020B0604020202020204" pitchFamily="34" charset="0"/>
              <a:cs typeface="Arial" panose="020B0604020202020204" pitchFamily="34" charset="0"/>
            </a:endParaRPr>
          </a:p>
          <a:p>
            <a:endParaRPr lang="en-GB" dirty="0" smtClean="0">
              <a:latin typeface="Arial" panose="020B0604020202020204" pitchFamily="34" charset="0"/>
              <a:cs typeface="Arial" panose="020B0604020202020204" pitchFamily="34" charset="0"/>
            </a:endParaRPr>
          </a:p>
          <a:p>
            <a:endParaRPr lang="en-GB" dirty="0" smtClean="0">
              <a:latin typeface="Arial" panose="020B0604020202020204" pitchFamily="34" charset="0"/>
              <a:cs typeface="Arial" panose="020B0604020202020204" pitchFamily="34" charset="0"/>
            </a:endParaRPr>
          </a:p>
          <a:p>
            <a:endParaRPr lang="en-GB" dirty="0" smtClean="0">
              <a:latin typeface="Arial" panose="020B0604020202020204" pitchFamily="34" charset="0"/>
              <a:cs typeface="Arial" panose="020B0604020202020204" pitchFamily="34" charset="0"/>
            </a:endParaRPr>
          </a:p>
        </p:txBody>
      </p:sp>
      <p:pic>
        <p:nvPicPr>
          <p:cNvPr id="7" name="Picture 6" descr="CLD_Colour_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8856" y="365204"/>
            <a:ext cx="1014770" cy="961867"/>
          </a:xfrm>
          <a:prstGeom prst="rect">
            <a:avLst/>
          </a:prstGeom>
        </p:spPr>
      </p:pic>
      <p:sp>
        <p:nvSpPr>
          <p:cNvPr id="3" name="AutoShape 2" descr="Image result for Education Scotland"/>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838847589"/>
      </p:ext>
    </p:extLst>
  </p:cSld>
  <p:clrMapOvr>
    <a:masterClrMapping/>
  </p:clrMapOvr>
  <p:transition spd="slow">
    <p:cove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06993" y="1428101"/>
            <a:ext cx="6921863" cy="90236"/>
          </a:xfrm>
          <a:prstGeom prst="rect">
            <a:avLst/>
          </a:prstGeom>
          <a:solidFill>
            <a:srgbClr val="41C6CD"/>
          </a:solidFill>
          <a:effectLst/>
          <a:scene3d>
            <a:camera prst="orthographicFront">
              <a:rot lat="0" lon="0" rev="0"/>
            </a:camera>
            <a:lightRig rig="threePt" dir="t">
              <a:rot lat="0" lon="0" rev="1200000"/>
            </a:lightRig>
          </a:scene3d>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dirty="0" smtClean="0">
                <a:solidFill>
                  <a:prstClr val="white"/>
                </a:solidFill>
              </a:rPr>
              <a:t> </a:t>
            </a:r>
            <a:endParaRPr lang="en-US" dirty="0">
              <a:solidFill>
                <a:prstClr val="white"/>
              </a:solidFill>
            </a:endParaRPr>
          </a:p>
        </p:txBody>
      </p:sp>
      <p:sp>
        <p:nvSpPr>
          <p:cNvPr id="8" name="Rectangle 7"/>
          <p:cNvSpPr/>
          <p:nvPr/>
        </p:nvSpPr>
        <p:spPr>
          <a:xfrm>
            <a:off x="0" y="6433457"/>
            <a:ext cx="9144000" cy="424543"/>
          </a:xfrm>
          <a:prstGeom prst="rect">
            <a:avLst/>
          </a:prstGeom>
          <a:gradFill>
            <a:gsLst>
              <a:gs pos="0">
                <a:srgbClr val="8488C4"/>
              </a:gs>
              <a:gs pos="23000">
                <a:srgbClr val="D4DEFF"/>
              </a:gs>
              <a:gs pos="98000">
                <a:schemeClr val="bg1"/>
              </a:gs>
              <a:gs pos="45000">
                <a:srgbClr val="41C6CD">
                  <a:alpha val="47000"/>
                </a:srgbClr>
              </a:gs>
            </a:gsLst>
            <a:lin ang="16200000" scaled="0"/>
          </a:gradFill>
          <a:effectLst/>
          <a:scene3d>
            <a:camera prst="orthographicFront">
              <a:rot lat="0" lon="0" rev="0"/>
            </a:camera>
            <a:lightRig rig="threePt" dir="t">
              <a:rot lat="0" lon="0" rev="1200000"/>
            </a:lightRig>
          </a:scene3d>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dirty="0" smtClean="0">
                <a:solidFill>
                  <a:prstClr val="white"/>
                </a:solidFill>
              </a:rPr>
              <a:t> </a:t>
            </a:r>
            <a:endParaRPr lang="en-US" dirty="0">
              <a:solidFill>
                <a:prstClr val="white"/>
              </a:solidFill>
            </a:endParaRPr>
          </a:p>
        </p:txBody>
      </p:sp>
      <p:sp>
        <p:nvSpPr>
          <p:cNvPr id="4" name="Title 3"/>
          <p:cNvSpPr>
            <a:spLocks noGrp="1"/>
          </p:cNvSpPr>
          <p:nvPr>
            <p:ph type="title"/>
          </p:nvPr>
        </p:nvSpPr>
        <p:spPr/>
        <p:txBody>
          <a:bodyPr>
            <a:normAutofit/>
          </a:bodyPr>
          <a:lstStyle/>
          <a:p>
            <a:pPr algn="l"/>
            <a:r>
              <a:rPr lang="en-GB" sz="3200" dirty="0" smtClean="0">
                <a:solidFill>
                  <a:srgbClr val="7030A0"/>
                </a:solidFill>
                <a:latin typeface="Arial" panose="020B0604020202020204" pitchFamily="34" charset="0"/>
                <a:cs typeface="Arial" panose="020B0604020202020204" pitchFamily="34" charset="0"/>
              </a:rPr>
              <a:t>Changing World</a:t>
            </a:r>
            <a:endParaRPr lang="en-GB" sz="3200" dirty="0">
              <a:solidFill>
                <a:srgbClr val="7030A0"/>
              </a:solidFill>
              <a:latin typeface="Arial" panose="020B0604020202020204" pitchFamily="34" charset="0"/>
              <a:cs typeface="Arial" panose="020B0604020202020204" pitchFamily="34" charset="0"/>
            </a:endParaRPr>
          </a:p>
        </p:txBody>
      </p:sp>
      <p:sp>
        <p:nvSpPr>
          <p:cNvPr id="2" name="Content Placeholder 1"/>
          <p:cNvSpPr>
            <a:spLocks noGrp="1"/>
          </p:cNvSpPr>
          <p:nvPr>
            <p:ph idx="1"/>
          </p:nvPr>
        </p:nvSpPr>
        <p:spPr>
          <a:xfrm>
            <a:off x="457200" y="1600200"/>
            <a:ext cx="4493172" cy="4833257"/>
          </a:xfrm>
        </p:spPr>
        <p:txBody>
          <a:bodyPr>
            <a:normAutofit fontScale="55000" lnSpcReduction="20000"/>
          </a:bodyPr>
          <a:lstStyle/>
          <a:p>
            <a:pPr>
              <a:buFont typeface="Arial" panose="020B0604020202020204" pitchFamily="34" charset="0"/>
              <a:buChar char="•"/>
            </a:pPr>
            <a:r>
              <a:rPr lang="en-GB" dirty="0" smtClean="0">
                <a:latin typeface="Arial" panose="020B0604020202020204" pitchFamily="34" charset="0"/>
                <a:cs typeface="Arial" panose="020B0604020202020204" pitchFamily="34" charset="0"/>
              </a:rPr>
              <a:t>Political </a:t>
            </a:r>
          </a:p>
          <a:p>
            <a:pPr lvl="1">
              <a:buFont typeface="Arial" panose="020B0604020202020204" pitchFamily="34" charset="0"/>
              <a:buChar char="•"/>
            </a:pPr>
            <a:r>
              <a:rPr lang="en-GB" dirty="0" err="1" smtClean="0">
                <a:latin typeface="Arial" panose="020B0604020202020204" pitchFamily="34" charset="0"/>
                <a:cs typeface="Arial" panose="020B0604020202020204" pitchFamily="34" charset="0"/>
              </a:rPr>
              <a:t>BREXIT</a:t>
            </a:r>
            <a:endParaRPr lang="en-GB" dirty="0" smtClean="0">
              <a:latin typeface="Arial" panose="020B0604020202020204" pitchFamily="34" charset="0"/>
              <a:cs typeface="Arial" panose="020B0604020202020204" pitchFamily="34" charset="0"/>
            </a:endParaRPr>
          </a:p>
          <a:p>
            <a:pPr lvl="1">
              <a:buFont typeface="Arial" panose="020B0604020202020204" pitchFamily="34" charset="0"/>
              <a:buChar char="•"/>
            </a:pPr>
            <a:r>
              <a:rPr lang="en-GB" dirty="0" smtClean="0">
                <a:latin typeface="Arial" panose="020B0604020202020204" pitchFamily="34" charset="0"/>
                <a:cs typeface="Arial" panose="020B0604020202020204" pitchFamily="34" charset="0"/>
              </a:rPr>
              <a:t>Independence</a:t>
            </a:r>
          </a:p>
          <a:p>
            <a:pPr lvl="1">
              <a:buFont typeface="Arial" panose="020B0604020202020204" pitchFamily="34" charset="0"/>
              <a:buChar char="•"/>
            </a:pPr>
            <a:r>
              <a:rPr lang="en-GB" dirty="0" smtClean="0">
                <a:latin typeface="Arial" panose="020B0604020202020204" pitchFamily="34" charset="0"/>
                <a:cs typeface="Arial" panose="020B0604020202020204" pitchFamily="34" charset="0"/>
              </a:rPr>
              <a:t>Community development / empowerment</a:t>
            </a:r>
          </a:p>
          <a:p>
            <a:pPr>
              <a:buFont typeface="Arial" panose="020B0604020202020204" pitchFamily="34" charset="0"/>
              <a:buChar char="•"/>
            </a:pPr>
            <a:r>
              <a:rPr lang="en-GB" dirty="0" smtClean="0">
                <a:latin typeface="Arial" panose="020B0604020202020204" pitchFamily="34" charset="0"/>
                <a:cs typeface="Arial" panose="020B0604020202020204" pitchFamily="34" charset="0"/>
              </a:rPr>
              <a:t>Economy</a:t>
            </a:r>
          </a:p>
          <a:p>
            <a:pPr lvl="1">
              <a:buFont typeface="Arial" panose="020B0604020202020204" pitchFamily="34" charset="0"/>
              <a:buChar char="•"/>
            </a:pPr>
            <a:r>
              <a:rPr lang="en-GB" dirty="0" smtClean="0">
                <a:latin typeface="Arial" panose="020B0604020202020204" pitchFamily="34" charset="0"/>
                <a:cs typeface="Arial" panose="020B0604020202020204" pitchFamily="34" charset="0"/>
              </a:rPr>
              <a:t>Employment</a:t>
            </a:r>
          </a:p>
          <a:p>
            <a:pPr lvl="1">
              <a:buFont typeface="Arial" panose="020B0604020202020204" pitchFamily="34" charset="0"/>
              <a:buChar char="•"/>
            </a:pPr>
            <a:r>
              <a:rPr lang="en-GB" dirty="0">
                <a:latin typeface="Arial" panose="020B0604020202020204" pitchFamily="34" charset="0"/>
                <a:cs typeface="Arial" panose="020B0604020202020204" pitchFamily="34" charset="0"/>
              </a:rPr>
              <a:t>Changing Work </a:t>
            </a:r>
            <a:r>
              <a:rPr lang="en-GB" dirty="0" smtClean="0">
                <a:latin typeface="Arial" panose="020B0604020202020204" pitchFamily="34" charset="0"/>
                <a:cs typeface="Arial" panose="020B0604020202020204" pitchFamily="34" charset="0"/>
              </a:rPr>
              <a:t>Patterns</a:t>
            </a:r>
          </a:p>
          <a:p>
            <a:pPr lvl="1">
              <a:buFont typeface="Arial" panose="020B0604020202020204" pitchFamily="34" charset="0"/>
              <a:buChar char="•"/>
            </a:pPr>
            <a:r>
              <a:rPr lang="en-GB" dirty="0">
                <a:latin typeface="Arial" panose="020B0604020202020204" pitchFamily="34" charset="0"/>
                <a:cs typeface="Arial" panose="020B0604020202020204" pitchFamily="34" charset="0"/>
              </a:rPr>
              <a:t>Welfare </a:t>
            </a:r>
            <a:r>
              <a:rPr lang="en-GB" dirty="0" smtClean="0">
                <a:latin typeface="Arial" panose="020B0604020202020204" pitchFamily="34" charset="0"/>
                <a:cs typeface="Arial" panose="020B0604020202020204" pitchFamily="34" charset="0"/>
              </a:rPr>
              <a:t>Reform</a:t>
            </a:r>
          </a:p>
          <a:p>
            <a:pPr>
              <a:buFont typeface="Arial" panose="020B0604020202020204" pitchFamily="34" charset="0"/>
              <a:buChar char="•"/>
            </a:pPr>
            <a:r>
              <a:rPr lang="en-GB" dirty="0" smtClean="0">
                <a:latin typeface="Arial" panose="020B0604020202020204" pitchFamily="34" charset="0"/>
                <a:cs typeface="Arial" panose="020B0604020202020204" pitchFamily="34" charset="0"/>
              </a:rPr>
              <a:t>Social</a:t>
            </a:r>
          </a:p>
          <a:p>
            <a:pPr lvl="1">
              <a:buFont typeface="Arial" panose="020B0604020202020204" pitchFamily="34" charset="0"/>
              <a:buChar char="•"/>
            </a:pPr>
            <a:r>
              <a:rPr lang="en-GB" dirty="0" err="1" smtClean="0">
                <a:latin typeface="Arial" panose="020B0604020202020204" pitchFamily="34" charset="0"/>
                <a:cs typeface="Arial" panose="020B0604020202020204" pitchFamily="34" charset="0"/>
              </a:rPr>
              <a:t>COVID</a:t>
            </a:r>
            <a:r>
              <a:rPr lang="en-GB" dirty="0" smtClean="0">
                <a:latin typeface="Arial" panose="020B0604020202020204" pitchFamily="34" charset="0"/>
                <a:cs typeface="Arial" panose="020B0604020202020204" pitchFamily="34" charset="0"/>
              </a:rPr>
              <a:t>-19</a:t>
            </a:r>
          </a:p>
          <a:p>
            <a:pPr lvl="1">
              <a:buFont typeface="Arial" panose="020B0604020202020204" pitchFamily="34" charset="0"/>
              <a:buChar char="•"/>
            </a:pPr>
            <a:r>
              <a:rPr lang="en-GB" dirty="0">
                <a:latin typeface="Arial" panose="020B0604020202020204" pitchFamily="34" charset="0"/>
                <a:cs typeface="Arial" panose="020B0604020202020204" pitchFamily="34" charset="0"/>
              </a:rPr>
              <a:t>Demographic </a:t>
            </a:r>
            <a:r>
              <a:rPr lang="en-GB" dirty="0" smtClean="0">
                <a:latin typeface="Arial" panose="020B0604020202020204" pitchFamily="34" charset="0"/>
                <a:cs typeface="Arial" panose="020B0604020202020204" pitchFamily="34" charset="0"/>
              </a:rPr>
              <a:t>changes </a:t>
            </a:r>
          </a:p>
          <a:p>
            <a:pPr>
              <a:buFont typeface="Arial" panose="020B0604020202020204" pitchFamily="34" charset="0"/>
              <a:buChar char="•"/>
            </a:pPr>
            <a:r>
              <a:rPr lang="en-GB" dirty="0" smtClean="0">
                <a:latin typeface="Arial" panose="020B0604020202020204" pitchFamily="34" charset="0"/>
                <a:cs typeface="Arial" panose="020B0604020202020204" pitchFamily="34" charset="0"/>
              </a:rPr>
              <a:t>Technological</a:t>
            </a:r>
          </a:p>
          <a:p>
            <a:pPr lvl="1">
              <a:buFont typeface="Arial" panose="020B0604020202020204" pitchFamily="34" charset="0"/>
              <a:buChar char="•"/>
            </a:pPr>
            <a:r>
              <a:rPr lang="en-GB" dirty="0">
                <a:latin typeface="Arial" panose="020B0604020202020204" pitchFamily="34" charset="0"/>
                <a:cs typeface="Arial" panose="020B0604020202020204" pitchFamily="34" charset="0"/>
              </a:rPr>
              <a:t>Industry 4.0 / tech</a:t>
            </a:r>
          </a:p>
          <a:p>
            <a:pPr>
              <a:buFont typeface="Arial" panose="020B0604020202020204" pitchFamily="34" charset="0"/>
              <a:buChar char="•"/>
            </a:pPr>
            <a:r>
              <a:rPr lang="en-GB" dirty="0" smtClean="0">
                <a:latin typeface="Arial" panose="020B0604020202020204" pitchFamily="34" charset="0"/>
                <a:cs typeface="Arial" panose="020B0604020202020204" pitchFamily="34" charset="0"/>
              </a:rPr>
              <a:t>Environmental</a:t>
            </a:r>
          </a:p>
          <a:p>
            <a:pPr lvl="1">
              <a:buFont typeface="Arial" panose="020B0604020202020204" pitchFamily="34" charset="0"/>
              <a:buChar char="•"/>
            </a:pPr>
            <a:r>
              <a:rPr lang="en-GB" dirty="0" smtClean="0">
                <a:latin typeface="Arial" panose="020B0604020202020204" pitchFamily="34" charset="0"/>
                <a:cs typeface="Arial" panose="020B0604020202020204" pitchFamily="34" charset="0"/>
              </a:rPr>
              <a:t>Climate change</a:t>
            </a:r>
          </a:p>
          <a:p>
            <a:pPr lvl="1">
              <a:buFont typeface="Arial" panose="020B0604020202020204" pitchFamily="34" charset="0"/>
              <a:buChar char="•"/>
            </a:pPr>
            <a:r>
              <a:rPr lang="en-GB" dirty="0" smtClean="0">
                <a:latin typeface="Arial" panose="020B0604020202020204" pitchFamily="34" charset="0"/>
                <a:cs typeface="Arial" panose="020B0604020202020204" pitchFamily="34" charset="0"/>
              </a:rPr>
              <a:t>Migration</a:t>
            </a:r>
          </a:p>
          <a:p>
            <a:pPr>
              <a:buFont typeface="Arial" panose="020B0604020202020204" pitchFamily="34" charset="0"/>
              <a:buChar char="•"/>
            </a:pPr>
            <a:endParaRPr lang="en-GB" dirty="0" smtClean="0">
              <a:latin typeface="Arial" panose="020B0604020202020204" pitchFamily="34" charset="0"/>
              <a:cs typeface="Arial" panose="020B0604020202020204" pitchFamily="34" charset="0"/>
            </a:endParaRPr>
          </a:p>
          <a:p>
            <a:pPr marL="57150" indent="0">
              <a:buNone/>
            </a:pPr>
            <a:r>
              <a:rPr lang="en-GB" u="sng" dirty="0" smtClean="0">
                <a:latin typeface="Arial" panose="020B0604020202020204" pitchFamily="34" charset="0"/>
                <a:cs typeface="Arial" panose="020B0604020202020204" pitchFamily="34" charset="0"/>
              </a:rPr>
              <a:t> </a:t>
            </a:r>
          </a:p>
          <a:p>
            <a:pPr marL="57150" indent="0">
              <a:buNone/>
            </a:pPr>
            <a:endParaRPr lang="en-GB" dirty="0" smtClean="0">
              <a:latin typeface="Arial" panose="020B0604020202020204" pitchFamily="34" charset="0"/>
              <a:cs typeface="Arial" panose="020B0604020202020204" pitchFamily="34" charset="0"/>
            </a:endParaRPr>
          </a:p>
          <a:p>
            <a:pPr marL="400050" lvl="1" indent="0">
              <a:buNone/>
            </a:pPr>
            <a:endParaRPr lang="en-GB" dirty="0" smtClean="0">
              <a:latin typeface="Arial" panose="020B0604020202020204" pitchFamily="34" charset="0"/>
              <a:cs typeface="Arial" panose="020B0604020202020204" pitchFamily="34" charset="0"/>
            </a:endParaRPr>
          </a:p>
          <a:p>
            <a:endParaRPr lang="en-GB" dirty="0" smtClean="0">
              <a:latin typeface="Arial" panose="020B0604020202020204" pitchFamily="34" charset="0"/>
              <a:cs typeface="Arial" panose="020B0604020202020204" pitchFamily="34" charset="0"/>
            </a:endParaRPr>
          </a:p>
          <a:p>
            <a:endParaRPr lang="en-GB" dirty="0" smtClean="0">
              <a:latin typeface="Arial" panose="020B0604020202020204" pitchFamily="34" charset="0"/>
              <a:cs typeface="Arial" panose="020B0604020202020204" pitchFamily="34" charset="0"/>
            </a:endParaRPr>
          </a:p>
          <a:p>
            <a:endParaRPr lang="en-GB" dirty="0" smtClean="0">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0372" y="1600200"/>
            <a:ext cx="4111752" cy="4111752"/>
          </a:xfrm>
          <a:prstGeom prst="rect">
            <a:avLst/>
          </a:prstGeom>
        </p:spPr>
      </p:pic>
    </p:spTree>
    <p:extLst>
      <p:ext uri="{BB962C8B-B14F-4D97-AF65-F5344CB8AC3E}">
        <p14:creationId xmlns:p14="http://schemas.microsoft.com/office/powerpoint/2010/main" val="1356324841"/>
      </p:ext>
    </p:extLst>
  </p:cSld>
  <p:clrMapOvr>
    <a:masterClrMapping/>
  </p:clrMapOvr>
  <p:transition spd="slow">
    <p:cove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a:extLst>
              <a:ext uri="{FF2B5EF4-FFF2-40B4-BE49-F238E27FC236}">
                <a16:creationId xmlns:a16="http://schemas.microsoft.com/office/drawing/2014/main" id="{D6CA33AB-868F-D144-A9A6-15D76BD2A09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3356" r="53258"/>
          <a:stretch/>
        </p:blipFill>
        <p:spPr bwMode="auto">
          <a:xfrm>
            <a:off x="-2" y="857250"/>
            <a:ext cx="1972352" cy="5143500"/>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a:extLst>
              <a:ext uri="{FF2B5EF4-FFF2-40B4-BE49-F238E27FC236}">
                <a16:creationId xmlns:a16="http://schemas.microsoft.com/office/drawing/2014/main" id="{CD443B65-DA50-794F-B2FF-A1016AA2B10E}"/>
              </a:ext>
            </a:extLst>
          </p:cNvPr>
          <p:cNvSpPr/>
          <p:nvPr/>
        </p:nvSpPr>
        <p:spPr>
          <a:xfrm>
            <a:off x="11514" y="857250"/>
            <a:ext cx="1972351" cy="5143500"/>
          </a:xfrm>
          <a:prstGeom prst="rect">
            <a:avLst/>
          </a:prstGeom>
          <a:solidFill>
            <a:srgbClr val="ECF6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4" name="TextBox 13">
            <a:extLst>
              <a:ext uri="{FF2B5EF4-FFF2-40B4-BE49-F238E27FC236}">
                <a16:creationId xmlns:a16="http://schemas.microsoft.com/office/drawing/2014/main" id="{AC2BDD8B-6170-0245-AA54-B60E40BEF94A}"/>
              </a:ext>
            </a:extLst>
          </p:cNvPr>
          <p:cNvSpPr txBox="1"/>
          <p:nvPr/>
        </p:nvSpPr>
        <p:spPr>
          <a:xfrm>
            <a:off x="2053120" y="1012416"/>
            <a:ext cx="5380463" cy="600164"/>
          </a:xfrm>
          <a:prstGeom prst="rect">
            <a:avLst/>
          </a:prstGeom>
          <a:noFill/>
        </p:spPr>
        <p:txBody>
          <a:bodyPr wrap="square" rtlCol="0">
            <a:spAutoFit/>
          </a:bodyPr>
          <a:lstStyle/>
          <a:p>
            <a:r>
              <a:rPr lang="en-US" sz="3300" b="1" dirty="0">
                <a:solidFill>
                  <a:srgbClr val="7030CD"/>
                </a:solidFill>
                <a:latin typeface="Arial" panose="020B0604020202020204" pitchFamily="34" charset="0"/>
                <a:cs typeface="Arial" panose="020B0604020202020204" pitchFamily="34" charset="0"/>
              </a:rPr>
              <a:t>The future of work is now</a:t>
            </a:r>
            <a:endParaRPr lang="en-GB" sz="3300" b="1" dirty="0">
              <a:solidFill>
                <a:srgbClr val="7030CD"/>
              </a:solidFill>
              <a:latin typeface="Arial" panose="020B0604020202020204" pitchFamily="34" charset="0"/>
              <a:cs typeface="Arial" panose="020B0604020202020204" pitchFamily="34" charset="0"/>
            </a:endParaRPr>
          </a:p>
        </p:txBody>
      </p:sp>
      <p:pic>
        <p:nvPicPr>
          <p:cNvPr id="6" name="Picture 5" descr="Diagram, schematic&#10;&#10;Description automatically generated">
            <a:extLst>
              <a:ext uri="{FF2B5EF4-FFF2-40B4-BE49-F238E27FC236}">
                <a16:creationId xmlns:a16="http://schemas.microsoft.com/office/drawing/2014/main" id="{7F8802C2-BCDB-4047-85D7-A8C8D64760E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39127" y="1716769"/>
            <a:ext cx="5366089" cy="4038087"/>
          </a:xfrm>
          <a:prstGeom prst="rect">
            <a:avLst/>
          </a:prstGeom>
        </p:spPr>
      </p:pic>
      <p:pic>
        <p:nvPicPr>
          <p:cNvPr id="7" name="Picture 6" descr="CLD_Colour_Logo.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28856" y="365204"/>
            <a:ext cx="1014770" cy="961867"/>
          </a:xfrm>
          <a:prstGeom prst="rect">
            <a:avLst/>
          </a:prstGeom>
        </p:spPr>
      </p:pic>
    </p:spTree>
    <p:extLst>
      <p:ext uri="{BB962C8B-B14F-4D97-AF65-F5344CB8AC3E}">
        <p14:creationId xmlns:p14="http://schemas.microsoft.com/office/powerpoint/2010/main" val="137687512"/>
      </p:ext>
    </p:extLst>
  </p:cSld>
  <p:clrMapOvr>
    <a:masterClrMapping/>
  </p:clrMapOvr>
  <p:transition spd="slow">
    <p:cove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5241DE6B53EA449AD14800C8827B6DE" ma:contentTypeVersion="9" ma:contentTypeDescription="Create a new document." ma:contentTypeScope="" ma:versionID="a07eb63132bd720b3256340c424fd7fe">
  <xsd:schema xmlns:xsd="http://www.w3.org/2001/XMLSchema" xmlns:xs="http://www.w3.org/2001/XMLSchema" xmlns:p="http://schemas.microsoft.com/office/2006/metadata/properties" xmlns:ns2="266989af-9799-4851-bdf5-f0f3d97785b5" targetNamespace="http://schemas.microsoft.com/office/2006/metadata/properties" ma:root="true" ma:fieldsID="51a7ce14ff1a76039164912332a2973e" ns2:_="">
    <xsd:import namespace="266989af-9799-4851-bdf5-f0f3d97785b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66989af-9799-4851-bdf5-f0f3d97785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3BB609A-C8CE-4D15-BA6D-BF8EE5FC7EF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66989af-9799-4851-bdf5-f0f3d97785b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292007C-96D3-477B-8D15-5D36127AD846}">
  <ds:schemaRef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266989af-9799-4851-bdf5-f0f3d97785b5"/>
    <ds:schemaRef ds:uri="http://www.w3.org/XML/1998/namespace"/>
  </ds:schemaRefs>
</ds:datastoreItem>
</file>

<file path=customXml/itemProps3.xml><?xml version="1.0" encoding="utf-8"?>
<ds:datastoreItem xmlns:ds="http://schemas.openxmlformats.org/officeDocument/2006/customXml" ds:itemID="{320CEAFC-F73A-4159-B6C3-611B0E5FF71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12212</TotalTime>
  <Words>744</Words>
  <Application>Microsoft Office PowerPoint</Application>
  <PresentationFormat>On-screen Show (4:3)</PresentationFormat>
  <Paragraphs>210</Paragraphs>
  <Slides>16</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Gill Sans</vt:lpstr>
      <vt:lpstr>Helvetica</vt:lpstr>
      <vt:lpstr>Office Theme</vt:lpstr>
      <vt:lpstr>PowerPoint Presentation</vt:lpstr>
      <vt:lpstr>Overview</vt:lpstr>
      <vt:lpstr>Education    CLD    Practice</vt:lpstr>
      <vt:lpstr>CLD in Scotland</vt:lpstr>
      <vt:lpstr>CLD in Scotland</vt:lpstr>
      <vt:lpstr>Professional CLD Practitioners</vt:lpstr>
      <vt:lpstr>CLD Practise</vt:lpstr>
      <vt:lpstr>Changing World</vt:lpstr>
      <vt:lpstr>PowerPoint Presentation</vt:lpstr>
      <vt:lpstr>CLD Workforce Features</vt:lpstr>
      <vt:lpstr>A Code of Ethics for CLD</vt:lpstr>
      <vt:lpstr>PowerPoint Presentation</vt:lpstr>
      <vt:lpstr>Growing the Learning Culture</vt:lpstr>
      <vt:lpstr>PowerPoint Presentation</vt:lpstr>
      <vt:lpstr>PowerPoint Presentation</vt:lpstr>
      <vt:lpstr>PowerPoint Presentation</vt:lpstr>
    </vt:vector>
  </TitlesOfParts>
  <Company>APS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Douglas Heede</dc:creator>
  <cp:lastModifiedBy>Epsworth S (Susan)</cp:lastModifiedBy>
  <cp:revision>236</cp:revision>
  <cp:lastPrinted>2018-10-04T11:07:35Z</cp:lastPrinted>
  <dcterms:created xsi:type="dcterms:W3CDTF">2017-03-09T10:49:59Z</dcterms:created>
  <dcterms:modified xsi:type="dcterms:W3CDTF">2022-03-08T13:49:11Z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0x010100E5241DE6B53EA449AD14800C8827B6DE</vt:lpwstr>
  </property>
</Properties>
</file>