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57" r:id="rId3"/>
    <p:sldId id="258" r:id="rId4"/>
    <p:sldId id="272" r:id="rId5"/>
    <p:sldId id="259" r:id="rId6"/>
    <p:sldId id="275" r:id="rId7"/>
    <p:sldId id="262" r:id="rId8"/>
    <p:sldId id="260" r:id="rId9"/>
    <p:sldId id="261" r:id="rId10"/>
    <p:sldId id="263" r:id="rId11"/>
    <p:sldId id="264" r:id="rId12"/>
    <p:sldId id="273" r:id="rId13"/>
    <p:sldId id="265" r:id="rId14"/>
    <p:sldId id="266" r:id="rId15"/>
    <p:sldId id="267" r:id="rId16"/>
    <p:sldId id="274" r:id="rId17"/>
    <p:sldId id="268" r:id="rId18"/>
    <p:sldId id="269" r:id="rId19"/>
    <p:sldId id="276" r:id="rId20"/>
    <p:sldId id="270" r:id="rId21"/>
    <p:sldId id="271"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85" autoAdjust="0"/>
  </p:normalViewPr>
  <p:slideViewPr>
    <p:cSldViewPr>
      <p:cViewPr varScale="1">
        <p:scale>
          <a:sx n="92" d="100"/>
          <a:sy n="92" d="100"/>
        </p:scale>
        <p:origin x="21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C48E3-EE32-4EF4-8B7E-F056D5260668}" type="datetimeFigureOut">
              <a:rPr lang="en-GB" smtClean="0"/>
              <a:t>08/03/2022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138F4-3212-4ED2-BC39-A8D4415FE5DC}" type="slidenum">
              <a:rPr lang="en-GB" smtClean="0"/>
              <a:t>‹#›</a:t>
            </a:fld>
            <a:endParaRPr lang="en-GB"/>
          </a:p>
        </p:txBody>
      </p:sp>
    </p:spTree>
    <p:extLst>
      <p:ext uri="{BB962C8B-B14F-4D97-AF65-F5344CB8AC3E}">
        <p14:creationId xmlns:p14="http://schemas.microsoft.com/office/powerpoint/2010/main" val="106838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this first module</a:t>
            </a:r>
          </a:p>
          <a:p>
            <a:endParaRPr lang="en-US">
              <a:cs typeface="Calibri"/>
            </a:endParaRPr>
          </a:p>
          <a:p>
            <a:r>
              <a:rPr lang="en-US">
                <a:cs typeface="Calibri"/>
              </a:rPr>
              <a:t>Possible SD introduction</a:t>
            </a:r>
          </a:p>
          <a:p>
            <a:endParaRPr lang="en-US">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78057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This is an internal page in </a:t>
            </a:r>
            <a:r>
              <a:rPr lang="en-GB" b="1"/>
              <a:t>blue</a:t>
            </a:r>
            <a:r>
              <a:rPr lang="en-GB"/>
              <a:t> and can be duplicated to</a:t>
            </a:r>
            <a:r>
              <a:rPr lang="en-GB" baseline="0"/>
              <a:t> create additional pages. Always keep the heading and footer as shown. </a:t>
            </a:r>
            <a:r>
              <a:rPr lang="en-US"/>
              <a:t>Use the corresponding</a:t>
            </a:r>
            <a:r>
              <a:rPr lang="en-US" baseline="0"/>
              <a:t> </a:t>
            </a:r>
            <a:r>
              <a:rPr lang="en-US" b="1" baseline="0"/>
              <a:t>blue</a:t>
            </a:r>
            <a:r>
              <a:rPr lang="en-US" baseline="0"/>
              <a:t> internal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63230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This is an internal page in </a:t>
            </a:r>
            <a:r>
              <a:rPr lang="en-GB" b="1"/>
              <a:t>blue</a:t>
            </a:r>
            <a:r>
              <a:rPr lang="en-GB"/>
              <a:t> and can be duplicated to</a:t>
            </a:r>
            <a:r>
              <a:rPr lang="en-GB" baseline="0"/>
              <a:t> create additional pages. Always keep the heading and footer as shown. </a:t>
            </a:r>
            <a:r>
              <a:rPr lang="en-US"/>
              <a:t>Use the corresponding</a:t>
            </a:r>
            <a:r>
              <a:rPr lang="en-US" baseline="0"/>
              <a:t> </a:t>
            </a:r>
            <a:r>
              <a:rPr lang="en-US" b="1" baseline="0"/>
              <a:t>blue</a:t>
            </a:r>
            <a:r>
              <a:rPr lang="en-US" baseline="0"/>
              <a:t> internal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5654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This is an internal page in </a:t>
            </a:r>
            <a:r>
              <a:rPr lang="en-GB" b="1"/>
              <a:t>blue</a:t>
            </a:r>
            <a:r>
              <a:rPr lang="en-GB"/>
              <a:t> and can be duplicated to</a:t>
            </a:r>
            <a:r>
              <a:rPr lang="en-GB" baseline="0"/>
              <a:t> create additional pages. Always keep the heading and footer as shown. </a:t>
            </a:r>
            <a:r>
              <a:rPr lang="en-US"/>
              <a:t>Use the corresponding</a:t>
            </a:r>
            <a:r>
              <a:rPr lang="en-US" baseline="0"/>
              <a:t> </a:t>
            </a:r>
            <a:r>
              <a:rPr lang="en-US" b="1" baseline="0"/>
              <a:t>blue</a:t>
            </a:r>
            <a:r>
              <a:rPr lang="en-US" baseline="0"/>
              <a:t> internal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87113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12415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138F4-3212-4ED2-BC39-A8D4415FE5DC}" type="slidenum">
              <a:rPr lang="en-GB" smtClean="0"/>
              <a:t>18</a:t>
            </a:fld>
            <a:endParaRPr lang="en-GB"/>
          </a:p>
        </p:txBody>
      </p:sp>
    </p:spTree>
    <p:extLst>
      <p:ext uri="{BB962C8B-B14F-4D97-AF65-F5344CB8AC3E}">
        <p14:creationId xmlns:p14="http://schemas.microsoft.com/office/powerpoint/2010/main" val="105960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This is an internal page in </a:t>
            </a:r>
            <a:r>
              <a:rPr lang="en-GB" b="1"/>
              <a:t>blue</a:t>
            </a:r>
            <a:r>
              <a:rPr lang="en-GB"/>
              <a:t> and can be duplicated to</a:t>
            </a:r>
            <a:r>
              <a:rPr lang="en-GB" baseline="0"/>
              <a:t> create additional pages. Always keep the heading and footer as shown. </a:t>
            </a:r>
            <a:r>
              <a:rPr lang="en-US"/>
              <a:t>Use the corresponding</a:t>
            </a:r>
            <a:r>
              <a:rPr lang="en-US" baseline="0"/>
              <a:t> </a:t>
            </a:r>
            <a:r>
              <a:rPr lang="en-US" b="1" baseline="0"/>
              <a:t>blue</a:t>
            </a:r>
            <a:r>
              <a:rPr lang="en-US" baseline="0"/>
              <a:t> internal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71687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This is an internal page in </a:t>
            </a:r>
            <a:r>
              <a:rPr lang="en-GB" b="1"/>
              <a:t>blue</a:t>
            </a:r>
            <a:r>
              <a:rPr lang="en-GB"/>
              <a:t> and can be duplicated to</a:t>
            </a:r>
            <a:r>
              <a:rPr lang="en-GB" baseline="0"/>
              <a:t> create additional pages. Always keep the heading and footer as shown. </a:t>
            </a:r>
            <a:r>
              <a:rPr lang="en-US"/>
              <a:t>Use the corresponding</a:t>
            </a:r>
            <a:r>
              <a:rPr lang="en-US" baseline="0"/>
              <a:t> </a:t>
            </a:r>
            <a:r>
              <a:rPr lang="en-US" b="1" baseline="0"/>
              <a:t>blue</a:t>
            </a:r>
            <a:r>
              <a:rPr lang="en-US" baseline="0"/>
              <a:t> internal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88366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https://www.menti.com/qha7fz3ctu </a:t>
            </a:r>
            <a:endParaRPr lang="en-GB" dirty="0"/>
          </a:p>
        </p:txBody>
      </p:sp>
      <p:sp>
        <p:nvSpPr>
          <p:cNvPr id="4" name="Slide Number Placeholder 3"/>
          <p:cNvSpPr>
            <a:spLocks noGrp="1"/>
          </p:cNvSpPr>
          <p:nvPr>
            <p:ph type="sldNum" sz="quarter" idx="10"/>
          </p:nvPr>
        </p:nvSpPr>
        <p:spPr/>
        <p:txBody>
          <a:bodyPr/>
          <a:lstStyle/>
          <a:p>
            <a:fld id="{336138F4-3212-4ED2-BC39-A8D4415FE5DC}" type="slidenum">
              <a:rPr lang="en-GB" smtClean="0"/>
              <a:t>2</a:t>
            </a:fld>
            <a:endParaRPr lang="en-GB"/>
          </a:p>
        </p:txBody>
      </p:sp>
    </p:spTree>
    <p:extLst>
      <p:ext uri="{BB962C8B-B14F-4D97-AF65-F5344CB8AC3E}">
        <p14:creationId xmlns:p14="http://schemas.microsoft.com/office/powerpoint/2010/main" val="344805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24241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138F4-3212-4ED2-BC39-A8D4415FE5DC}" type="slidenum">
              <a:rPr lang="en-GB" smtClean="0"/>
              <a:t>5</a:t>
            </a:fld>
            <a:endParaRPr lang="en-GB"/>
          </a:p>
        </p:txBody>
      </p:sp>
    </p:spTree>
    <p:extLst>
      <p:ext uri="{BB962C8B-B14F-4D97-AF65-F5344CB8AC3E}">
        <p14:creationId xmlns:p14="http://schemas.microsoft.com/office/powerpoint/2010/main" val="384861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9002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3763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17107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34460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https://www.menti.com/k4y9ystdne</a:t>
            </a:r>
            <a:endParaRPr lang="en-GB" dirty="0"/>
          </a:p>
        </p:txBody>
      </p:sp>
      <p:sp>
        <p:nvSpPr>
          <p:cNvPr id="4" name="Slide Number Placeholder 3"/>
          <p:cNvSpPr>
            <a:spLocks noGrp="1"/>
          </p:cNvSpPr>
          <p:nvPr>
            <p:ph type="sldNum" sz="quarter" idx="10"/>
          </p:nvPr>
        </p:nvSpPr>
        <p:spPr/>
        <p:txBody>
          <a:bodyPr/>
          <a:lstStyle/>
          <a:p>
            <a:fld id="{336138F4-3212-4ED2-BC39-A8D4415FE5DC}" type="slidenum">
              <a:rPr lang="en-GB" smtClean="0"/>
              <a:t>10</a:t>
            </a:fld>
            <a:endParaRPr lang="en-GB"/>
          </a:p>
        </p:txBody>
      </p:sp>
    </p:spTree>
    <p:extLst>
      <p:ext uri="{BB962C8B-B14F-4D97-AF65-F5344CB8AC3E}">
        <p14:creationId xmlns:p14="http://schemas.microsoft.com/office/powerpoint/2010/main" val="252500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292" y="1052736"/>
            <a:ext cx="7772400" cy="1470025"/>
          </a:xfrm>
        </p:spPr>
        <p:txBody>
          <a:bodyPr/>
          <a:lstStyle/>
          <a:p>
            <a:r>
              <a:rPr lang="en-US" smtClean="0"/>
              <a:t>Click to edit Master title style</a:t>
            </a:r>
            <a:endParaRPr lang="en-GB"/>
          </a:p>
        </p:txBody>
      </p:sp>
      <p:sp>
        <p:nvSpPr>
          <p:cNvPr id="3" name="Subtitle 2"/>
          <p:cNvSpPr>
            <a:spLocks noGrp="1"/>
          </p:cNvSpPr>
          <p:nvPr>
            <p:ph type="subTitle" idx="1" hasCustomPrompt="1"/>
          </p:nvPr>
        </p:nvSpPr>
        <p:spPr>
          <a:xfrm>
            <a:off x="1358092" y="2924944"/>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edit Master subtitle style</a:t>
            </a:r>
            <a:endParaRPr lang="en-GB"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3728" y="5733256"/>
            <a:ext cx="4869528" cy="8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69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343380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73010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269634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266971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19412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391538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342757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32136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226274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37312"/>
            <a:ext cx="2628143" cy="480061"/>
          </a:xfrm>
          <a:prstGeom prst="rect">
            <a:avLst/>
          </a:prstGeom>
        </p:spPr>
      </p:pic>
    </p:spTree>
    <p:extLst>
      <p:ext uri="{BB962C8B-B14F-4D97-AF65-F5344CB8AC3E}">
        <p14:creationId xmlns:p14="http://schemas.microsoft.com/office/powerpoint/2010/main" val="46801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2016 Scottish Government Template</a:t>
            </a:r>
            <a:endParaRPr lang="en-GB" alt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aseline="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menti.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scot/binaries/content/documents/govscot/publications/strategy-plan/2021/09/fairer-greener-scotland-programme-government-2021-22/documents/fairer-greener-scotland-programme-government-2021-22/fairer-greener-scotland-programme-government-2021-22/govscot%3Adocument/fairer-greener-scotland-programme-government-2021-22.pdf?forceDownload=tr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493618" y="1253572"/>
            <a:ext cx="2544539" cy="1071498"/>
          </a:xfrm>
          <a:prstGeom prst="rect">
            <a:avLst/>
          </a:prstGeom>
        </p:spPr>
      </p:pic>
      <p:sp>
        <p:nvSpPr>
          <p:cNvPr id="7" name="Rectangle 6"/>
          <p:cNvSpPr/>
          <p:nvPr/>
        </p:nvSpPr>
        <p:spPr>
          <a:xfrm>
            <a:off x="493618" y="2596639"/>
            <a:ext cx="8657136" cy="992579"/>
          </a:xfrm>
          <a:prstGeom prst="rect">
            <a:avLst/>
          </a:prstGeom>
        </p:spPr>
        <p:txBody>
          <a:bodyPr wrap="square" lIns="68580" tIns="34290" rIns="68580" bIns="34290" anchor="t">
            <a:spAutoFit/>
          </a:bodyPr>
          <a:lstStyle/>
          <a:p>
            <a:r>
              <a:rPr lang="en-GB" sz="3000" b="1">
                <a:solidFill>
                  <a:srgbClr val="00ABB5"/>
                </a:solidFill>
              </a:rPr>
              <a:t>CLD Policy input </a:t>
            </a:r>
          </a:p>
          <a:p>
            <a:r>
              <a:rPr lang="en-GB" sz="3000" b="1">
                <a:solidFill>
                  <a:srgbClr val="00ABB5"/>
                </a:solidFill>
              </a:rPr>
              <a:t>Scottish Government </a:t>
            </a:r>
            <a:endParaRPr lang="en-US" sz="3000" b="1"/>
          </a:p>
        </p:txBody>
      </p:sp>
      <p:sp>
        <p:nvSpPr>
          <p:cNvPr id="6" name="Text Box 8"/>
          <p:cNvSpPr txBox="1"/>
          <p:nvPr/>
        </p:nvSpPr>
        <p:spPr>
          <a:xfrm>
            <a:off x="5372100" y="5400675"/>
            <a:ext cx="3771900"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8" name="Rectangle 7"/>
          <p:cNvSpPr/>
          <p:nvPr/>
        </p:nvSpPr>
        <p:spPr>
          <a:xfrm>
            <a:off x="493618" y="3522302"/>
            <a:ext cx="7974943" cy="346249"/>
          </a:xfrm>
          <a:prstGeom prst="rect">
            <a:avLst/>
          </a:prstGeom>
        </p:spPr>
        <p:txBody>
          <a:bodyPr wrap="square" lIns="68580" tIns="34290" rIns="68580" bIns="34290" anchor="t">
            <a:spAutoFit/>
          </a:bodyPr>
          <a:lstStyle/>
          <a:p>
            <a:r>
              <a:rPr lang="en-US" b="1" dirty="0">
                <a:solidFill>
                  <a:srgbClr val="00C4C4"/>
                </a:solidFill>
              </a:rPr>
              <a:t>Nicola McAndrew, Team Leader, CLD Policy Team </a:t>
            </a:r>
          </a:p>
        </p:txBody>
      </p:sp>
      <p:sp>
        <p:nvSpPr>
          <p:cNvPr id="9" name="Rectangle 8">
            <a:extLst>
              <a:ext uri="{FF2B5EF4-FFF2-40B4-BE49-F238E27FC236}">
                <a16:creationId xmlns:a16="http://schemas.microsoft.com/office/drawing/2014/main" id="{98DF01B9-C355-B043-A7EC-5DC7C28FD04F}"/>
              </a:ext>
            </a:extLst>
          </p:cNvPr>
          <p:cNvSpPr/>
          <p:nvPr/>
        </p:nvSpPr>
        <p:spPr>
          <a:xfrm>
            <a:off x="5487108" y="5585296"/>
            <a:ext cx="3618298" cy="253916"/>
          </a:xfrm>
          <a:prstGeom prst="rect">
            <a:avLst/>
          </a:prstGeom>
        </p:spPr>
        <p:txBody>
          <a:bodyPr wrap="none">
            <a:spAutoFit/>
          </a:bodyPr>
          <a:lstStyle/>
          <a:p>
            <a:r>
              <a:rPr lang="en-GB" sz="1050">
                <a:solidFill>
                  <a:schemeClr val="bg1"/>
                </a:solidFill>
              </a:rPr>
              <a:t>Do luchd-ionnsachaidh na h-Alba, le luchd-foghlaim Alba </a:t>
            </a:r>
          </a:p>
        </p:txBody>
      </p:sp>
    </p:spTree>
    <p:extLst>
      <p:ext uri="{BB962C8B-B14F-4D97-AF65-F5344CB8AC3E}">
        <p14:creationId xmlns:p14="http://schemas.microsoft.com/office/powerpoint/2010/main" val="31145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12627"/>
            <a:ext cx="8229600" cy="4525963"/>
          </a:xfrm>
        </p:spPr>
        <p:txBody>
          <a:bodyPr/>
          <a:lstStyle/>
          <a:p>
            <a:pPr marL="0" indent="0">
              <a:buNone/>
            </a:pPr>
            <a:r>
              <a:rPr lang="en-GB" sz="2400" dirty="0" smtClean="0"/>
              <a:t>1. How </a:t>
            </a:r>
            <a:r>
              <a:rPr lang="en-GB" sz="2400" dirty="0"/>
              <a:t>involved have you been in the development of your CLD </a:t>
            </a:r>
            <a:r>
              <a:rPr lang="en-GB" sz="2400" dirty="0" smtClean="0"/>
              <a:t>plan?</a:t>
            </a:r>
          </a:p>
          <a:p>
            <a:pPr marL="0" indent="0">
              <a:buNone/>
            </a:pPr>
            <a:endParaRPr lang="en-GB" dirty="0" smtClean="0"/>
          </a:p>
        </p:txBody>
      </p:sp>
      <p:sp>
        <p:nvSpPr>
          <p:cNvPr id="4" name="TextBox 3"/>
          <p:cNvSpPr txBox="1"/>
          <p:nvPr/>
        </p:nvSpPr>
        <p:spPr>
          <a:xfrm>
            <a:off x="457200" y="4581128"/>
            <a:ext cx="2441694" cy="646331"/>
          </a:xfrm>
          <a:prstGeom prst="rect">
            <a:avLst/>
          </a:prstGeom>
          <a:noFill/>
        </p:spPr>
        <p:txBody>
          <a:bodyPr wrap="none" rtlCol="0">
            <a:spAutoFit/>
          </a:bodyPr>
          <a:lstStyle/>
          <a:p>
            <a:r>
              <a:rPr lang="en-GB" dirty="0" smtClean="0"/>
              <a:t>Visit </a:t>
            </a:r>
            <a:r>
              <a:rPr lang="en-GB" dirty="0" smtClean="0">
                <a:hlinkClick r:id="rId3"/>
              </a:rPr>
              <a:t>www.menti.com</a:t>
            </a:r>
            <a:endParaRPr lang="en-GB" dirty="0" smtClean="0"/>
          </a:p>
          <a:p>
            <a:r>
              <a:rPr lang="en-GB" dirty="0" smtClean="0"/>
              <a:t>Use code: </a:t>
            </a:r>
            <a:r>
              <a:rPr lang="en-GB" dirty="0"/>
              <a:t> </a:t>
            </a:r>
            <a:r>
              <a:rPr lang="en-GB" b="1" dirty="0"/>
              <a:t>6603 </a:t>
            </a:r>
            <a:r>
              <a:rPr lang="en-GB" b="1" dirty="0" smtClean="0"/>
              <a:t>3358</a:t>
            </a:r>
            <a:endParaRPr lang="en-GB" dirty="0"/>
          </a:p>
        </p:txBody>
      </p:sp>
      <p:pic>
        <p:nvPicPr>
          <p:cNvPr id="6" name="Picture 5"/>
          <p:cNvPicPr>
            <a:picLocks noChangeAspect="1"/>
          </p:cNvPicPr>
          <p:nvPr/>
        </p:nvPicPr>
        <p:blipFill>
          <a:blip r:embed="rId4"/>
          <a:stretch>
            <a:fillRect/>
          </a:stretch>
        </p:blipFill>
        <p:spPr>
          <a:xfrm>
            <a:off x="3635896" y="3356992"/>
            <a:ext cx="2237234" cy="2237234"/>
          </a:xfrm>
          <a:prstGeom prst="rect">
            <a:avLst/>
          </a:prstGeom>
        </p:spPr>
      </p:pic>
      <p:pic>
        <p:nvPicPr>
          <p:cNvPr id="2050" name="Picture 2" descr="Image result for menti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74340"/>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44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discussion</a:t>
            </a:r>
            <a:endParaRPr lang="en-GB" dirty="0"/>
          </a:p>
        </p:txBody>
      </p:sp>
      <p:sp>
        <p:nvSpPr>
          <p:cNvPr id="3" name="Content Placeholder 2"/>
          <p:cNvSpPr>
            <a:spLocks noGrp="1"/>
          </p:cNvSpPr>
          <p:nvPr>
            <p:ph idx="1"/>
          </p:nvPr>
        </p:nvSpPr>
        <p:spPr/>
        <p:txBody>
          <a:bodyPr/>
          <a:lstStyle/>
          <a:p>
            <a:r>
              <a:rPr lang="en-GB" dirty="0" smtClean="0"/>
              <a:t>How are </a:t>
            </a:r>
            <a:r>
              <a:rPr lang="en-GB" dirty="0"/>
              <a:t>the </a:t>
            </a:r>
            <a:r>
              <a:rPr lang="en-GB" dirty="0" smtClean="0"/>
              <a:t>CLD regulations </a:t>
            </a:r>
            <a:r>
              <a:rPr lang="en-GB" dirty="0"/>
              <a:t>useful to me as a CLD Leader?</a:t>
            </a:r>
          </a:p>
          <a:p>
            <a:endParaRPr lang="en-GB" dirty="0" smtClean="0"/>
          </a:p>
        </p:txBody>
      </p:sp>
    </p:spTree>
    <p:extLst>
      <p:ext uri="{BB962C8B-B14F-4D97-AF65-F5344CB8AC3E}">
        <p14:creationId xmlns:p14="http://schemas.microsoft.com/office/powerpoint/2010/main" val="126756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11" name="Content Placeholder 4"/>
          <p:cNvSpPr>
            <a:spLocks noGrp="1"/>
          </p:cNvSpPr>
          <p:nvPr>
            <p:ph idx="1"/>
          </p:nvPr>
        </p:nvSpPr>
        <p:spPr>
          <a:xfrm>
            <a:off x="461097" y="1902745"/>
            <a:ext cx="7886700" cy="2865758"/>
          </a:xfrm>
        </p:spPr>
        <p:txBody>
          <a:bodyPr>
            <a:normAutofit/>
          </a:bodyPr>
          <a:lstStyle/>
          <a:p>
            <a:pPr marL="257175" indent="-257175">
              <a:lnSpc>
                <a:spcPct val="150000"/>
              </a:lnSpc>
              <a:buFont typeface="Arial" panose="020B0604020202020204" pitchFamily="34" charset="0"/>
              <a:buChar char="•"/>
            </a:pPr>
            <a:r>
              <a:rPr lang="en-GB" sz="1800" dirty="0"/>
              <a:t>Adult Literacies in Scotland 2020 (</a:t>
            </a:r>
            <a:r>
              <a:rPr lang="en-GB" sz="1800" dirty="0" err="1"/>
              <a:t>ALIS</a:t>
            </a:r>
            <a:r>
              <a:rPr lang="en-GB" sz="1800" dirty="0"/>
              <a:t> 2020), 2010</a:t>
            </a:r>
            <a:endParaRPr lang="en-GB" sz="1800" dirty="0">
              <a:cs typeface="Arial"/>
            </a:endParaRPr>
          </a:p>
          <a:p>
            <a:pPr marL="257175" indent="-257175">
              <a:lnSpc>
                <a:spcPct val="150000"/>
              </a:lnSpc>
              <a:buFont typeface="Arial" panose="020B0604020202020204" pitchFamily="34" charset="0"/>
              <a:buChar char="•"/>
            </a:pPr>
            <a:r>
              <a:rPr lang="en-GB" sz="1800" dirty="0"/>
              <a:t>Adult Learning In Scotland – A Statement of Ambition, 2014</a:t>
            </a:r>
            <a:endParaRPr lang="en-GB" sz="1800" dirty="0">
              <a:cs typeface="Arial"/>
            </a:endParaRPr>
          </a:p>
          <a:p>
            <a:pPr marL="257175" indent="-257175">
              <a:lnSpc>
                <a:spcPct val="150000"/>
              </a:lnSpc>
              <a:buFont typeface="Arial" panose="020B0604020202020204" pitchFamily="34" charset="0"/>
              <a:buChar char="•"/>
            </a:pPr>
            <a:r>
              <a:rPr lang="en-GB" sz="1800" dirty="0">
                <a:cs typeface="Arial"/>
              </a:rPr>
              <a:t>National Youth Work Strategy (2014 – 2019) </a:t>
            </a:r>
          </a:p>
          <a:p>
            <a:pPr marL="257175" indent="-257175">
              <a:lnSpc>
                <a:spcPct val="150000"/>
              </a:lnSpc>
              <a:buFont typeface="Arial" panose="020B0604020202020204" pitchFamily="34" charset="0"/>
              <a:buChar char="•"/>
            </a:pPr>
            <a:r>
              <a:rPr lang="en-GB" sz="1800" dirty="0">
                <a:cs typeface="Arial"/>
              </a:rPr>
              <a:t>Community Empowerment </a:t>
            </a:r>
            <a:r>
              <a:rPr lang="en-GB" sz="1800" dirty="0" smtClean="0">
                <a:cs typeface="Arial"/>
              </a:rPr>
              <a:t>Act – Part 2 CPPs</a:t>
            </a:r>
            <a:endParaRPr lang="en-GB" sz="1800" dirty="0">
              <a:cs typeface="Arial"/>
            </a:endParaRPr>
          </a:p>
          <a:p>
            <a:pPr marL="257175" indent="-257175">
              <a:lnSpc>
                <a:spcPct val="150000"/>
              </a:lnSpc>
              <a:buFont typeface="Arial" panose="020B0604020202020204" pitchFamily="34" charset="0"/>
              <a:buChar char="•"/>
            </a:pPr>
            <a:r>
              <a:rPr lang="en-GB" sz="1800" dirty="0"/>
              <a:t>Adult Learning Strategy (Due Spring 2022)</a:t>
            </a:r>
            <a:endParaRPr lang="en-GB" sz="1800" dirty="0">
              <a:cs typeface="Arial"/>
            </a:endParaRPr>
          </a:p>
          <a:p>
            <a:pPr marL="257175" indent="-257175">
              <a:lnSpc>
                <a:spcPct val="150000"/>
              </a:lnSpc>
              <a:buFont typeface="Arial" panose="020B0604020202020204" pitchFamily="34" charset="0"/>
              <a:buChar char="•"/>
            </a:pPr>
            <a:r>
              <a:rPr lang="en-GB" sz="1800" dirty="0">
                <a:cs typeface="Arial"/>
              </a:rPr>
              <a:t>Youth Work Strategy (Due Autumn 2022) </a:t>
            </a:r>
          </a:p>
          <a:p>
            <a:pPr marL="257175" indent="-257175">
              <a:lnSpc>
                <a:spcPct val="150000"/>
              </a:lnSpc>
              <a:buFont typeface="Arial" panose="020B0604020202020204" pitchFamily="34" charset="0"/>
              <a:buChar char="•"/>
            </a:pPr>
            <a:endParaRPr lang="en-GB" sz="1800" dirty="0">
              <a:cs typeface="Arial"/>
            </a:endParaRPr>
          </a:p>
          <a:p>
            <a:pPr marL="0" indent="0">
              <a:buNone/>
            </a:pPr>
            <a:endParaRPr lang="en-GB" b="1" dirty="0"/>
          </a:p>
          <a:p>
            <a:pPr marL="0" indent="0">
              <a:buNone/>
            </a:pPr>
            <a:endParaRPr lang="en-GB" b="1" dirty="0"/>
          </a:p>
          <a:p>
            <a:endParaRPr lang="en-GB" dirty="0"/>
          </a:p>
        </p:txBody>
      </p:sp>
      <p:sp>
        <p:nvSpPr>
          <p:cNvPr id="14" name="Title 1"/>
          <p:cNvSpPr>
            <a:spLocks noGrp="1"/>
          </p:cNvSpPr>
          <p:nvPr>
            <p:ph type="title"/>
          </p:nvPr>
        </p:nvSpPr>
        <p:spPr>
          <a:xfrm>
            <a:off x="458851" y="1251637"/>
            <a:ext cx="8287130" cy="586740"/>
          </a:xfrm>
        </p:spPr>
        <p:txBody>
          <a:bodyPr/>
          <a:lstStyle/>
          <a:p>
            <a:r>
              <a:rPr lang="en-GB" dirty="0"/>
              <a:t>CLD Policy Development</a:t>
            </a:r>
          </a:p>
        </p:txBody>
      </p:sp>
      <p:pic>
        <p:nvPicPr>
          <p:cNvPr id="2" name="Picture 1"/>
          <p:cNvPicPr>
            <a:picLocks noChangeAspect="1"/>
          </p:cNvPicPr>
          <p:nvPr/>
        </p:nvPicPr>
        <p:blipFill>
          <a:blip r:embed="rId4"/>
          <a:stretch>
            <a:fillRect/>
          </a:stretch>
        </p:blipFill>
        <p:spPr>
          <a:xfrm>
            <a:off x="7058767" y="3893585"/>
            <a:ext cx="1687214" cy="1335140"/>
          </a:xfrm>
          <a:prstGeom prst="rect">
            <a:avLst/>
          </a:prstGeom>
        </p:spPr>
      </p:pic>
      <p:pic>
        <p:nvPicPr>
          <p:cNvPr id="3" name="Picture 2"/>
          <p:cNvPicPr>
            <a:picLocks noChangeAspect="1"/>
          </p:cNvPicPr>
          <p:nvPr/>
        </p:nvPicPr>
        <p:blipFill>
          <a:blip r:embed="rId5"/>
          <a:stretch>
            <a:fillRect/>
          </a:stretch>
        </p:blipFill>
        <p:spPr>
          <a:xfrm>
            <a:off x="7313002" y="1971953"/>
            <a:ext cx="1365416" cy="1486745"/>
          </a:xfrm>
          <a:prstGeom prst="rect">
            <a:avLst/>
          </a:prstGeom>
        </p:spPr>
      </p:pic>
    </p:spTree>
    <p:extLst>
      <p:ext uri="{BB962C8B-B14F-4D97-AF65-F5344CB8AC3E}">
        <p14:creationId xmlns:p14="http://schemas.microsoft.com/office/powerpoint/2010/main" val="329827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4082"/>
          </a:xfrm>
        </p:spPr>
        <p:txBody>
          <a:bodyPr/>
          <a:lstStyle/>
          <a:p>
            <a:r>
              <a:rPr lang="en-GB" dirty="0" smtClean="0"/>
              <a:t>Adult Learning Strategy Development</a:t>
            </a:r>
            <a:endParaRPr lang="en-GB" dirty="0"/>
          </a:p>
        </p:txBody>
      </p:sp>
      <p:sp>
        <p:nvSpPr>
          <p:cNvPr id="9" name="Content Placeholder 8"/>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2640" y="1303950"/>
            <a:ext cx="8638720" cy="4812640"/>
          </a:xfrm>
          <a:prstGeom prst="rect">
            <a:avLst/>
          </a:prstGeom>
        </p:spPr>
      </p:pic>
    </p:spTree>
    <p:extLst>
      <p:ext uri="{BB962C8B-B14F-4D97-AF65-F5344CB8AC3E}">
        <p14:creationId xmlns:p14="http://schemas.microsoft.com/office/powerpoint/2010/main" val="314562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11" name="Content Placeholder 4"/>
          <p:cNvSpPr>
            <a:spLocks noGrp="1"/>
          </p:cNvSpPr>
          <p:nvPr>
            <p:ph idx="1"/>
          </p:nvPr>
        </p:nvSpPr>
        <p:spPr>
          <a:xfrm>
            <a:off x="519546" y="1807971"/>
            <a:ext cx="7886700" cy="3239788"/>
          </a:xfrm>
        </p:spPr>
        <p:txBody>
          <a:bodyPr>
            <a:normAutofit fontScale="92500" lnSpcReduction="10000"/>
          </a:bodyPr>
          <a:lstStyle/>
          <a:p>
            <a:pPr marL="0" indent="0">
              <a:buNone/>
            </a:pPr>
            <a:r>
              <a:rPr lang="en-GB" sz="1800" b="1" dirty="0"/>
              <a:t>Key features</a:t>
            </a:r>
            <a:endParaRPr lang="en-GB" sz="1800" b="1" dirty="0">
              <a:cs typeface="Arial"/>
            </a:endParaRPr>
          </a:p>
          <a:p>
            <a:r>
              <a:rPr lang="en-GB" sz="1800" dirty="0"/>
              <a:t>Guided  by the Adult Learning Strategic Forum for Scotland (ALSFS). </a:t>
            </a:r>
            <a:endParaRPr lang="en-GB" sz="1800" dirty="0">
              <a:cs typeface="Arial"/>
            </a:endParaRPr>
          </a:p>
          <a:p>
            <a:r>
              <a:rPr lang="en-GB" sz="1800" dirty="0"/>
              <a:t>Significant consultation with stakeholders</a:t>
            </a:r>
            <a:endParaRPr lang="en-GB" sz="1800" dirty="0">
              <a:cs typeface="Arial"/>
            </a:endParaRPr>
          </a:p>
          <a:p>
            <a:r>
              <a:rPr lang="en-GB" sz="1800" dirty="0"/>
              <a:t>Focus on transforming ambition into action </a:t>
            </a:r>
            <a:endParaRPr lang="en-GB" sz="1800" dirty="0">
              <a:cs typeface="Arial"/>
            </a:endParaRPr>
          </a:p>
          <a:p>
            <a:r>
              <a:rPr lang="en-GB" sz="1800" dirty="0"/>
              <a:t>Literacies and ESOL embedded throughout</a:t>
            </a:r>
            <a:endParaRPr lang="en-GB" sz="1800" dirty="0">
              <a:cs typeface="Arial"/>
            </a:endParaRPr>
          </a:p>
          <a:p>
            <a:endParaRPr lang="en-GB" sz="1800" dirty="0">
              <a:cs typeface="Arial"/>
            </a:endParaRPr>
          </a:p>
          <a:p>
            <a:pPr marL="0" indent="0">
              <a:buNone/>
            </a:pPr>
            <a:r>
              <a:rPr lang="en-GB" sz="1800" b="1" dirty="0"/>
              <a:t>4 Themes</a:t>
            </a:r>
          </a:p>
          <a:p>
            <a:pPr lvl="0"/>
            <a:r>
              <a:rPr lang="en-GB" sz="1800" dirty="0"/>
              <a:t>Expanding and Extending Adult Learning</a:t>
            </a:r>
          </a:p>
          <a:p>
            <a:pPr lvl="0"/>
            <a:r>
              <a:rPr lang="en-GB" sz="1800" dirty="0"/>
              <a:t>Connecting the adult learning journey</a:t>
            </a:r>
          </a:p>
          <a:p>
            <a:pPr lvl="0"/>
            <a:r>
              <a:rPr lang="en-GB" sz="1800" dirty="0"/>
              <a:t>Access, Diversity and Inclusion</a:t>
            </a:r>
          </a:p>
          <a:p>
            <a:pPr lvl="0"/>
            <a:r>
              <a:rPr lang="en-GB" sz="1800" dirty="0"/>
              <a:t>Workforce Development </a:t>
            </a:r>
          </a:p>
        </p:txBody>
      </p:sp>
      <p:sp>
        <p:nvSpPr>
          <p:cNvPr id="14" name="Title 1"/>
          <p:cNvSpPr>
            <a:spLocks noGrp="1"/>
          </p:cNvSpPr>
          <p:nvPr>
            <p:ph type="title"/>
          </p:nvPr>
        </p:nvSpPr>
        <p:spPr>
          <a:xfrm>
            <a:off x="428435" y="756847"/>
            <a:ext cx="8287130" cy="586740"/>
          </a:xfrm>
        </p:spPr>
        <p:txBody>
          <a:bodyPr/>
          <a:lstStyle/>
          <a:p>
            <a:r>
              <a:rPr lang="en-GB" dirty="0" smtClean="0"/>
              <a:t>Adult </a:t>
            </a:r>
            <a:r>
              <a:rPr lang="en-GB" dirty="0"/>
              <a:t>Learning Strategy</a:t>
            </a:r>
          </a:p>
        </p:txBody>
      </p:sp>
    </p:spTree>
    <p:extLst>
      <p:ext uri="{BB962C8B-B14F-4D97-AF65-F5344CB8AC3E}">
        <p14:creationId xmlns:p14="http://schemas.microsoft.com/office/powerpoint/2010/main" val="281951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Youth Work Strategy Development</a:t>
            </a:r>
            <a:endParaRPr lang="en-GB" dirty="0"/>
          </a:p>
        </p:txBody>
      </p:sp>
      <p:pic>
        <p:nvPicPr>
          <p:cNvPr id="4" name="Content Placeholder 3"/>
          <p:cNvPicPr>
            <a:picLocks noGrp="1" noChangeAspect="1"/>
          </p:cNvPicPr>
          <p:nvPr>
            <p:ph idx="1"/>
          </p:nvPr>
        </p:nvPicPr>
        <p:blipFill>
          <a:blip r:embed="rId2"/>
          <a:stretch>
            <a:fillRect/>
          </a:stretch>
        </p:blipFill>
        <p:spPr>
          <a:xfrm>
            <a:off x="536697" y="1600200"/>
            <a:ext cx="8070606" cy="4525963"/>
          </a:xfrm>
          <a:prstGeom prst="rect">
            <a:avLst/>
          </a:prstGeom>
        </p:spPr>
      </p:pic>
    </p:spTree>
    <p:extLst>
      <p:ext uri="{BB962C8B-B14F-4D97-AF65-F5344CB8AC3E}">
        <p14:creationId xmlns:p14="http://schemas.microsoft.com/office/powerpoint/2010/main" val="1299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11" name="Content Placeholder 4"/>
          <p:cNvSpPr>
            <a:spLocks noGrp="1"/>
          </p:cNvSpPr>
          <p:nvPr>
            <p:ph idx="1"/>
          </p:nvPr>
        </p:nvSpPr>
        <p:spPr>
          <a:xfrm>
            <a:off x="428435" y="1628800"/>
            <a:ext cx="7919362" cy="3367005"/>
          </a:xfrm>
        </p:spPr>
        <p:txBody>
          <a:bodyPr>
            <a:normAutofit fontScale="55000" lnSpcReduction="20000"/>
          </a:bodyPr>
          <a:lstStyle/>
          <a:p>
            <a:pPr marL="0" indent="0">
              <a:buNone/>
            </a:pPr>
            <a:r>
              <a:rPr lang="en-GB" b="1" dirty="0" smtClean="0"/>
              <a:t>Key </a:t>
            </a:r>
            <a:r>
              <a:rPr lang="en-GB" b="1" dirty="0"/>
              <a:t>features</a:t>
            </a:r>
            <a:endParaRPr lang="en-GB" b="1" dirty="0">
              <a:cs typeface="Arial"/>
            </a:endParaRPr>
          </a:p>
          <a:p>
            <a:r>
              <a:rPr lang="en-GB" dirty="0"/>
              <a:t>Guided  by the </a:t>
            </a:r>
            <a:r>
              <a:rPr lang="en-GB" dirty="0" smtClean="0"/>
              <a:t>Youth Work Strategy Reference Group</a:t>
            </a:r>
            <a:r>
              <a:rPr lang="en-GB" dirty="0"/>
              <a:t> </a:t>
            </a:r>
          </a:p>
          <a:p>
            <a:r>
              <a:rPr lang="en-GB" dirty="0" smtClean="0"/>
              <a:t>Significant </a:t>
            </a:r>
            <a:r>
              <a:rPr lang="en-GB" dirty="0"/>
              <a:t>consultation with </a:t>
            </a:r>
            <a:r>
              <a:rPr lang="en-GB" dirty="0" smtClean="0"/>
              <a:t>stakeholders</a:t>
            </a:r>
          </a:p>
          <a:p>
            <a:r>
              <a:rPr lang="en-GB" dirty="0" smtClean="0">
                <a:cs typeface="Arial"/>
              </a:rPr>
              <a:t>Focus on diversity and equality</a:t>
            </a:r>
          </a:p>
          <a:p>
            <a:pPr marL="0" indent="0">
              <a:buNone/>
            </a:pPr>
            <a:endParaRPr lang="en-GB" dirty="0" smtClean="0">
              <a:cs typeface="Arial"/>
            </a:endParaRPr>
          </a:p>
          <a:p>
            <a:pPr marL="0" indent="0">
              <a:buNone/>
            </a:pPr>
            <a:r>
              <a:rPr lang="en-GB" b="1" dirty="0"/>
              <a:t>Current themes</a:t>
            </a:r>
          </a:p>
          <a:p>
            <a:pPr marL="257175" indent="-257175"/>
            <a:r>
              <a:rPr lang="en-GB" sz="3100" dirty="0" smtClean="0"/>
              <a:t>Youth </a:t>
            </a:r>
            <a:r>
              <a:rPr lang="en-GB" sz="3100" dirty="0"/>
              <a:t>work is inclusive and accessible for all</a:t>
            </a:r>
          </a:p>
          <a:p>
            <a:pPr marL="257175" indent="-257175"/>
            <a:r>
              <a:rPr lang="en-GB" sz="3100" dirty="0"/>
              <a:t>Health and well-being</a:t>
            </a:r>
          </a:p>
          <a:p>
            <a:pPr marL="257175" indent="-257175"/>
            <a:r>
              <a:rPr lang="en-GB" sz="3100" dirty="0"/>
              <a:t>Skills and achievement</a:t>
            </a:r>
          </a:p>
          <a:p>
            <a:pPr marL="257175" indent="-257175"/>
            <a:r>
              <a:rPr lang="en-GB" sz="3100" dirty="0"/>
              <a:t>Funding and investment</a:t>
            </a:r>
          </a:p>
          <a:p>
            <a:pPr marL="257175" indent="-257175"/>
            <a:r>
              <a:rPr lang="en-GB" sz="3100" dirty="0"/>
              <a:t>Workforce development</a:t>
            </a:r>
          </a:p>
          <a:p>
            <a:pPr marL="257175" indent="-257175"/>
            <a:r>
              <a:rPr lang="en-GB" sz="3100" dirty="0"/>
              <a:t>Youth work is valued, understood and communicated</a:t>
            </a:r>
            <a:r>
              <a:rPr lang="en-GB" sz="1500" dirty="0"/>
              <a:t>.</a:t>
            </a:r>
            <a:endParaRPr lang="en-GB" sz="1500" dirty="0">
              <a:cs typeface="Arial"/>
            </a:endParaRPr>
          </a:p>
        </p:txBody>
      </p:sp>
      <p:sp>
        <p:nvSpPr>
          <p:cNvPr id="14" name="Title 1"/>
          <p:cNvSpPr>
            <a:spLocks noGrp="1"/>
          </p:cNvSpPr>
          <p:nvPr>
            <p:ph type="title"/>
          </p:nvPr>
        </p:nvSpPr>
        <p:spPr>
          <a:xfrm>
            <a:off x="428435" y="548680"/>
            <a:ext cx="8287130" cy="586740"/>
          </a:xfrm>
        </p:spPr>
        <p:txBody>
          <a:bodyPr/>
          <a:lstStyle/>
          <a:p>
            <a:r>
              <a:rPr lang="en-GB" dirty="0"/>
              <a:t>Draft Youth Work Strategy </a:t>
            </a:r>
          </a:p>
        </p:txBody>
      </p:sp>
    </p:spTree>
    <p:extLst>
      <p:ext uri="{BB962C8B-B14F-4D97-AF65-F5344CB8AC3E}">
        <p14:creationId xmlns:p14="http://schemas.microsoft.com/office/powerpoint/2010/main" val="231072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10" name="Title 1"/>
          <p:cNvSpPr>
            <a:spLocks noGrp="1"/>
          </p:cNvSpPr>
          <p:nvPr>
            <p:ph type="title"/>
          </p:nvPr>
        </p:nvSpPr>
        <p:spPr>
          <a:xfrm>
            <a:off x="458851" y="1271120"/>
            <a:ext cx="8287130" cy="586740"/>
          </a:xfrm>
        </p:spPr>
        <p:txBody>
          <a:bodyPr/>
          <a:lstStyle/>
          <a:p>
            <a:r>
              <a:rPr lang="en-GB" dirty="0" smtClean="0"/>
              <a:t>Scottish Government Priorities</a:t>
            </a:r>
            <a:endParaRPr lang="en-GB" b="1" dirty="0">
              <a:solidFill>
                <a:srgbClr val="00ABB5"/>
              </a:solidFill>
            </a:endParaRPr>
          </a:p>
        </p:txBody>
      </p:sp>
      <p:sp>
        <p:nvSpPr>
          <p:cNvPr id="2" name="Content Placeholder 1"/>
          <p:cNvSpPr>
            <a:spLocks noGrp="1"/>
          </p:cNvSpPr>
          <p:nvPr>
            <p:ph idx="1"/>
          </p:nvPr>
        </p:nvSpPr>
        <p:spPr>
          <a:xfrm>
            <a:off x="455902" y="2340951"/>
            <a:ext cx="8113442" cy="2292853"/>
          </a:xfrm>
        </p:spPr>
        <p:txBody>
          <a:bodyPr>
            <a:normAutofit fontScale="62500" lnSpcReduction="20000"/>
          </a:bodyPr>
          <a:lstStyle/>
          <a:p>
            <a:r>
              <a:rPr lang="en-GB" dirty="0" smtClean="0"/>
              <a:t>Supporting progress </a:t>
            </a:r>
            <a:r>
              <a:rPr lang="en-GB" dirty="0"/>
              <a:t>towards meeting our child poverty </a:t>
            </a:r>
            <a:r>
              <a:rPr lang="en-GB" dirty="0" smtClean="0"/>
              <a:t>targets – is CLD currently sighted in your local plan for tackling child poverty?</a:t>
            </a:r>
            <a:endParaRPr lang="en-GB" dirty="0"/>
          </a:p>
          <a:p>
            <a:r>
              <a:rPr lang="en-GB" dirty="0" smtClean="0"/>
              <a:t>Addressing climate change – How are communities involved in local planning around climate change?</a:t>
            </a:r>
            <a:endParaRPr lang="en-GB" dirty="0"/>
          </a:p>
          <a:p>
            <a:r>
              <a:rPr lang="en-GB" dirty="0" smtClean="0"/>
              <a:t>Securing a </a:t>
            </a:r>
            <a:r>
              <a:rPr lang="en-GB" dirty="0"/>
              <a:t>stronger, fairer, greener </a:t>
            </a:r>
            <a:r>
              <a:rPr lang="en-GB" dirty="0" smtClean="0"/>
              <a:t>economy – is CLD contributing to your local ambitions around employability and fair work?</a:t>
            </a:r>
            <a:endParaRPr lang="en-GB" dirty="0"/>
          </a:p>
          <a:p>
            <a:endParaRPr lang="en-GB" sz="2400" dirty="0">
              <a:cs typeface="Arial"/>
            </a:endParaRPr>
          </a:p>
        </p:txBody>
      </p:sp>
    </p:spTree>
    <p:extLst>
      <p:ext uri="{BB962C8B-B14F-4D97-AF65-F5344CB8AC3E}">
        <p14:creationId xmlns:p14="http://schemas.microsoft.com/office/powerpoint/2010/main" val="46987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with National Policy</a:t>
            </a:r>
            <a:endParaRPr lang="en-GB" dirty="0"/>
          </a:p>
        </p:txBody>
      </p:sp>
      <p:sp>
        <p:nvSpPr>
          <p:cNvPr id="3" name="Content Placeholder 2"/>
          <p:cNvSpPr>
            <a:spLocks noGrp="1"/>
          </p:cNvSpPr>
          <p:nvPr>
            <p:ph idx="1"/>
          </p:nvPr>
        </p:nvSpPr>
        <p:spPr/>
        <p:txBody>
          <a:bodyPr/>
          <a:lstStyle/>
          <a:p>
            <a:r>
              <a:rPr lang="en-GB" dirty="0" smtClean="0"/>
              <a:t>National Agencies and organisations</a:t>
            </a:r>
          </a:p>
          <a:p>
            <a:r>
              <a:rPr lang="en-GB" dirty="0" smtClean="0"/>
              <a:t>Civil servants – primary relationship with local authorities is between CLD Mangers Scotland and CLD Policy Unit</a:t>
            </a:r>
          </a:p>
          <a:p>
            <a:r>
              <a:rPr lang="en-GB" dirty="0" smtClean="0"/>
              <a:t>Ministers – Ms Shirley-Anne Somerville, Cabinet Secretary for Education and Skills, Mr Jamie Hepburn, Minister for Higher Education and Further Education, Youth Employability and Skills</a:t>
            </a:r>
            <a:endParaRPr lang="en-GB" dirty="0"/>
          </a:p>
        </p:txBody>
      </p:sp>
    </p:spTree>
    <p:extLst>
      <p:ext uri="{BB962C8B-B14F-4D97-AF65-F5344CB8AC3E}">
        <p14:creationId xmlns:p14="http://schemas.microsoft.com/office/powerpoint/2010/main" val="369067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sp>
        <p:nvSpPr>
          <p:cNvPr id="10" name="Title 1"/>
          <p:cNvSpPr>
            <a:spLocks noGrp="1"/>
          </p:cNvSpPr>
          <p:nvPr>
            <p:ph type="title"/>
          </p:nvPr>
        </p:nvSpPr>
        <p:spPr>
          <a:xfrm>
            <a:off x="458851" y="1251637"/>
            <a:ext cx="8287130" cy="586740"/>
          </a:xfrm>
        </p:spPr>
        <p:txBody>
          <a:bodyPr/>
          <a:lstStyle/>
          <a:p>
            <a:r>
              <a:rPr lang="en-GB" dirty="0"/>
              <a:t>Breakout room discussions  </a:t>
            </a:r>
            <a:endParaRPr lang="en-GB" b="1" dirty="0">
              <a:solidFill>
                <a:srgbClr val="00ABB5"/>
              </a:solidFill>
            </a:endParaRPr>
          </a:p>
        </p:txBody>
      </p:sp>
      <p:sp>
        <p:nvSpPr>
          <p:cNvPr id="2" name="Content Placeholder 1"/>
          <p:cNvSpPr>
            <a:spLocks noGrp="1"/>
          </p:cNvSpPr>
          <p:nvPr>
            <p:ph idx="1"/>
          </p:nvPr>
        </p:nvSpPr>
        <p:spPr>
          <a:xfrm>
            <a:off x="424571" y="2283003"/>
            <a:ext cx="8113442" cy="2776538"/>
          </a:xfrm>
        </p:spPr>
        <p:txBody>
          <a:bodyPr>
            <a:normAutofit/>
          </a:bodyPr>
          <a:lstStyle/>
          <a:p>
            <a:pPr marL="0" indent="0">
              <a:buNone/>
            </a:pPr>
            <a:r>
              <a:rPr lang="en-GB" sz="2100" dirty="0"/>
              <a:t>1. What are the priorities for CLD in your area? </a:t>
            </a:r>
          </a:p>
          <a:p>
            <a:pPr marL="0" indent="0">
              <a:buNone/>
            </a:pPr>
            <a:r>
              <a:rPr lang="en-GB" sz="2100" dirty="0"/>
              <a:t>2. How do you translate policy (national or local) into practice? </a:t>
            </a:r>
          </a:p>
          <a:p>
            <a:pPr marL="0" indent="0">
              <a:buNone/>
            </a:pPr>
            <a:r>
              <a:rPr lang="en-GB" sz="2100" dirty="0"/>
              <a:t>3. As a leader who do you need to work with to do this?</a:t>
            </a:r>
          </a:p>
          <a:p>
            <a:pPr marL="0" indent="0">
              <a:buNone/>
            </a:pPr>
            <a:r>
              <a:rPr lang="en-GB" sz="2100" dirty="0"/>
              <a:t>4. What support do you need to do this?</a:t>
            </a:r>
          </a:p>
          <a:p>
            <a:endParaRPr lang="en-US" sz="2100" dirty="0">
              <a:cs typeface="Arial"/>
            </a:endParaRPr>
          </a:p>
          <a:p>
            <a:endParaRPr lang="en-GB" sz="2400" dirty="0">
              <a:cs typeface="Arial"/>
            </a:endParaRPr>
          </a:p>
        </p:txBody>
      </p:sp>
    </p:spTree>
    <p:extLst>
      <p:ext uri="{BB962C8B-B14F-4D97-AF65-F5344CB8AC3E}">
        <p14:creationId xmlns:p14="http://schemas.microsoft.com/office/powerpoint/2010/main" val="397015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8496944" cy="4525963"/>
          </a:xfrm>
        </p:spPr>
        <p:txBody>
          <a:bodyPr/>
          <a:lstStyle/>
          <a:p>
            <a:pPr marL="0" indent="0">
              <a:buNone/>
            </a:pPr>
            <a:r>
              <a:rPr lang="en-GB" sz="2000" dirty="0" smtClean="0"/>
              <a:t>1. Which aspect of CLD are you mainly involved in? (can choose more than one) </a:t>
            </a:r>
          </a:p>
          <a:p>
            <a:pPr marL="0" indent="0">
              <a:buNone/>
            </a:pPr>
            <a:endParaRPr lang="en-GB" sz="2000" dirty="0" smtClean="0"/>
          </a:p>
          <a:p>
            <a:pPr marL="0" indent="0">
              <a:buNone/>
            </a:pPr>
            <a:r>
              <a:rPr lang="en-GB" sz="2000" dirty="0" smtClean="0"/>
              <a:t>2. What does your involvement look like in practice?</a:t>
            </a:r>
          </a:p>
          <a:p>
            <a:pPr marL="0" indent="0">
              <a:buNone/>
            </a:pPr>
            <a:endParaRPr lang="en-GB" sz="1800" dirty="0" smtClean="0"/>
          </a:p>
        </p:txBody>
      </p:sp>
      <p:pic>
        <p:nvPicPr>
          <p:cNvPr id="4" name="Picture 3"/>
          <p:cNvPicPr>
            <a:picLocks noChangeAspect="1"/>
          </p:cNvPicPr>
          <p:nvPr/>
        </p:nvPicPr>
        <p:blipFill>
          <a:blip r:embed="rId3"/>
          <a:stretch>
            <a:fillRect/>
          </a:stretch>
        </p:blipFill>
        <p:spPr>
          <a:xfrm>
            <a:off x="3525391" y="4180850"/>
            <a:ext cx="2093218" cy="2093218"/>
          </a:xfrm>
          <a:prstGeom prst="rect">
            <a:avLst/>
          </a:prstGeom>
        </p:spPr>
      </p:pic>
      <p:sp>
        <p:nvSpPr>
          <p:cNvPr id="5" name="TextBox 4"/>
          <p:cNvSpPr txBox="1"/>
          <p:nvPr/>
        </p:nvSpPr>
        <p:spPr>
          <a:xfrm>
            <a:off x="457200" y="4581128"/>
            <a:ext cx="2569934" cy="646331"/>
          </a:xfrm>
          <a:prstGeom prst="rect">
            <a:avLst/>
          </a:prstGeom>
          <a:noFill/>
        </p:spPr>
        <p:txBody>
          <a:bodyPr wrap="none" rtlCol="0">
            <a:spAutoFit/>
          </a:bodyPr>
          <a:lstStyle/>
          <a:p>
            <a:r>
              <a:rPr lang="en-GB" dirty="0" smtClean="0"/>
              <a:t>Visit </a:t>
            </a:r>
            <a:r>
              <a:rPr lang="en-GB" dirty="0" smtClean="0">
                <a:hlinkClick r:id="rId4"/>
              </a:rPr>
              <a:t>www.menti.com</a:t>
            </a:r>
            <a:endParaRPr lang="en-GB" dirty="0" smtClean="0"/>
          </a:p>
          <a:p>
            <a:r>
              <a:rPr lang="en-GB" dirty="0" smtClean="0"/>
              <a:t>Use code: </a:t>
            </a:r>
            <a:r>
              <a:rPr lang="en-GB" dirty="0"/>
              <a:t> </a:t>
            </a:r>
            <a:r>
              <a:rPr lang="en-GB" b="1" dirty="0"/>
              <a:t>3731 6207</a:t>
            </a:r>
            <a:r>
              <a:rPr lang="en-GB" dirty="0"/>
              <a:t> </a:t>
            </a:r>
            <a:r>
              <a:rPr lang="en-GB" dirty="0" smtClean="0"/>
              <a:t> </a:t>
            </a:r>
            <a:endParaRPr lang="en-GB" dirty="0"/>
          </a:p>
        </p:txBody>
      </p:sp>
      <p:pic>
        <p:nvPicPr>
          <p:cNvPr id="1026" name="Picture 2" descr="Image result for menti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42" y="260648"/>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2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ext Box 8"/>
          <p:cNvSpPr txBox="1"/>
          <p:nvPr/>
        </p:nvSpPr>
        <p:spPr>
          <a:xfrm>
            <a:off x="5372100" y="5570753"/>
            <a:ext cx="3771900" cy="60007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spcAft>
                <a:spcPts val="0"/>
              </a:spcAft>
              <a:tabLst>
                <a:tab pos="2497931" algn="l"/>
              </a:tabLst>
            </a:pPr>
            <a:r>
              <a:rPr lang="en-GB" sz="1050">
                <a:solidFill>
                  <a:srgbClr val="FFFFFF"/>
                </a:solidFill>
                <a:latin typeface="Arial Bold"/>
                <a:ea typeface="ＭＳ 明朝"/>
                <a:cs typeface="Times New Roman"/>
              </a:rPr>
              <a:t>For Scotland's learners, with Scotland's educators</a:t>
            </a:r>
            <a:endParaRPr lang="en-GB" sz="900">
              <a:solidFill>
                <a:srgbClr val="595959"/>
              </a:solidFill>
              <a:latin typeface="Arial"/>
              <a:ea typeface="ＭＳ 明朝"/>
              <a:cs typeface="Times New Roman"/>
            </a:endParaRPr>
          </a:p>
        </p:txBody>
      </p:sp>
      <p:pic>
        <p:nvPicPr>
          <p:cNvPr id="5" name="Picture 10" descr="Icon&#10;&#10;Description automatically generated">
            <a:extLst>
              <a:ext uri="{FF2B5EF4-FFF2-40B4-BE49-F238E27FC236}">
                <a16:creationId xmlns:a16="http://schemas.microsoft.com/office/drawing/2014/main" id="{C1A039D0-8149-480B-A32C-E10EF853EAD7}"/>
              </a:ext>
            </a:extLst>
          </p:cNvPr>
          <p:cNvPicPr>
            <a:picLocks noChangeAspect="1"/>
          </p:cNvPicPr>
          <p:nvPr/>
        </p:nvPicPr>
        <p:blipFill>
          <a:blip r:embed="rId4"/>
          <a:stretch>
            <a:fillRect/>
          </a:stretch>
        </p:blipFill>
        <p:spPr>
          <a:xfrm>
            <a:off x="2166505" y="1916500"/>
            <a:ext cx="4823979" cy="2531433"/>
          </a:xfrm>
          <a:prstGeom prst="rect">
            <a:avLst/>
          </a:prstGeom>
        </p:spPr>
      </p:pic>
    </p:spTree>
    <p:extLst>
      <p:ext uri="{BB962C8B-B14F-4D97-AF65-F5344CB8AC3E}">
        <p14:creationId xmlns:p14="http://schemas.microsoft.com/office/powerpoint/2010/main" val="68381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plan</a:t>
            </a:r>
            <a:endParaRPr lang="en-GB" dirty="0"/>
          </a:p>
        </p:txBody>
      </p:sp>
      <p:sp>
        <p:nvSpPr>
          <p:cNvPr id="3" name="Content Placeholder 2"/>
          <p:cNvSpPr>
            <a:spLocks noGrp="1"/>
          </p:cNvSpPr>
          <p:nvPr>
            <p:ph idx="1"/>
          </p:nvPr>
        </p:nvSpPr>
        <p:spPr/>
        <p:txBody>
          <a:bodyPr/>
          <a:lstStyle/>
          <a:p>
            <a:endParaRPr lang="en-GB" sz="1800" dirty="0" smtClean="0"/>
          </a:p>
          <a:p>
            <a:endParaRPr lang="en-GB" sz="1800" dirty="0" smtClean="0"/>
          </a:p>
          <a:p>
            <a:r>
              <a:rPr lang="en-GB" sz="1800" dirty="0" smtClean="0"/>
              <a:t>Explore some of the national policy drivers around CLD.</a:t>
            </a:r>
          </a:p>
          <a:p>
            <a:r>
              <a:rPr lang="en-GB" sz="1800" dirty="0" smtClean="0"/>
              <a:t>Look in more detail at how these might impact local strategic planning and delivery</a:t>
            </a:r>
          </a:p>
          <a:p>
            <a:r>
              <a:rPr lang="en-GB" sz="1800" dirty="0" smtClean="0"/>
              <a:t>Explore your role as CLD Leaders in policy delivery </a:t>
            </a:r>
          </a:p>
        </p:txBody>
      </p:sp>
    </p:spTree>
    <p:extLst>
      <p:ext uri="{BB962C8B-B14F-4D97-AF65-F5344CB8AC3E}">
        <p14:creationId xmlns:p14="http://schemas.microsoft.com/office/powerpoint/2010/main" val="370340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695" y="1082981"/>
            <a:ext cx="8721305" cy="875582"/>
          </a:xfrm>
        </p:spPr>
        <p:txBody>
          <a:bodyPr/>
          <a:lstStyle/>
          <a:p>
            <a:r>
              <a:rPr lang="en-GB" sz="2400" dirty="0">
                <a:latin typeface="Calibri" panose="020F0502020204030204" pitchFamily="34" charset="0"/>
              </a:rPr>
              <a:t/>
            </a:r>
            <a:br>
              <a:rPr lang="en-GB" sz="2400" dirty="0">
                <a:latin typeface="Calibri" panose="020F0502020204030204" pitchFamily="34" charset="0"/>
              </a:rPr>
            </a:br>
            <a:r>
              <a:rPr lang="en-GB" sz="2400" dirty="0"/>
              <a:t/>
            </a:r>
            <a:br>
              <a:rPr lang="en-GB" sz="2400" dirty="0"/>
            </a:br>
            <a:endParaRPr lang="en-GB" sz="2400" dirty="0">
              <a:latin typeface="Calibri" panose="020F0502020204030204" pitchFamily="34" charset="0"/>
            </a:endParaRPr>
          </a:p>
        </p:txBody>
      </p:sp>
      <p:pic>
        <p:nvPicPr>
          <p:cNvPr id="12" name="Picture 5" descr="Graphical user interface, text, letter&#10;&#10;Description automatically generated">
            <a:extLst>
              <a:ext uri="{FF2B5EF4-FFF2-40B4-BE49-F238E27FC236}">
                <a16:creationId xmlns:a16="http://schemas.microsoft.com/office/drawing/2014/main" id="{CEABEFB5-31B5-4F90-9B03-9D21DD27D0A4}"/>
              </a:ext>
            </a:extLst>
          </p:cNvPr>
          <p:cNvPicPr>
            <a:picLocks noChangeAspect="1"/>
          </p:cNvPicPr>
          <p:nvPr/>
        </p:nvPicPr>
        <p:blipFill>
          <a:blip r:embed="rId3"/>
          <a:stretch>
            <a:fillRect/>
          </a:stretch>
        </p:blipFill>
        <p:spPr>
          <a:xfrm>
            <a:off x="6133802" y="20252"/>
            <a:ext cx="3226139" cy="3914046"/>
          </a:xfrm>
          <a:prstGeom prst="rect">
            <a:avLst/>
          </a:prstGeom>
        </p:spPr>
      </p:pic>
      <p:sp>
        <p:nvSpPr>
          <p:cNvPr id="16" name="Rectangle 15">
            <a:extLst>
              <a:ext uri="{FF2B5EF4-FFF2-40B4-BE49-F238E27FC236}">
                <a16:creationId xmlns:a16="http://schemas.microsoft.com/office/drawing/2014/main" id="{DFF2AC5B-CE06-4C14-A36C-1370ED94E043}"/>
              </a:ext>
            </a:extLst>
          </p:cNvPr>
          <p:cNvSpPr/>
          <p:nvPr/>
        </p:nvSpPr>
        <p:spPr>
          <a:xfrm>
            <a:off x="179512" y="598233"/>
            <a:ext cx="8451247" cy="746358"/>
          </a:xfrm>
          <a:prstGeom prst="rect">
            <a:avLst/>
          </a:prstGeom>
        </p:spPr>
        <p:txBody>
          <a:bodyPr wrap="square" lIns="68580" tIns="34290" rIns="68580" bIns="34290" anchor="t">
            <a:spAutoFit/>
          </a:bodyPr>
          <a:lstStyle/>
          <a:p>
            <a:r>
              <a:rPr lang="en-GB" sz="4400" dirty="0">
                <a:solidFill>
                  <a:schemeClr val="tx2"/>
                </a:solidFill>
                <a:latin typeface="+mj-lt"/>
                <a:ea typeface="+mj-ea"/>
                <a:cs typeface="+mj-cs"/>
              </a:rPr>
              <a:t>National policy and CLD</a:t>
            </a:r>
            <a:r>
              <a:rPr lang="en-GB" sz="2700" b="1" dirty="0">
                <a:solidFill>
                  <a:srgbClr val="00ABB5"/>
                </a:solidFill>
                <a:latin typeface="+mj-lt"/>
                <a:ea typeface="+mj-ea"/>
                <a:cs typeface="+mj-cs"/>
              </a:rPr>
              <a:t> </a:t>
            </a:r>
          </a:p>
        </p:txBody>
      </p:sp>
      <p:sp>
        <p:nvSpPr>
          <p:cNvPr id="18" name="Content Placeholder 2">
            <a:extLst>
              <a:ext uri="{FF2B5EF4-FFF2-40B4-BE49-F238E27FC236}">
                <a16:creationId xmlns:a16="http://schemas.microsoft.com/office/drawing/2014/main" id="{AC657BCF-73DA-484D-9B73-451C1B90E2B6}"/>
              </a:ext>
            </a:extLst>
          </p:cNvPr>
          <p:cNvSpPr>
            <a:spLocks noGrp="1"/>
          </p:cNvSpPr>
          <p:nvPr>
            <p:ph idx="1"/>
          </p:nvPr>
        </p:nvSpPr>
        <p:spPr>
          <a:xfrm>
            <a:off x="422696" y="1901316"/>
            <a:ext cx="5288410" cy="3807733"/>
          </a:xfrm>
        </p:spPr>
        <p:txBody>
          <a:bodyPr/>
          <a:lstStyle/>
          <a:p>
            <a:r>
              <a:rPr lang="en-GB" sz="2100" dirty="0" smtClean="0">
                <a:cs typeface="Arial"/>
              </a:rPr>
              <a:t>Contribution to the National Performance Framework</a:t>
            </a:r>
          </a:p>
          <a:p>
            <a:r>
              <a:rPr lang="en-GB" sz="2100" dirty="0" smtClean="0">
                <a:cs typeface="Arial"/>
              </a:rPr>
              <a:t>Specific guidance for CLD to CPPs ‘The Strategic Guidance’</a:t>
            </a:r>
          </a:p>
          <a:p>
            <a:r>
              <a:rPr lang="en-GB" sz="2100" dirty="0" smtClean="0">
                <a:cs typeface="Arial"/>
              </a:rPr>
              <a:t>The Requirements for CLD (Scotland) Regulations (the CLD Regulations)</a:t>
            </a:r>
          </a:p>
          <a:p>
            <a:r>
              <a:rPr lang="en-GB" sz="2100" dirty="0" smtClean="0">
                <a:cs typeface="Arial"/>
              </a:rPr>
              <a:t>Community Empowerment Act</a:t>
            </a:r>
          </a:p>
          <a:p>
            <a:endParaRPr lang="en-GB" sz="2100" dirty="0">
              <a:cs typeface="Arial"/>
            </a:endParaRPr>
          </a:p>
          <a:p>
            <a:pPr marL="0" indent="0">
              <a:buNone/>
            </a:pPr>
            <a:r>
              <a:rPr lang="en-GB" sz="2100" b="1" dirty="0" smtClean="0">
                <a:cs typeface="Arial"/>
              </a:rPr>
              <a:t>Scottish Government recognises that CLD has a key role to play in reducing inequality</a:t>
            </a:r>
          </a:p>
          <a:p>
            <a:endParaRPr lang="en-GB" sz="1700" dirty="0" smtClean="0">
              <a:cs typeface="Arial"/>
            </a:endParaRPr>
          </a:p>
        </p:txBody>
      </p:sp>
      <p:pic>
        <p:nvPicPr>
          <p:cNvPr id="3" name="Picture 2"/>
          <p:cNvPicPr>
            <a:picLocks noChangeAspect="1"/>
          </p:cNvPicPr>
          <p:nvPr/>
        </p:nvPicPr>
        <p:blipFill>
          <a:blip r:embed="rId4"/>
          <a:stretch>
            <a:fillRect/>
          </a:stretch>
        </p:blipFill>
        <p:spPr>
          <a:xfrm>
            <a:off x="5292080" y="3241733"/>
            <a:ext cx="2769292" cy="2743729"/>
          </a:xfrm>
          <a:prstGeom prst="rect">
            <a:avLst/>
          </a:prstGeom>
        </p:spPr>
      </p:pic>
    </p:spTree>
    <p:extLst>
      <p:ext uri="{BB962C8B-B14F-4D97-AF65-F5344CB8AC3E}">
        <p14:creationId xmlns:p14="http://schemas.microsoft.com/office/powerpoint/2010/main" val="1945759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for Government</a:t>
            </a:r>
            <a:endParaRPr lang="en-GB" dirty="0"/>
          </a:p>
        </p:txBody>
      </p:sp>
      <p:sp>
        <p:nvSpPr>
          <p:cNvPr id="3" name="Content Placeholder 2"/>
          <p:cNvSpPr>
            <a:spLocks noGrp="1"/>
          </p:cNvSpPr>
          <p:nvPr>
            <p:ph idx="1"/>
          </p:nvPr>
        </p:nvSpPr>
        <p:spPr/>
        <p:txBody>
          <a:bodyPr/>
          <a:lstStyle/>
          <a:p>
            <a:pPr marL="0" indent="0">
              <a:buNone/>
            </a:pPr>
            <a:r>
              <a:rPr lang="en-GB" sz="2400" i="1" dirty="0" smtClean="0"/>
              <a:t>“Community </a:t>
            </a:r>
            <a:r>
              <a:rPr lang="en-GB" sz="2400" i="1" dirty="0"/>
              <a:t>learning and development provides vital support to some of the most vulnerable learners to increase their skills for learning, life, and work, and can be the first step for many into further education and learning. Over the course of this Parliament, we will review the regulations for community learning and development, to ensure that they are fit for purpose, increase investment to support the sector and provide additional grant funding to increase opportunities for vulnerable learners</a:t>
            </a:r>
            <a:r>
              <a:rPr lang="en-GB" sz="2400" i="1" dirty="0" smtClean="0"/>
              <a:t>.”</a:t>
            </a:r>
            <a:endParaRPr lang="en-GB" sz="2400" i="1" dirty="0"/>
          </a:p>
        </p:txBody>
      </p:sp>
      <p:sp>
        <p:nvSpPr>
          <p:cNvPr id="4" name="Rectangle 3"/>
          <p:cNvSpPr/>
          <p:nvPr/>
        </p:nvSpPr>
        <p:spPr>
          <a:xfrm>
            <a:off x="323528" y="5985559"/>
            <a:ext cx="4572000" cy="646331"/>
          </a:xfrm>
          <a:prstGeom prst="rect">
            <a:avLst/>
          </a:prstGeom>
        </p:spPr>
        <p:txBody>
          <a:bodyPr>
            <a:spAutoFit/>
          </a:bodyPr>
          <a:lstStyle/>
          <a:p>
            <a:r>
              <a:rPr lang="en-GB" dirty="0">
                <a:hlinkClick r:id="rId3"/>
              </a:rPr>
              <a:t>A Fairer, Greener Scotland: Programme for Government 2021-22 (www.gov.scot)</a:t>
            </a:r>
            <a:endParaRPr lang="en-GB" dirty="0"/>
          </a:p>
        </p:txBody>
      </p:sp>
    </p:spTree>
    <p:extLst>
      <p:ext uri="{BB962C8B-B14F-4D97-AF65-F5344CB8AC3E}">
        <p14:creationId xmlns:p14="http://schemas.microsoft.com/office/powerpoint/2010/main" val="294657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8300" y="1517171"/>
            <a:ext cx="8721305" cy="875582"/>
          </a:xfrm>
        </p:spPr>
        <p:txBody>
          <a:bodyPr/>
          <a:lstStyle/>
          <a:p>
            <a:r>
              <a:rPr lang="en-GB" sz="2400">
                <a:latin typeface="Calibri" panose="020F0502020204030204" pitchFamily="34" charset="0"/>
              </a:rPr>
              <a:t/>
            </a:r>
            <a:br>
              <a:rPr lang="en-GB" sz="2400">
                <a:latin typeface="Calibri" panose="020F0502020204030204" pitchFamily="34" charset="0"/>
              </a:rPr>
            </a:br>
            <a:r>
              <a:rPr lang="en-GB" sz="2400"/>
              <a:t/>
            </a:r>
            <a:br>
              <a:rPr lang="en-GB" sz="2400"/>
            </a:br>
            <a:endParaRPr lang="en-GB" sz="2400">
              <a:latin typeface="Calibri" panose="020F0502020204030204" pitchFamily="34" charset="0"/>
            </a:endParaRPr>
          </a:p>
        </p:txBody>
      </p:sp>
      <p:sp>
        <p:nvSpPr>
          <p:cNvPr id="3" name="Content Placeholder 2"/>
          <p:cNvSpPr>
            <a:spLocks noGrp="1"/>
          </p:cNvSpPr>
          <p:nvPr>
            <p:ph idx="1"/>
          </p:nvPr>
        </p:nvSpPr>
        <p:spPr>
          <a:xfrm>
            <a:off x="218300" y="2070619"/>
            <a:ext cx="8035506" cy="3807733"/>
          </a:xfrm>
        </p:spPr>
        <p:txBody>
          <a:bodyPr/>
          <a:lstStyle/>
          <a:p>
            <a:pPr marL="257175" indent="-257175">
              <a:buFont typeface="Arial" panose="020B0604020202020204" pitchFamily="34" charset="0"/>
              <a:buChar char="•"/>
            </a:pPr>
            <a:r>
              <a:rPr lang="en-GB" sz="1800" dirty="0"/>
              <a:t>Ensure communities across Scotland have access to the CLD support they need; </a:t>
            </a:r>
            <a:endParaRPr lang="en-GB" sz="1800" dirty="0">
              <a:cs typeface="Arial"/>
            </a:endParaRPr>
          </a:p>
          <a:p>
            <a:pPr marL="257175" indent="-257175">
              <a:buFont typeface="Arial" panose="020B0604020202020204" pitchFamily="34" charset="0"/>
              <a:buChar char="•"/>
            </a:pPr>
            <a:r>
              <a:rPr lang="en-GB" sz="1800" dirty="0"/>
              <a:t>Strengthen coordination between the full range of CLD providers ensuring that CPPs, local authorities and other partners respond to the CLD Strategic Guidance (2012); </a:t>
            </a:r>
            <a:endParaRPr lang="en-GB" sz="1800" dirty="0">
              <a:cs typeface="Arial"/>
            </a:endParaRPr>
          </a:p>
          <a:p>
            <a:pPr marL="257175" indent="-257175">
              <a:buFont typeface="Arial" panose="020B0604020202020204" pitchFamily="34" charset="0"/>
              <a:buChar char="•"/>
            </a:pPr>
            <a:r>
              <a:rPr lang="en-GB" sz="1800" dirty="0"/>
              <a:t>Reinforce the role of communities and learners in assessment, planning and evaluation of CLD, enabling them to shape provision; and </a:t>
            </a:r>
            <a:endParaRPr lang="en-GB" sz="1800" dirty="0">
              <a:cs typeface="Arial"/>
            </a:endParaRPr>
          </a:p>
          <a:p>
            <a:pPr marL="257175" indent="-257175">
              <a:buFont typeface="Arial" panose="020B0604020202020204" pitchFamily="34" charset="0"/>
              <a:buChar char="•"/>
            </a:pPr>
            <a:r>
              <a:rPr lang="en-GB" sz="1800" dirty="0"/>
              <a:t>Articulate the important role and contribution of CLD and make it more visible </a:t>
            </a:r>
          </a:p>
          <a:p>
            <a:pPr marL="257175" indent="-257175">
              <a:buFont typeface="Arial" panose="020B0604020202020204" pitchFamily="34" charset="0"/>
              <a:buChar char="•"/>
            </a:pPr>
            <a:r>
              <a:rPr lang="en-GB" sz="1800" b="1" dirty="0">
                <a:cs typeface="Arial"/>
              </a:rPr>
              <a:t>A review of the CLD Regulations is a Programme for Government commitment </a:t>
            </a:r>
          </a:p>
          <a:p>
            <a:pPr marL="257175" indent="-257175">
              <a:buFont typeface="Arial" panose="020B0604020202020204" pitchFamily="34" charset="0"/>
              <a:buChar char="•"/>
            </a:pPr>
            <a:endParaRPr lang="en-GB" sz="1800" dirty="0">
              <a:cs typeface="Arial"/>
            </a:endParaRPr>
          </a:p>
          <a:p>
            <a:pPr marL="385763" indent="-385763">
              <a:buAutoNum type="alphaLcParenBoth" startAt="3"/>
            </a:pPr>
            <a:endParaRPr lang="en-GB" sz="2100" dirty="0"/>
          </a:p>
        </p:txBody>
      </p:sp>
      <p:sp>
        <p:nvSpPr>
          <p:cNvPr id="4" name="Rectangle 3"/>
          <p:cNvSpPr/>
          <p:nvPr/>
        </p:nvSpPr>
        <p:spPr>
          <a:xfrm>
            <a:off x="252244" y="501671"/>
            <a:ext cx="8451247" cy="1446550"/>
          </a:xfrm>
          <a:prstGeom prst="rect">
            <a:avLst/>
          </a:prstGeom>
        </p:spPr>
        <p:txBody>
          <a:bodyPr wrap="square">
            <a:spAutoFit/>
          </a:bodyPr>
          <a:lstStyle/>
          <a:p>
            <a:r>
              <a:rPr lang="en-GB" sz="4400" dirty="0">
                <a:solidFill>
                  <a:schemeClr val="tx2"/>
                </a:solidFill>
                <a:latin typeface="+mj-lt"/>
                <a:ea typeface="+mj-ea"/>
                <a:cs typeface="+mj-cs"/>
              </a:rPr>
              <a:t>The CLD Regulations (2013) continue to:</a:t>
            </a:r>
          </a:p>
        </p:txBody>
      </p:sp>
    </p:spTree>
    <p:extLst>
      <p:ext uri="{BB962C8B-B14F-4D97-AF65-F5344CB8AC3E}">
        <p14:creationId xmlns:p14="http://schemas.microsoft.com/office/powerpoint/2010/main" val="314135479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695" y="1082981"/>
            <a:ext cx="8721305" cy="875582"/>
          </a:xfrm>
        </p:spPr>
        <p:txBody>
          <a:bodyPr/>
          <a:lstStyle/>
          <a:p>
            <a:r>
              <a:rPr lang="en-GB" sz="2400" dirty="0">
                <a:latin typeface="Calibri" panose="020F0502020204030204" pitchFamily="34" charset="0"/>
              </a:rPr>
              <a:t/>
            </a:r>
            <a:br>
              <a:rPr lang="en-GB" sz="2400" dirty="0">
                <a:latin typeface="Calibri" panose="020F0502020204030204" pitchFamily="34" charset="0"/>
              </a:rPr>
            </a:br>
            <a:r>
              <a:rPr lang="en-GB" sz="2400" dirty="0"/>
              <a:t/>
            </a:r>
            <a:br>
              <a:rPr lang="en-GB" sz="2400" dirty="0"/>
            </a:br>
            <a:endParaRPr lang="en-GB" sz="2400" dirty="0">
              <a:latin typeface="Calibri" panose="020F0502020204030204" pitchFamily="34" charset="0"/>
            </a:endParaRPr>
          </a:p>
        </p:txBody>
      </p:sp>
      <p:sp>
        <p:nvSpPr>
          <p:cNvPr id="3" name="Content Placeholder 2"/>
          <p:cNvSpPr>
            <a:spLocks noGrp="1"/>
          </p:cNvSpPr>
          <p:nvPr>
            <p:ph idx="1"/>
          </p:nvPr>
        </p:nvSpPr>
        <p:spPr>
          <a:xfrm>
            <a:off x="422696" y="1920798"/>
            <a:ext cx="8035506" cy="3807733"/>
          </a:xfrm>
        </p:spPr>
        <p:txBody>
          <a:bodyPr/>
          <a:lstStyle/>
          <a:p>
            <a:r>
              <a:rPr lang="en-GB" sz="1800" dirty="0"/>
              <a:t>An education authority is required to publish a 3 year plan outlining:</a:t>
            </a:r>
          </a:p>
        </p:txBody>
      </p:sp>
      <p:sp>
        <p:nvSpPr>
          <p:cNvPr id="4" name="Rectangle 3"/>
          <p:cNvSpPr/>
          <p:nvPr/>
        </p:nvSpPr>
        <p:spPr>
          <a:xfrm>
            <a:off x="413121" y="371247"/>
            <a:ext cx="8451247" cy="1423467"/>
          </a:xfrm>
          <a:prstGeom prst="rect">
            <a:avLst/>
          </a:prstGeom>
        </p:spPr>
        <p:txBody>
          <a:bodyPr wrap="square" lIns="68580" tIns="34290" rIns="68580" bIns="34290" anchor="t">
            <a:spAutoFit/>
          </a:bodyPr>
          <a:lstStyle/>
          <a:p>
            <a:r>
              <a:rPr lang="en-GB" sz="4400" dirty="0">
                <a:solidFill>
                  <a:schemeClr val="tx2"/>
                </a:solidFill>
                <a:latin typeface="+mj-lt"/>
                <a:ea typeface="+mj-ea"/>
                <a:cs typeface="+mj-cs"/>
              </a:rPr>
              <a:t>The CLD regulations (2013) – What should be done</a:t>
            </a:r>
          </a:p>
        </p:txBody>
      </p:sp>
      <p:sp>
        <p:nvSpPr>
          <p:cNvPr id="7" name="Content Placeholder 2">
            <a:extLst>
              <a:ext uri="{FF2B5EF4-FFF2-40B4-BE49-F238E27FC236}">
                <a16:creationId xmlns:a16="http://schemas.microsoft.com/office/drawing/2014/main" id="{A11628F2-DBC7-426A-B41C-95F8282C2B8E}"/>
              </a:ext>
            </a:extLst>
          </p:cNvPr>
          <p:cNvSpPr>
            <a:spLocks noGrp="1"/>
          </p:cNvSpPr>
          <p:nvPr/>
        </p:nvSpPr>
        <p:spPr bwMode="auto">
          <a:xfrm>
            <a:off x="422696" y="2435233"/>
            <a:ext cx="8035506" cy="38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85763" indent="-385763">
              <a:lnSpc>
                <a:spcPct val="150000"/>
              </a:lnSpc>
              <a:buAutoNum type="alphaLcParenBoth"/>
            </a:pPr>
            <a:r>
              <a:rPr lang="en-GB" sz="1500" dirty="0">
                <a:solidFill>
                  <a:schemeClr val="tx1"/>
                </a:solidFill>
              </a:rPr>
              <a:t>how the education authority will co-ordinate its provision of CLD with other persons that provide CLD within the area of the education authority;</a:t>
            </a:r>
            <a:endParaRPr lang="en-GB" sz="1500" dirty="0">
              <a:solidFill>
                <a:schemeClr val="tx1"/>
              </a:solidFill>
              <a:cs typeface="Arial"/>
            </a:endParaRPr>
          </a:p>
          <a:p>
            <a:pPr marL="385763" indent="-385763">
              <a:lnSpc>
                <a:spcPct val="150000"/>
              </a:lnSpc>
              <a:buAutoNum type="alphaLcParenBoth"/>
            </a:pPr>
            <a:r>
              <a:rPr lang="en-GB" sz="1500" dirty="0">
                <a:solidFill>
                  <a:schemeClr val="tx1"/>
                </a:solidFill>
              </a:rPr>
              <a:t>what action the education authority will take to provide CLD over the period of the plan;</a:t>
            </a:r>
            <a:endParaRPr lang="en-GB" sz="1500" dirty="0">
              <a:solidFill>
                <a:schemeClr val="tx1"/>
              </a:solidFill>
              <a:cs typeface="Arial"/>
            </a:endParaRPr>
          </a:p>
          <a:p>
            <a:pPr marL="385763" indent="-385763">
              <a:lnSpc>
                <a:spcPct val="150000"/>
              </a:lnSpc>
              <a:buAutoNum type="alphaLcParenBoth" startAt="3"/>
            </a:pPr>
            <a:r>
              <a:rPr lang="en-GB" sz="1500" dirty="0">
                <a:solidFill>
                  <a:schemeClr val="tx1"/>
                </a:solidFill>
              </a:rPr>
              <a:t>that action other persons intend to take to provide CLD within the area of the education authority over the period of the plan; and</a:t>
            </a:r>
            <a:endParaRPr lang="en-GB" sz="1500" dirty="0">
              <a:solidFill>
                <a:schemeClr val="tx1"/>
              </a:solidFill>
              <a:cs typeface="Arial"/>
            </a:endParaRPr>
          </a:p>
          <a:p>
            <a:pPr marL="385763" indent="-385763">
              <a:lnSpc>
                <a:spcPct val="150000"/>
              </a:lnSpc>
              <a:buAutoNum type="alphaLcParenBoth" startAt="3"/>
            </a:pPr>
            <a:r>
              <a:rPr lang="en-GB" sz="1500" dirty="0">
                <a:solidFill>
                  <a:schemeClr val="tx1"/>
                </a:solidFill>
              </a:rPr>
              <a:t>any needs for CLD that will not be met within the period of the plan.</a:t>
            </a:r>
            <a:endParaRPr lang="en-GB" sz="1500" dirty="0">
              <a:solidFill>
                <a:schemeClr val="tx1"/>
              </a:solidFill>
              <a:cs typeface="Arial"/>
            </a:endParaRPr>
          </a:p>
        </p:txBody>
      </p:sp>
    </p:spTree>
    <p:extLst>
      <p:ext uri="{BB962C8B-B14F-4D97-AF65-F5344CB8AC3E}">
        <p14:creationId xmlns:p14="http://schemas.microsoft.com/office/powerpoint/2010/main" val="24248836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695" y="1082981"/>
            <a:ext cx="8721305" cy="875582"/>
          </a:xfrm>
        </p:spPr>
        <p:txBody>
          <a:bodyPr/>
          <a:lstStyle/>
          <a:p>
            <a:r>
              <a:rPr lang="en-GB" sz="2400" dirty="0">
                <a:latin typeface="Calibri" panose="020F0502020204030204" pitchFamily="34" charset="0"/>
              </a:rPr>
              <a:t/>
            </a:r>
            <a:br>
              <a:rPr lang="en-GB" sz="2400" dirty="0">
                <a:latin typeface="Calibri" panose="020F0502020204030204" pitchFamily="34" charset="0"/>
              </a:rPr>
            </a:br>
            <a:r>
              <a:rPr lang="en-GB" sz="2400" dirty="0"/>
              <a:t/>
            </a:r>
            <a:br>
              <a:rPr lang="en-GB" sz="2400" dirty="0"/>
            </a:br>
            <a:endParaRPr lang="en-GB" sz="2400" dirty="0">
              <a:latin typeface="Calibri" panose="020F0502020204030204" pitchFamily="34" charset="0"/>
            </a:endParaRPr>
          </a:p>
        </p:txBody>
      </p:sp>
      <p:sp>
        <p:nvSpPr>
          <p:cNvPr id="3" name="Content Placeholder 2"/>
          <p:cNvSpPr>
            <a:spLocks noGrp="1"/>
          </p:cNvSpPr>
          <p:nvPr>
            <p:ph idx="1"/>
          </p:nvPr>
        </p:nvSpPr>
        <p:spPr>
          <a:xfrm>
            <a:off x="218300" y="2129936"/>
            <a:ext cx="8035506" cy="3377172"/>
          </a:xfrm>
        </p:spPr>
        <p:txBody>
          <a:bodyPr/>
          <a:lstStyle/>
          <a:p>
            <a:r>
              <a:rPr lang="en-GB" sz="1800" dirty="0"/>
              <a:t>The process by which CLD is planned must be done in such a way which:</a:t>
            </a:r>
            <a:endParaRPr lang="en-GB" sz="1800" dirty="0">
              <a:cs typeface="Arial"/>
            </a:endParaRPr>
          </a:p>
          <a:p>
            <a:endParaRPr lang="en-GB" sz="1800" dirty="0">
              <a:cs typeface="Arial"/>
            </a:endParaRPr>
          </a:p>
          <a:p>
            <a:pPr marL="385763" indent="-385763">
              <a:buAutoNum type="alphaLcParenBoth"/>
            </a:pPr>
            <a:r>
              <a:rPr lang="en-GB" sz="1800" dirty="0"/>
              <a:t>identifies target individuals and groups; </a:t>
            </a:r>
            <a:endParaRPr lang="en-GB" sz="1800" dirty="0">
              <a:cs typeface="Arial"/>
            </a:endParaRPr>
          </a:p>
          <a:p>
            <a:pPr marL="385763" indent="-385763">
              <a:buAutoNum type="alphaLcParenBoth"/>
            </a:pPr>
            <a:r>
              <a:rPr lang="en-GB" sz="1800" dirty="0"/>
              <a:t>has regard to the needs of those target individuals and groups for that CLD;</a:t>
            </a:r>
            <a:endParaRPr lang="en-GB" sz="1800" dirty="0">
              <a:cs typeface="Arial"/>
            </a:endParaRPr>
          </a:p>
          <a:p>
            <a:pPr marL="385763" indent="-385763">
              <a:buAutoNum type="alphaLcParenBoth"/>
            </a:pPr>
            <a:r>
              <a:rPr lang="en-GB" sz="1800" dirty="0"/>
              <a:t>assesses the degree to which those needs are already being met; and</a:t>
            </a:r>
            <a:endParaRPr lang="en-GB" sz="1800" dirty="0">
              <a:cs typeface="Arial"/>
            </a:endParaRPr>
          </a:p>
          <a:p>
            <a:pPr marL="385763" indent="-385763">
              <a:buAutoNum type="alphaLcParenBoth"/>
            </a:pPr>
            <a:r>
              <a:rPr lang="en-GB" sz="1800" dirty="0"/>
              <a:t>identifies barriers to the adequate and efficient provision of that CLD.</a:t>
            </a:r>
          </a:p>
          <a:p>
            <a:pPr marL="385763" indent="-385763">
              <a:buAutoNum type="alphaLcParenBoth"/>
            </a:pPr>
            <a:endParaRPr lang="en-GB" sz="1800" dirty="0">
              <a:cs typeface="Arial"/>
            </a:endParaRPr>
          </a:p>
        </p:txBody>
      </p:sp>
      <p:sp>
        <p:nvSpPr>
          <p:cNvPr id="4" name="Rectangle 3"/>
          <p:cNvSpPr/>
          <p:nvPr/>
        </p:nvSpPr>
        <p:spPr>
          <a:xfrm>
            <a:off x="346376" y="512013"/>
            <a:ext cx="8451247" cy="1446550"/>
          </a:xfrm>
          <a:prstGeom prst="rect">
            <a:avLst/>
          </a:prstGeom>
        </p:spPr>
        <p:txBody>
          <a:bodyPr wrap="square">
            <a:spAutoFit/>
          </a:bodyPr>
          <a:lstStyle/>
          <a:p>
            <a:r>
              <a:rPr lang="en-GB" sz="4400" dirty="0">
                <a:solidFill>
                  <a:schemeClr val="tx2"/>
                </a:solidFill>
                <a:latin typeface="+mj-lt"/>
                <a:ea typeface="+mj-ea"/>
                <a:cs typeface="+mj-cs"/>
              </a:rPr>
              <a:t>The CLD Regulations (2013) – How it should be done</a:t>
            </a:r>
          </a:p>
        </p:txBody>
      </p:sp>
    </p:spTree>
    <p:extLst>
      <p:ext uri="{BB962C8B-B14F-4D97-AF65-F5344CB8AC3E}">
        <p14:creationId xmlns:p14="http://schemas.microsoft.com/office/powerpoint/2010/main" val="332466547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079" y="1389198"/>
            <a:ext cx="8721305" cy="875582"/>
          </a:xfrm>
        </p:spPr>
        <p:txBody>
          <a:bodyPr/>
          <a:lstStyle/>
          <a:p>
            <a:r>
              <a:rPr lang="en-GB" sz="2400" dirty="0">
                <a:latin typeface="Calibri" panose="020F0502020204030204" pitchFamily="34" charset="0"/>
              </a:rPr>
              <a:t/>
            </a:r>
            <a:br>
              <a:rPr lang="en-GB" sz="2400" dirty="0">
                <a:latin typeface="Calibri" panose="020F0502020204030204" pitchFamily="34" charset="0"/>
              </a:rPr>
            </a:br>
            <a:r>
              <a:rPr lang="en-GB" sz="2400" dirty="0"/>
              <a:t/>
            </a:r>
            <a:br>
              <a:rPr lang="en-GB" sz="2400" dirty="0"/>
            </a:br>
            <a:endParaRPr lang="en-GB" sz="2400" dirty="0">
              <a:latin typeface="Calibri" panose="020F0502020204030204" pitchFamily="34" charset="0"/>
            </a:endParaRPr>
          </a:p>
        </p:txBody>
      </p:sp>
      <p:sp>
        <p:nvSpPr>
          <p:cNvPr id="4" name="Rectangle 3"/>
          <p:cNvSpPr/>
          <p:nvPr/>
        </p:nvSpPr>
        <p:spPr>
          <a:xfrm>
            <a:off x="561188" y="591838"/>
            <a:ext cx="8451247" cy="1446550"/>
          </a:xfrm>
          <a:prstGeom prst="rect">
            <a:avLst/>
          </a:prstGeom>
        </p:spPr>
        <p:txBody>
          <a:bodyPr wrap="square">
            <a:spAutoFit/>
          </a:bodyPr>
          <a:lstStyle/>
          <a:p>
            <a:r>
              <a:rPr lang="en-GB" sz="4400" dirty="0">
                <a:solidFill>
                  <a:schemeClr val="tx2"/>
                </a:solidFill>
                <a:latin typeface="+mj-lt"/>
                <a:ea typeface="+mj-ea"/>
                <a:cs typeface="+mj-cs"/>
              </a:rPr>
              <a:t>National Policy Context for CLD and CLD Plans -</a:t>
            </a:r>
          </a:p>
        </p:txBody>
      </p:sp>
      <p:sp>
        <p:nvSpPr>
          <p:cNvPr id="7" name="Content Placeholder 2"/>
          <p:cNvSpPr>
            <a:spLocks noGrp="1"/>
          </p:cNvSpPr>
          <p:nvPr>
            <p:ph idx="1"/>
          </p:nvPr>
        </p:nvSpPr>
        <p:spPr bwMode="auto">
          <a:xfrm>
            <a:off x="561188" y="1975136"/>
            <a:ext cx="8035528" cy="322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endParaRPr lang="en-GB" sz="1800" b="1" dirty="0" smtClean="0">
              <a:solidFill>
                <a:schemeClr val="tx1"/>
              </a:solidFill>
            </a:endParaRPr>
          </a:p>
          <a:p>
            <a:r>
              <a:rPr lang="en-GB" sz="1800" b="1" dirty="0" smtClean="0">
                <a:solidFill>
                  <a:schemeClr val="tx1"/>
                </a:solidFill>
              </a:rPr>
              <a:t>CLD </a:t>
            </a:r>
            <a:r>
              <a:rPr lang="en-GB" sz="1800" b="1" dirty="0">
                <a:solidFill>
                  <a:schemeClr val="tx1"/>
                </a:solidFill>
              </a:rPr>
              <a:t>Planning supports the </a:t>
            </a:r>
            <a:r>
              <a:rPr lang="en-GB" sz="1800" b="1" dirty="0" smtClean="0">
                <a:solidFill>
                  <a:schemeClr val="tx1"/>
                </a:solidFill>
              </a:rPr>
              <a:t>strategic aims </a:t>
            </a:r>
            <a:r>
              <a:rPr lang="en-GB" sz="1800" b="1" dirty="0">
                <a:solidFill>
                  <a:schemeClr val="tx1"/>
                </a:solidFill>
              </a:rPr>
              <a:t>to reduce inequality within a local area</a:t>
            </a:r>
          </a:p>
          <a:p>
            <a:r>
              <a:rPr lang="en-GB" sz="1800" b="1" dirty="0">
                <a:solidFill>
                  <a:schemeClr val="tx1"/>
                </a:solidFill>
              </a:rPr>
              <a:t>Some related policy areas may include:</a:t>
            </a:r>
          </a:p>
          <a:p>
            <a:pPr marL="342900" indent="-342900">
              <a:buFont typeface="Arial" panose="020B0604020202020204" pitchFamily="34" charset="0"/>
              <a:buChar char="•"/>
            </a:pPr>
            <a:r>
              <a:rPr lang="en-GB" sz="1800" dirty="0" smtClean="0">
                <a:solidFill>
                  <a:schemeClr val="tx1"/>
                </a:solidFill>
              </a:rPr>
              <a:t>Raising </a:t>
            </a:r>
            <a:r>
              <a:rPr lang="en-GB" sz="1800" dirty="0">
                <a:solidFill>
                  <a:schemeClr val="tx1"/>
                </a:solidFill>
              </a:rPr>
              <a:t>Attainment – closing the </a:t>
            </a:r>
            <a:r>
              <a:rPr lang="en-GB" sz="1800" dirty="0" smtClean="0">
                <a:solidFill>
                  <a:schemeClr val="tx1"/>
                </a:solidFill>
              </a:rPr>
              <a:t>poverty </a:t>
            </a:r>
            <a:r>
              <a:rPr lang="en-GB" sz="1800" dirty="0">
                <a:solidFill>
                  <a:schemeClr val="tx1"/>
                </a:solidFill>
              </a:rPr>
              <a:t>related attainment </a:t>
            </a:r>
            <a:r>
              <a:rPr lang="en-GB" sz="1800" dirty="0" smtClean="0">
                <a:solidFill>
                  <a:schemeClr val="tx1"/>
                </a:solidFill>
              </a:rPr>
              <a:t>gap (SAC)</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Employment and Skills</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Family </a:t>
            </a:r>
            <a:r>
              <a:rPr lang="en-GB" sz="1800" dirty="0" smtClean="0">
                <a:solidFill>
                  <a:schemeClr val="tx1"/>
                </a:solidFill>
              </a:rPr>
              <a:t>Learning</a:t>
            </a:r>
          </a:p>
          <a:p>
            <a:pPr marL="342900" indent="-342900">
              <a:buFont typeface="Arial" panose="020B0604020202020204" pitchFamily="34" charset="0"/>
              <a:buChar char="•"/>
            </a:pPr>
            <a:r>
              <a:rPr lang="en-GB" sz="1800" dirty="0" smtClean="0">
                <a:solidFill>
                  <a:schemeClr val="tx1"/>
                </a:solidFill>
              </a:rPr>
              <a:t>Improving Mental </a:t>
            </a:r>
            <a:r>
              <a:rPr lang="en-GB" sz="1800" dirty="0">
                <a:solidFill>
                  <a:schemeClr val="tx1"/>
                </a:solidFill>
              </a:rPr>
              <a:t>Health </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Community </a:t>
            </a:r>
            <a:r>
              <a:rPr lang="en-GB" sz="1800" dirty="0" smtClean="0">
                <a:solidFill>
                  <a:schemeClr val="tx1"/>
                </a:solidFill>
              </a:rPr>
              <a:t>Empowerment</a:t>
            </a:r>
          </a:p>
          <a:p>
            <a:pPr marL="342900" indent="-342900">
              <a:buFont typeface="Arial" panose="020B0604020202020204" pitchFamily="34" charset="0"/>
              <a:buChar char="•"/>
            </a:pPr>
            <a:r>
              <a:rPr lang="en-GB" sz="1800" dirty="0" smtClean="0">
                <a:solidFill>
                  <a:schemeClr val="tx1"/>
                </a:solidFill>
                <a:cs typeface="Arial"/>
              </a:rPr>
              <a:t>Tackling Child Poverty</a:t>
            </a:r>
          </a:p>
          <a:p>
            <a:pPr marL="342900" indent="-342900">
              <a:buFont typeface="Arial" panose="020B0604020202020204" pitchFamily="34" charset="0"/>
              <a:buChar char="•"/>
            </a:pPr>
            <a:r>
              <a:rPr lang="en-GB" sz="1800" dirty="0" smtClean="0">
                <a:solidFill>
                  <a:schemeClr val="tx1"/>
                </a:solidFill>
                <a:cs typeface="Arial"/>
              </a:rPr>
              <a:t>Creating Community Wealth</a:t>
            </a:r>
          </a:p>
          <a:p>
            <a:endParaRPr lang="en-GB" sz="1800" dirty="0">
              <a:solidFill>
                <a:schemeClr val="tx1"/>
              </a:solidFill>
              <a:cs typeface="Arial"/>
            </a:endParaRPr>
          </a:p>
          <a:p>
            <a:endParaRPr lang="en-GB" sz="2400" dirty="0"/>
          </a:p>
        </p:txBody>
      </p:sp>
    </p:spTree>
    <p:extLst>
      <p:ext uri="{BB962C8B-B14F-4D97-AF65-F5344CB8AC3E}">
        <p14:creationId xmlns:p14="http://schemas.microsoft.com/office/powerpoint/2010/main" val="24119961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cottish Government 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A36858571</value>
    </field>
    <field name="Objective-Title">
      <value order="0">Input to CLD Leadership programme final 08.03.2022</value>
    </field>
    <field name="Objective-Description">
      <value order="0"/>
    </field>
    <field name="Objective-CreationStamp">
      <value order="0">2022-03-07T15:35:28Z</value>
    </field>
    <field name="Objective-IsApproved">
      <value order="0">false</value>
    </field>
    <field name="Objective-IsPublished">
      <value order="0">false</value>
    </field>
    <field name="Objective-DatePublished">
      <value order="0"/>
    </field>
    <field name="Objective-ModificationStamp">
      <value order="0">2022-03-08T15:00:32Z</value>
    </field>
    <field name="Objective-Owner">
      <value order="0">McAndrew, Nicola N (U444518)</value>
    </field>
    <field name="Objective-Path">
      <value order="0">Objective Global Folder:SG File Plan:Education, careers and employment:Education and skills:Workplace training and development:Advice and policy: Workplace training and development:Community Learning and Development: Policy and Advice: 2018-2023</value>
    </field>
    <field name="Objective-Parent">
      <value order="0">Community Learning and Development: Policy and Advice: 2018-2023</value>
    </field>
    <field name="Objective-State">
      <value order="0">Being Edited</value>
    </field>
    <field name="Objective-VersionId">
      <value order="0">vA54523171</value>
    </field>
    <field name="Objective-Version">
      <value order="0">0.4</value>
    </field>
    <field name="Objective-VersionNumber">
      <value order="0">4</value>
    </field>
    <field name="Objective-VersionComment">
      <value order="0"/>
    </field>
    <field name="Objective-FileNumber">
      <value order="0">POL/29682</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
  <TotalTime>310</TotalTime>
  <Words>1272</Words>
  <Application>Microsoft Office PowerPoint</Application>
  <PresentationFormat>On-screen Show (4:3)</PresentationFormat>
  <Paragraphs>147</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Bold</vt:lpstr>
      <vt:lpstr>Calibri</vt:lpstr>
      <vt:lpstr>ＭＳ 明朝</vt:lpstr>
      <vt:lpstr>Times New Roman</vt:lpstr>
      <vt:lpstr>Scottish Government White</vt:lpstr>
      <vt:lpstr>PowerPoint Presentation</vt:lpstr>
      <vt:lpstr>PowerPoint Presentation</vt:lpstr>
      <vt:lpstr>Session plan</vt:lpstr>
      <vt:lpstr>  </vt:lpstr>
      <vt:lpstr>Programme for Government</vt:lpstr>
      <vt:lpstr>  </vt:lpstr>
      <vt:lpstr>  </vt:lpstr>
      <vt:lpstr>  </vt:lpstr>
      <vt:lpstr>  </vt:lpstr>
      <vt:lpstr>PowerPoint Presentation</vt:lpstr>
      <vt:lpstr>Group discussion</vt:lpstr>
      <vt:lpstr>CLD Policy Development</vt:lpstr>
      <vt:lpstr>Adult Learning Strategy Development</vt:lpstr>
      <vt:lpstr>Adult Learning Strategy</vt:lpstr>
      <vt:lpstr>Youth Work Strategy Development</vt:lpstr>
      <vt:lpstr>Draft Youth Work Strategy </vt:lpstr>
      <vt:lpstr>Scottish Government Priorities</vt:lpstr>
      <vt:lpstr>Engaging with National Policy</vt:lpstr>
      <vt:lpstr>Breakout room discussions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Mcandrew N (Nicola)</dc:creator>
  <cp:lastModifiedBy>Mcandrew N (Nicola)</cp:lastModifiedBy>
  <cp:revision>19</cp:revision>
  <dcterms:created xsi:type="dcterms:W3CDTF">2022-03-07T13:40:50Z</dcterms:created>
  <dcterms:modified xsi:type="dcterms:W3CDTF">2022-03-08T15:01:00Z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A36858571</vt:lpwstr>
  </property>
  <property fmtid="{D5CDD505-2E9C-101B-9397-08002B2CF9AE}" pid="4" name="Objective-Title">
    <vt:lpwstr>Input to CLD Leadership programme final 08.03.2022</vt:lpwstr>
  </property>
  <property fmtid="{D5CDD505-2E9C-101B-9397-08002B2CF9AE}" pid="5" name="Objective-Description">
    <vt:lpwstr/>
  </property>
  <property fmtid="{D5CDD505-2E9C-101B-9397-08002B2CF9AE}" pid="6" name="Objective-CreationStamp">
    <vt:filetime>2022-03-07T15:35:28Z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2022-03-08T15:00:32Z</vt:filetime>
  </property>
  <property fmtid="{D5CDD505-2E9C-101B-9397-08002B2CF9AE}" pid="11" name="Objective-Owner">
    <vt:lpwstr>McAndrew, Nicola N (U444518)</vt:lpwstr>
  </property>
  <property fmtid="{D5CDD505-2E9C-101B-9397-08002B2CF9AE}" pid="12" name="Objective-Path">
    <vt:lpwstr>Objective Global Folder:SG File Plan:Education, careers and employment:Education and skills:Workplace training and development:Advice and policy: Workplace training and development:Community Learning and Development: Policy and Advice: 2018-2023</vt:lpwstr>
  </property>
  <property fmtid="{D5CDD505-2E9C-101B-9397-08002B2CF9AE}" pid="13" name="Objective-Parent">
    <vt:lpwstr>Community Learning and Development: Policy and Advice: 2018-2023</vt:lpwstr>
  </property>
  <property fmtid="{D5CDD505-2E9C-101B-9397-08002B2CF9AE}" pid="14" name="Objective-State">
    <vt:lpwstr>Being Edited</vt:lpwstr>
  </property>
  <property fmtid="{D5CDD505-2E9C-101B-9397-08002B2CF9AE}" pid="15" name="Objective-VersionId">
    <vt:lpwstr>vA54523171</vt:lpwstr>
  </property>
  <property fmtid="{D5CDD505-2E9C-101B-9397-08002B2CF9AE}" pid="16" name="Objective-Version">
    <vt:lpwstr>0.4</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POL/29682</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