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7E97-E48E-4132-8FFA-BBAA43CFC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976B5-6135-4DF5-BD69-A487CF935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17CC0-6315-418C-8816-C7EF9F20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00E05-7CE3-414B-874E-870C9D43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2C336-5784-4990-B632-C4B3D9EA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4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0071-92C1-4BEC-9287-62D3F87C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AA9E2-1956-4601-8408-D54E9EAC2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3429-AB15-448B-8896-99431457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05BDD-4DC0-4E7D-AAF9-FB2853F1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FD7FB-2EF2-4285-81F1-E957AC66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8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2F7717-F71A-415F-9770-DD99ADBA5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4F992-E6CD-435D-8A1C-AC8565E89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5F8A-E9A9-4096-A479-B9E38A44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00925-57BD-4224-ADDA-11657C08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5F1B8-95A6-4C9B-8281-C16CE160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4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F547-8338-4CC8-A30C-DFB0F56C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7355C-0388-4233-B036-44E43161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08353-8D6D-41E6-BBAA-FCAC78F9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F375-573A-4D89-AB55-13CCDB86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D3D0F-63AF-4CDD-94AF-995E971D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38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0061-830F-4C4F-AFC5-3A6FFDF92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01C54-4E54-4E55-9EBF-B5F50B792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E4FA2-5EE6-4A5B-8401-D9625A74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B89C4-98F0-40A2-937A-ED20CBF5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5E3B0-7107-4E4E-B546-399C0C11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0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711C-BBEF-42DE-8CE4-C2E4A980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5EB35-71A4-48C2-8996-B7C002F31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432AF-E2FC-48B4-A259-8C91B951C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9663D-727B-40E9-96C2-DAE95CAB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E5440-1E10-4894-B805-8FB89EF85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3AC98-EECE-4622-A29B-1F44B7A0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1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9AB8D-6A20-4EF8-9E80-CAA93AEF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E0547-AE1E-493A-A03E-0EFA2788D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3C16A-1663-4464-9D0E-DA4D7C990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778ED-9B79-49E8-B874-256A3FFA3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BFE4F-8C7B-4839-BF9D-30DBCEE07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D6838-997D-46FE-8EDC-A9806D3A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F3028-14C1-4761-8050-E5E53BD7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E65F-8C98-4C76-AFF5-18D611B7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3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CDC6D-B9E4-4F05-A319-0AEEA3E6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55BF3-1346-472B-909E-FE5D5FD5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087C5-DD7A-4707-B8C4-6D2F1AFF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4BB2D-8779-483D-AD74-0A33A0D4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71FAC-A7B1-43C9-902D-563CCB02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EAC7B5-8032-4666-B350-C30A5378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480F8-7C75-4B7D-9229-7C83D6B5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2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EAE5-49DB-428E-8105-312CC0FD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AE188-8CBB-4596-AD06-DC872F979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07D72-39CC-4E1A-9968-331ACDA64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BF577-BC47-4E98-8E70-F340854F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287C9-7E46-47F7-BF8B-D479BD5E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8A8FC-6581-4B50-9DFA-0AB91939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6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0D981-6920-4231-8166-65A7AED53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3535E9-3F4C-466D-9BE7-03BF41F44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433D7-B248-4B55-8B73-FDC5D4A9D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AB966-9E14-4B55-93A5-8AA903CD5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D0983-1C36-4730-AEEA-8FA2CD5F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3A9D9-6EC9-4431-9B83-1A673EBA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59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25989-B79A-4093-8781-4DD48F26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D90F8-42FB-4F77-BCA1-6B6D0EA98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91888-BAFA-497C-849F-81C1B372D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B930-BC45-4E92-AC57-8FE678088424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97DE6-6A46-4D0E-85DC-1C122FF26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C258E-65B2-4023-9A92-5FF37BD87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A891-AD40-430C-8431-A2FD1757A99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370192198,&quot;Placement&quot;:&quot;Header&quot;,&quot;Top&quot;:0.0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DF6FB9FB-2D0D-4B01-A9F4-8EFD27A44E81}"/>
              </a:ext>
            </a:extLst>
          </p:cNvPr>
          <p:cNvSpPr txBox="1"/>
          <p:nvPr userDrawn="1"/>
        </p:nvSpPr>
        <p:spPr>
          <a:xfrm>
            <a:off x="5729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78D7"/>
                </a:solidFill>
                <a:latin typeface="Calibri" panose="020F0502020204030204" pitchFamily="34" charset="0"/>
              </a:rPr>
              <a:t>OFFICIAL</a:t>
            </a:r>
          </a:p>
        </p:txBody>
      </p:sp>
      <p:sp>
        <p:nvSpPr>
          <p:cNvPr id="8" name="MSIPCMContentMarking" descr="{&quot;HashCode&quot;:-1346054629,&quot;Placement&quot;:&quot;Footer&quot;,&quot;Top&quot;:519.343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5FE29A07-46C4-459A-8CB5-4A51238F9D06}"/>
              </a:ext>
            </a:extLst>
          </p:cNvPr>
          <p:cNvSpPr txBox="1"/>
          <p:nvPr userDrawn="1"/>
        </p:nvSpPr>
        <p:spPr>
          <a:xfrm>
            <a:off x="5729039" y="6595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78D7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26661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EBAF7-9CBA-4FCD-AE0D-7ED503B77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8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Challenge: what is being done to develop leadership at all levels of the </a:t>
            </a:r>
            <a:r>
              <a:rPr lang="en-US" sz="2800" b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organisation</a:t>
            </a:r>
            <a:r>
              <a:rPr lang="en-US" sz="28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, and how is that being facilitated through incentives such as the appraisals system?</a:t>
            </a:r>
            <a:br>
              <a:rPr lang="en-US" sz="2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AE549-F08C-4E3F-8067-B32E41507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9051" y="135924"/>
            <a:ext cx="3749088" cy="653216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Key messages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l"/>
            <a:endParaRPr lang="en-US" sz="1800" dirty="0">
              <a:solidFill>
                <a:srgbClr val="00B0F0"/>
              </a:solidFill>
              <a:effectLst/>
            </a:endParaRPr>
          </a:p>
          <a:p>
            <a:pPr algn="l"/>
            <a:r>
              <a:rPr lang="en-US" sz="1400" dirty="0">
                <a:solidFill>
                  <a:srgbClr val="00B0F0"/>
                </a:solidFill>
                <a:effectLst/>
              </a:rPr>
              <a:t>1. We don’t need command </a:t>
            </a:r>
            <a:r>
              <a:rPr lang="en-US" sz="1400" dirty="0">
                <a:solidFill>
                  <a:srgbClr val="00B0F0"/>
                </a:solidFill>
              </a:rPr>
              <a:t>&amp; </a:t>
            </a:r>
            <a:r>
              <a:rPr lang="en-US" sz="1400" dirty="0">
                <a:solidFill>
                  <a:srgbClr val="00B0F0"/>
                </a:solidFill>
                <a:effectLst/>
              </a:rPr>
              <a:t>control leadership; we need to engage everyone’s intelligence in solving challenges. </a:t>
            </a:r>
          </a:p>
          <a:p>
            <a:pPr algn="l"/>
            <a:endParaRPr lang="en-US" sz="1400" dirty="0">
              <a:effectLst/>
            </a:endParaRPr>
          </a:p>
          <a:p>
            <a:pPr algn="l"/>
            <a:endParaRPr lang="en-US" sz="1400" dirty="0">
              <a:effectLst/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rgbClr val="00B050"/>
              </a:solidFill>
              <a:effectLst/>
            </a:endParaRPr>
          </a:p>
          <a:p>
            <a:pPr algn="l"/>
            <a:r>
              <a:rPr lang="en-US" sz="1400" dirty="0">
                <a:solidFill>
                  <a:srgbClr val="00B050"/>
                </a:solidFill>
                <a:effectLst/>
              </a:rPr>
              <a:t>2. The importance of leaders having passion, strong values &amp; motivation is key to support others to improve outcomes.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l"/>
            <a:endParaRPr lang="en-US" sz="1400" dirty="0">
              <a:effectLst/>
            </a:endParaRPr>
          </a:p>
          <a:p>
            <a:pPr algn="l"/>
            <a:r>
              <a:rPr lang="en-US" sz="1400" dirty="0">
                <a:solidFill>
                  <a:srgbClr val="FFC000"/>
                </a:solidFill>
                <a:effectLst/>
              </a:rPr>
              <a:t>3. Command &amp; control leadership has a detrimental effect on decision making within organisations; particularly around financial cuts to services.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7622802-735D-4850-B1CD-00A82E07F8EB}"/>
              </a:ext>
            </a:extLst>
          </p:cNvPr>
          <p:cNvSpPr txBox="1"/>
          <p:nvPr/>
        </p:nvSpPr>
        <p:spPr>
          <a:xfrm>
            <a:off x="8128996" y="135924"/>
            <a:ext cx="3880892" cy="653216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Response to Challenge question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500" dirty="0">
              <a:solidFill>
                <a:srgbClr val="FF0000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5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500" dirty="0">
              <a:solidFill>
                <a:srgbClr val="00B0F0"/>
              </a:solidFill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B0F0"/>
                </a:solidFill>
              </a:rPr>
              <a:t>P</a:t>
            </a:r>
            <a:r>
              <a:rPr lang="en-US" sz="2500" dirty="0">
                <a:solidFill>
                  <a:srgbClr val="00B0F0"/>
                </a:solidFill>
                <a:effectLst/>
              </a:rPr>
              <a:t>ublic services can only be more responsive to service users if employees on the front line are trusted &amp; empowered to act with autonomy. This requires a fundamental culture change from traditional leadership to collaborative models of leading.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B0F0"/>
                </a:solidFill>
                <a:effectLst/>
              </a:rPr>
              <a:t>Organisations could implement CPD for all leaders to be self-aware &amp; emotionally intelligent. </a:t>
            </a:r>
            <a:endParaRPr lang="en-US" sz="2500" dirty="0">
              <a:solidFill>
                <a:srgbClr val="00B0F0"/>
              </a:solidFill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B0F0"/>
              </a:solidFill>
              <a:effectLst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B050"/>
                </a:solidFill>
                <a:effectLst/>
              </a:rPr>
              <a:t>‘Leadership for outcomes only works if people care’. </a:t>
            </a:r>
            <a:r>
              <a:rPr lang="en-US" sz="2500" dirty="0">
                <a:solidFill>
                  <a:srgbClr val="00B050"/>
                </a:solidFill>
              </a:rPr>
              <a:t>L</a:t>
            </a:r>
            <a:r>
              <a:rPr lang="en-US" sz="2500" dirty="0">
                <a:solidFill>
                  <a:srgbClr val="00B050"/>
                </a:solidFill>
                <a:effectLst/>
              </a:rPr>
              <a:t>eadership needs to promote shared endeavor across the whole system rather than merely enabling others to do things.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B050"/>
                </a:solidFill>
                <a:effectLst/>
              </a:rPr>
              <a:t>Appraisals systems could support this by focusing on outcomes and monitoring progress and achievement towards these.</a:t>
            </a:r>
            <a:endParaRPr lang="en-US" sz="2500" dirty="0">
              <a:solidFill>
                <a:srgbClr val="00B050"/>
              </a:solidFill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B050"/>
              </a:solidFill>
              <a:effectLst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4"/>
                </a:solidFill>
                <a:effectLst/>
              </a:rPr>
              <a:t>‘People need to have leaders who are honest, honorable &amp; listening.  If leadership is saying don't bring me problems, then people will leave’.  ‘If people are worried, they will avoid making a decision or will refer it up all the time, which creates paralysis in the system.’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4"/>
                </a:solidFill>
                <a:effectLst/>
              </a:rPr>
              <a:t>Organisations should empower leaders at all levels to make decisions and ensure there is a supportive culture to embed this (rather than a blame culture).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effectLst/>
              </a:rPr>
              <a:t> 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6378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Challenge: what is being done to develop leadership at all levels of the organisation, and how is that being facilitated through incentives such as the appraisals system?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Challenge: what is being done to develop leadership at all levels of the organisation, and how is that being facilitated through incentives such as the appraisals system? </dc:title>
  <dc:creator>McShane, Ann</dc:creator>
  <cp:lastModifiedBy>McShane, Ann</cp:lastModifiedBy>
  <cp:revision>1</cp:revision>
  <dcterms:created xsi:type="dcterms:W3CDTF">2022-04-22T11:59:38Z</dcterms:created>
  <dcterms:modified xsi:type="dcterms:W3CDTF">2022-04-22T12:52:20Z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f5459b-1e7a-4bab-a1e2-9c68d7be2220_Enabled">
    <vt:lpwstr>true</vt:lpwstr>
  </property>
  <property fmtid="{D5CDD505-2E9C-101B-9397-08002B2CF9AE}" pid="3" name="MSIP_Label_9df5459b-1e7a-4bab-a1e2-9c68d7be2220_SetDate">
    <vt:lpwstr>2022-04-22T12:52:20Z</vt:lpwstr>
  </property>
  <property fmtid="{D5CDD505-2E9C-101B-9397-08002B2CF9AE}" pid="4" name="MSIP_Label_9df5459b-1e7a-4bab-a1e2-9c68d7be2220_Method">
    <vt:lpwstr>Privileged</vt:lpwstr>
  </property>
  <property fmtid="{D5CDD505-2E9C-101B-9397-08002B2CF9AE}" pid="5" name="MSIP_Label_9df5459b-1e7a-4bab-a1e2-9c68d7be2220_Name">
    <vt:lpwstr>9df5459b-1e7a-4bab-a1e2-9c68d7be2220</vt:lpwstr>
  </property>
  <property fmtid="{D5CDD505-2E9C-101B-9397-08002B2CF9AE}" pid="6" name="MSIP_Label_9df5459b-1e7a-4bab-a1e2-9c68d7be2220_SiteId">
    <vt:lpwstr>bd2e1df6-8d5a-4867-a647-487c2a7402de</vt:lpwstr>
  </property>
  <property fmtid="{D5CDD505-2E9C-101B-9397-08002B2CF9AE}" pid="7" name="MSIP_Label_9df5459b-1e7a-4bab-a1e2-9c68d7be2220_ActionId">
    <vt:lpwstr>59d165fa-104d-4ac4-9261-df3cb94c1d25</vt:lpwstr>
  </property>
  <property fmtid="{D5CDD505-2E9C-101B-9397-08002B2CF9AE}" pid="8" name="MSIP_Label_9df5459b-1e7a-4bab-a1e2-9c68d7be2220_ContentBits">
    <vt:lpwstr>3</vt:lpwstr>
  </property>
</Properties>
</file>