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21110-7548-42F0-9F23-041A0A602867}" v="1" dt="2022-05-26T12:09:07.607"/>
    <p1510:client id="{7AF5A35E-B153-444C-BBF7-55B5B545F691}" v="25" dt="2022-05-26T12:08:17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838" autoAdjust="0"/>
  </p:normalViewPr>
  <p:slideViewPr>
    <p:cSldViewPr snapToGrid="0">
      <p:cViewPr varScale="1">
        <p:scale>
          <a:sx n="78" d="100"/>
          <a:sy n="78" d="100"/>
        </p:scale>
        <p:origin x="18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Toogood" userId="S::esmtoogood@glow.gov.uk::feabfbac-f4a9-40cc-9968-b96ae0aae44d" providerId="AD" clId="Web-{7AF5A35E-B153-444C-BBF7-55B5B545F691}"/>
    <pc:docChg chg="modSld">
      <pc:chgData name="Mandy Toogood" userId="S::esmtoogood@glow.gov.uk::feabfbac-f4a9-40cc-9968-b96ae0aae44d" providerId="AD" clId="Web-{7AF5A35E-B153-444C-BBF7-55B5B545F691}" dt="2022-05-26T12:08:15.259" v="23" actId="20577"/>
      <pc:docMkLst>
        <pc:docMk/>
      </pc:docMkLst>
      <pc:sldChg chg="modSp">
        <pc:chgData name="Mandy Toogood" userId="S::esmtoogood@glow.gov.uk::feabfbac-f4a9-40cc-9968-b96ae0aae44d" providerId="AD" clId="Web-{7AF5A35E-B153-444C-BBF7-55B5B545F691}" dt="2022-05-26T12:08:15.259" v="23" actId="20577"/>
        <pc:sldMkLst>
          <pc:docMk/>
          <pc:sldMk cId="3421328489" sldId="265"/>
        </pc:sldMkLst>
        <pc:spChg chg="mod">
          <ac:chgData name="Mandy Toogood" userId="S::esmtoogood@glow.gov.uk::feabfbac-f4a9-40cc-9968-b96ae0aae44d" providerId="AD" clId="Web-{7AF5A35E-B153-444C-BBF7-55B5B545F691}" dt="2022-05-26T12:08:08.477" v="18" actId="20577"/>
          <ac:spMkLst>
            <pc:docMk/>
            <pc:sldMk cId="3421328489" sldId="265"/>
            <ac:spMk id="44" creationId="{00000000-0000-0000-0000-000000000000}"/>
          </ac:spMkLst>
        </pc:spChg>
        <pc:spChg chg="mod">
          <ac:chgData name="Mandy Toogood" userId="S::esmtoogood@glow.gov.uk::feabfbac-f4a9-40cc-9968-b96ae0aae44d" providerId="AD" clId="Web-{7AF5A35E-B153-444C-BBF7-55B5B545F691}" dt="2022-05-26T12:08:15.259" v="23" actId="20577"/>
          <ac:spMkLst>
            <pc:docMk/>
            <pc:sldMk cId="3421328489" sldId="265"/>
            <ac:spMk id="130051" creationId="{00000000-0000-0000-0000-000000000000}"/>
          </ac:spMkLst>
        </pc:spChg>
      </pc:sldChg>
    </pc:docChg>
  </pc:docChgLst>
  <pc:docChgLst>
    <pc:chgData name="Mandy Toogood" userId="S::esmtoogood@glow.gov.uk::feabfbac-f4a9-40cc-9968-b96ae0aae44d" providerId="AD" clId="Web-{54521110-7548-42F0-9F23-041A0A602867}"/>
    <pc:docChg chg="delSld">
      <pc:chgData name="Mandy Toogood" userId="S::esmtoogood@glow.gov.uk::feabfbac-f4a9-40cc-9968-b96ae0aae44d" providerId="AD" clId="Web-{54521110-7548-42F0-9F23-041A0A602867}" dt="2022-05-26T12:09:07.607" v="0"/>
      <pc:docMkLst>
        <pc:docMk/>
      </pc:docMkLst>
      <pc:sldChg chg="del">
        <pc:chgData name="Mandy Toogood" userId="S::esmtoogood@glow.gov.uk::feabfbac-f4a9-40cc-9968-b96ae0aae44d" providerId="AD" clId="Web-{54521110-7548-42F0-9F23-041A0A602867}" dt="2022-05-26T12:09:07.607" v="0"/>
        <pc:sldMkLst>
          <pc:docMk/>
          <pc:sldMk cId="2611677832" sldId="26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0BD6-3037-4037-B470-FA472825468A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5BE36-92D7-4A3F-995F-6515F3B33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3431"/>
            <a:ext cx="4984962" cy="44687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9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366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078F9-CD46-4700-B86B-246D30223D15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3668" name="Notes Placeholder 4"/>
          <p:cNvSpPr>
            <a:spLocks noGrp="1"/>
          </p:cNvSpPr>
          <p:nvPr/>
        </p:nvSpPr>
        <p:spPr bwMode="auto">
          <a:xfrm>
            <a:off x="680254" y="4714876"/>
            <a:ext cx="5437168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ALISON</a:t>
            </a:r>
          </a:p>
        </p:txBody>
      </p:sp>
    </p:spTree>
    <p:extLst>
      <p:ext uri="{BB962C8B-B14F-4D97-AF65-F5344CB8AC3E}">
        <p14:creationId xmlns:p14="http://schemas.microsoft.com/office/powerpoint/2010/main" val="323770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366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078F9-CD46-4700-B86B-246D30223D15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3668" name="Notes Placeholder 4"/>
          <p:cNvSpPr>
            <a:spLocks noGrp="1"/>
          </p:cNvSpPr>
          <p:nvPr/>
        </p:nvSpPr>
        <p:spPr bwMode="auto">
          <a:xfrm>
            <a:off x="680254" y="4714876"/>
            <a:ext cx="5437168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ALISON</a:t>
            </a:r>
          </a:p>
        </p:txBody>
      </p:sp>
    </p:spTree>
    <p:extLst>
      <p:ext uri="{BB962C8B-B14F-4D97-AF65-F5344CB8AC3E}">
        <p14:creationId xmlns:p14="http://schemas.microsoft.com/office/powerpoint/2010/main" val="149338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 dirty="0"/>
              <a:t>Main body style like this and leading into bullets: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400253" y="6301465"/>
            <a:ext cx="422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4709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056605" y="6301465"/>
            <a:ext cx="3660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6388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4452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12908" y="6301465"/>
            <a:ext cx="4204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8817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298724" y="6301465"/>
            <a:ext cx="4418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33944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447288" y="6301465"/>
            <a:ext cx="41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7481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7447005" y="6301465"/>
            <a:ext cx="4270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301912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730314" y="6301465"/>
            <a:ext cx="498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49987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92778" y="6301465"/>
            <a:ext cx="4624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37869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7B2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891849" y="6301465"/>
            <a:ext cx="3825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45192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Main body style like this and leading into bullets: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127342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7B20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22883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121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724400" y="2514600"/>
          <a:ext cx="2743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icture" r:id="rId4" imgW="2743200" imgH="1828800" progId="Word.Picture.8">
                  <p:embed/>
                </p:oleObj>
              </mc:Choice>
              <mc:Fallback>
                <p:oleObj name="Picture" r:id="rId4" imgW="2743200" imgH="1828800" progId="Word.Picture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27432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EF5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Box 12"/>
          <p:cNvSpPr txBox="1">
            <a:spLocks noChangeArrowheads="1"/>
          </p:cNvSpPr>
          <p:nvPr/>
        </p:nvSpPr>
        <p:spPr bwMode="auto">
          <a:xfrm>
            <a:off x="7167563" y="5500689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    </a:t>
            </a:r>
          </a:p>
        </p:txBody>
      </p:sp>
      <p:cxnSp>
        <p:nvCxnSpPr>
          <p:cNvPr id="1037" name="Straight Connector 14"/>
          <p:cNvCxnSpPr>
            <a:cxnSpLocks noChangeShapeType="1"/>
            <a:stCxn id="1028" idx="1"/>
            <a:endCxn id="1028" idx="5"/>
          </p:cNvCxnSpPr>
          <p:nvPr/>
        </p:nvCxnSpPr>
        <p:spPr bwMode="auto">
          <a:xfrm rot="16200000" flipH="1">
            <a:off x="4889500" y="2603500"/>
            <a:ext cx="2641600" cy="2641600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7077" y="515691"/>
            <a:ext cx="8964612" cy="7191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b="1" dirty="0"/>
              <a:t>Coaching tools: the success wheel</a:t>
            </a: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3733972" y="1942599"/>
            <a:ext cx="3733800" cy="3733800"/>
            <a:chOff x="3733972" y="1942599"/>
            <a:chExt cx="3733800" cy="3733800"/>
          </a:xfrm>
        </p:grpSpPr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3733972" y="1942599"/>
              <a:ext cx="3733800" cy="3733800"/>
            </a:xfrm>
            <a:prstGeom prst="ellipse">
              <a:avLst/>
            </a:prstGeom>
            <a:solidFill>
              <a:srgbClr val="00C4C4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1038" name="Straight Connector 16"/>
            <p:cNvCxnSpPr>
              <a:cxnSpLocks noChangeShapeType="1"/>
              <a:stCxn id="1028" idx="1"/>
            </p:cNvCxnSpPr>
            <p:nvPr/>
          </p:nvCxnSpPr>
          <p:spPr bwMode="auto">
            <a:xfrm>
              <a:off x="4280774" y="2489401"/>
              <a:ext cx="1347354" cy="133791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16"/>
            <p:cNvCxnSpPr>
              <a:cxnSpLocks noChangeShapeType="1"/>
            </p:cNvCxnSpPr>
            <p:nvPr/>
          </p:nvCxnSpPr>
          <p:spPr bwMode="auto">
            <a:xfrm>
              <a:off x="5639835" y="3827312"/>
              <a:ext cx="1701338" cy="62189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16"/>
            <p:cNvCxnSpPr>
              <a:cxnSpLocks noChangeShapeType="1"/>
            </p:cNvCxnSpPr>
            <p:nvPr/>
          </p:nvCxnSpPr>
          <p:spPr bwMode="auto">
            <a:xfrm flipH="1">
              <a:off x="5628128" y="2320423"/>
              <a:ext cx="1077725" cy="150688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16"/>
            <p:cNvCxnSpPr>
              <a:cxnSpLocks noChangeShapeType="1"/>
            </p:cNvCxnSpPr>
            <p:nvPr/>
          </p:nvCxnSpPr>
          <p:spPr bwMode="auto">
            <a:xfrm flipV="1">
              <a:off x="3921820" y="3831608"/>
              <a:ext cx="1706308" cy="7462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16"/>
            <p:cNvCxnSpPr>
              <a:cxnSpLocks noChangeShapeType="1"/>
            </p:cNvCxnSpPr>
            <p:nvPr/>
          </p:nvCxnSpPr>
          <p:spPr bwMode="auto">
            <a:xfrm>
              <a:off x="5628128" y="3827312"/>
              <a:ext cx="1" cy="183259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30925" y="318685"/>
            <a:ext cx="2609332" cy="163421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AU" b="1" dirty="0"/>
              <a:t>The wheel of learning</a:t>
            </a:r>
            <a:endParaRPr lang="en-US" b="1" dirty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3751" y="3429000"/>
            <a:ext cx="2746506" cy="173932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AU" b="0" dirty="0">
                <a:solidFill>
                  <a:schemeClr val="accent5">
                    <a:lumMod val="75000"/>
                  </a:schemeClr>
                </a:solidFill>
              </a:rPr>
              <a:t>How will you populate your wheel of learning?</a:t>
            </a:r>
            <a:endParaRPr lang="en-US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890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587" y="156122"/>
            <a:ext cx="8964612" cy="7191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b="1" dirty="0"/>
              <a:t>Reflecting on Coaching Conversations</a:t>
            </a:r>
            <a:endParaRPr lang="en-US" b="1" dirty="0"/>
          </a:p>
        </p:txBody>
      </p:sp>
      <p:sp>
        <p:nvSpPr>
          <p:cNvPr id="65541" name="TextBox 33"/>
          <p:cNvSpPr txBox="1">
            <a:spLocks noChangeArrowheads="1"/>
          </p:cNvSpPr>
          <p:nvPr/>
        </p:nvSpPr>
        <p:spPr bwMode="auto">
          <a:xfrm>
            <a:off x="2870200" y="8763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440738" y="2268538"/>
            <a:ext cx="2863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30015" y="3315250"/>
            <a:ext cx="2818738" cy="2983973"/>
            <a:chOff x="4530015" y="3315250"/>
            <a:chExt cx="2818738" cy="2983973"/>
          </a:xfrm>
        </p:grpSpPr>
        <p:pic>
          <p:nvPicPr>
            <p:cNvPr id="2" name="Picture 1" descr="Icon People Talk · Free vector graphic on Pixaba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572" y="3315250"/>
              <a:ext cx="2096070" cy="2096070"/>
            </a:xfrm>
            <a:prstGeom prst="rect">
              <a:avLst/>
            </a:prstGeom>
          </p:spPr>
        </p:pic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530015" y="5632279"/>
              <a:ext cx="2818738" cy="666944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sz="20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Arial"/>
                <a:buChar char="•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2pPr>
              <a:lvl3pPr marL="12573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SzTx/>
                <a:buFont typeface="Lucida Grande"/>
                <a:buChar char="-"/>
                <a:tabLst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3pPr>
              <a:lvl4pPr marL="17145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Wingdings" charset="2"/>
                <a:buChar char="Ø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4pPr>
              <a:lvl5pPr marL="21717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Lucida Grande"/>
                <a:buChar char="-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Tx/>
                <a:buChar char="»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9pPr>
            </a:lstStyle>
            <a:p>
              <a:pPr lvl="1" indent="0">
                <a:buNone/>
              </a:pPr>
              <a:r>
                <a:rPr lang="en-GB" sz="2400" b="1" kern="0" dirty="0">
                  <a:solidFill>
                    <a:srgbClr val="7030A0"/>
                  </a:solidFill>
                </a:rPr>
                <a:t>Skills</a:t>
              </a: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lvl="1" indent="0">
                <a:buFont typeface="Arial"/>
                <a:buNone/>
              </a:pPr>
              <a:endParaRPr lang="en-GB" sz="3200" kern="0" dirty="0"/>
            </a:p>
            <a:p>
              <a:pPr algn="ctr">
                <a:buClr>
                  <a:srgbClr val="00ABB5"/>
                </a:buClr>
              </a:pPr>
              <a:endParaRPr lang="en-GB" sz="2400" b="1" kern="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744460" y="1298844"/>
            <a:ext cx="3897083" cy="3311456"/>
            <a:chOff x="7744460" y="1298844"/>
            <a:chExt cx="3897083" cy="331145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2549" y="1298844"/>
              <a:ext cx="2158994" cy="2722209"/>
            </a:xfrm>
            <a:prstGeom prst="rect">
              <a:avLst/>
            </a:prstGeom>
          </p:spPr>
        </p:pic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8330910" y="3943356"/>
              <a:ext cx="2818738" cy="666944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sz="20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Arial"/>
                <a:buChar char="•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2pPr>
              <a:lvl3pPr marL="12573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SzTx/>
                <a:buFont typeface="Lucida Grande"/>
                <a:buChar char="-"/>
                <a:tabLst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3pPr>
              <a:lvl4pPr marL="17145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Wingdings" charset="2"/>
                <a:buChar char="Ø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4pPr>
              <a:lvl5pPr marL="21717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Lucida Grande"/>
                <a:buChar char="-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Tx/>
                <a:buChar char="»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9pPr>
            </a:lstStyle>
            <a:p>
              <a:pPr lvl="1" indent="0">
                <a:buNone/>
              </a:pPr>
              <a:r>
                <a:rPr lang="en-GB" sz="2400" b="1" kern="0" dirty="0">
                  <a:solidFill>
                    <a:srgbClr val="7030A0"/>
                  </a:solidFill>
                </a:rPr>
                <a:t>Structure</a:t>
              </a: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lvl="1" indent="0">
                <a:buFont typeface="Arial"/>
                <a:buNone/>
              </a:pPr>
              <a:endParaRPr lang="en-GB" sz="3200" kern="0" dirty="0"/>
            </a:p>
            <a:p>
              <a:pPr algn="ctr">
                <a:buClr>
                  <a:srgbClr val="00ABB5"/>
                </a:buClr>
              </a:pPr>
              <a:endParaRPr lang="en-GB" sz="2400" b="1" kern="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7744460" y="2016237"/>
              <a:ext cx="1578739" cy="1604261"/>
              <a:chOff x="3733972" y="1942599"/>
              <a:chExt cx="3733800" cy="3733800"/>
            </a:xfrm>
          </p:grpSpPr>
          <p:sp>
            <p:nvSpPr>
              <p:cNvPr id="24" name="Oval 4"/>
              <p:cNvSpPr>
                <a:spLocks noChangeArrowheads="1"/>
              </p:cNvSpPr>
              <p:nvPr/>
            </p:nvSpPr>
            <p:spPr bwMode="auto">
              <a:xfrm>
                <a:off x="3733972" y="1942599"/>
                <a:ext cx="3733800" cy="3733800"/>
              </a:xfrm>
              <a:prstGeom prst="ellipse">
                <a:avLst/>
              </a:prstGeom>
              <a:solidFill>
                <a:srgbClr val="00C4C4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5" name="Straight Connector 16"/>
              <p:cNvCxnSpPr>
                <a:cxnSpLocks noChangeShapeType="1"/>
                <a:stCxn id="24" idx="1"/>
              </p:cNvCxnSpPr>
              <p:nvPr/>
            </p:nvCxnSpPr>
            <p:spPr bwMode="auto">
              <a:xfrm>
                <a:off x="4280774" y="2489401"/>
                <a:ext cx="1347354" cy="133791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5639835" y="3827312"/>
                <a:ext cx="1701338" cy="62189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16"/>
              <p:cNvCxnSpPr>
                <a:cxnSpLocks noChangeShapeType="1"/>
              </p:cNvCxnSpPr>
              <p:nvPr/>
            </p:nvCxnSpPr>
            <p:spPr bwMode="auto">
              <a:xfrm flipH="1">
                <a:off x="5628128" y="2320423"/>
                <a:ext cx="1077725" cy="150688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3921820" y="3831608"/>
                <a:ext cx="1706308" cy="7462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5628128" y="3827312"/>
                <a:ext cx="1" cy="183259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1208016" y="1442346"/>
            <a:ext cx="2818738" cy="2834482"/>
            <a:chOff x="1208016" y="1442346"/>
            <a:chExt cx="2818738" cy="2834482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208016" y="3609884"/>
              <a:ext cx="2818738" cy="666944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sz="20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Arial"/>
                <a:buChar char="•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2pPr>
              <a:lvl3pPr marL="12573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SzTx/>
                <a:buFont typeface="Lucida Grande"/>
                <a:buChar char="-"/>
                <a:tabLst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3pPr>
              <a:lvl4pPr marL="17145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Wingdings" charset="2"/>
                <a:buChar char="Ø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4pPr>
              <a:lvl5pPr marL="21717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 typeface="Lucida Grande"/>
                <a:buChar char="-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ABB5"/>
                </a:buClr>
                <a:buFontTx/>
                <a:buChar char="»"/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cs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+mn-lt"/>
                  <a:cs typeface="+mn-cs"/>
                </a:defRPr>
              </a:lvl9pPr>
            </a:lstStyle>
            <a:p>
              <a:pPr lvl="1" indent="0">
                <a:buNone/>
              </a:pPr>
              <a:r>
                <a:rPr lang="en-GB" sz="2400" b="1" kern="0" dirty="0">
                  <a:solidFill>
                    <a:srgbClr val="7030A0"/>
                  </a:solidFill>
                </a:rPr>
                <a:t>Process</a:t>
              </a: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marL="1200150" lvl="1" indent="-457200"/>
              <a:endParaRPr lang="en-GB" sz="2400" kern="0" dirty="0">
                <a:solidFill>
                  <a:srgbClr val="00ABB5"/>
                </a:solidFill>
              </a:endParaRPr>
            </a:p>
            <a:p>
              <a:pPr lvl="1" indent="0">
                <a:buFont typeface="Arial"/>
                <a:buNone/>
              </a:pPr>
              <a:endParaRPr lang="en-GB" sz="3200" kern="0" dirty="0"/>
            </a:p>
            <a:p>
              <a:pPr algn="ctr">
                <a:buClr>
                  <a:srgbClr val="00ABB5"/>
                </a:buClr>
              </a:pPr>
              <a:endParaRPr lang="en-GB" sz="2400" b="1" kern="0" dirty="0"/>
            </a:p>
          </p:txBody>
        </p:sp>
        <p:pic>
          <p:nvPicPr>
            <p:cNvPr id="30" name="Picture 29" descr="Course: Facilitating Learning Online - APR2015-OER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1868" y="1442346"/>
              <a:ext cx="2211790" cy="1981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58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7077" y="515691"/>
            <a:ext cx="8964612" cy="719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b="1" dirty="0"/>
              <a:t>Coaching Conversations</a:t>
            </a:r>
            <a:r>
              <a:rPr lang="en-AU" dirty="0"/>
              <a:t> – Myself as a leader</a:t>
            </a:r>
            <a:endParaRPr lang="en-US" b="1" dirty="0"/>
          </a:p>
        </p:txBody>
      </p:sp>
      <p:sp>
        <p:nvSpPr>
          <p:cNvPr id="65541" name="TextBox 33"/>
          <p:cNvSpPr txBox="1">
            <a:spLocks noChangeArrowheads="1"/>
          </p:cNvSpPr>
          <p:nvPr/>
        </p:nvSpPr>
        <p:spPr bwMode="auto">
          <a:xfrm>
            <a:off x="2870200" y="8763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440738" y="2268538"/>
            <a:ext cx="2863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1825" y="2036909"/>
            <a:ext cx="1450676" cy="1330953"/>
            <a:chOff x="3733972" y="1942599"/>
            <a:chExt cx="3733800" cy="3733800"/>
          </a:xfrm>
        </p:grpSpPr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3733972" y="1942599"/>
              <a:ext cx="3733800" cy="3733800"/>
            </a:xfrm>
            <a:prstGeom prst="ellipse">
              <a:avLst/>
            </a:prstGeom>
            <a:solidFill>
              <a:srgbClr val="00C4C4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Connector 16"/>
            <p:cNvCxnSpPr>
              <a:cxnSpLocks noChangeShapeType="1"/>
              <a:stCxn id="38" idx="1"/>
            </p:cNvCxnSpPr>
            <p:nvPr/>
          </p:nvCxnSpPr>
          <p:spPr bwMode="auto">
            <a:xfrm>
              <a:off x="4280774" y="2489401"/>
              <a:ext cx="1347354" cy="131700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16"/>
            <p:cNvCxnSpPr>
              <a:cxnSpLocks noChangeShapeType="1"/>
            </p:cNvCxnSpPr>
            <p:nvPr/>
          </p:nvCxnSpPr>
          <p:spPr bwMode="auto">
            <a:xfrm>
              <a:off x="5639835" y="3827312"/>
              <a:ext cx="1701338" cy="62189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16"/>
            <p:cNvCxnSpPr>
              <a:cxnSpLocks noChangeShapeType="1"/>
            </p:cNvCxnSpPr>
            <p:nvPr/>
          </p:nvCxnSpPr>
          <p:spPr bwMode="auto">
            <a:xfrm flipH="1">
              <a:off x="5661125" y="2320423"/>
              <a:ext cx="1044727" cy="147877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16"/>
            <p:cNvCxnSpPr>
              <a:cxnSpLocks noChangeShapeType="1"/>
            </p:cNvCxnSpPr>
            <p:nvPr/>
          </p:nvCxnSpPr>
          <p:spPr bwMode="auto">
            <a:xfrm flipV="1">
              <a:off x="3921820" y="3831608"/>
              <a:ext cx="1706308" cy="7462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Straight Connector 16"/>
            <p:cNvCxnSpPr>
              <a:cxnSpLocks noChangeShapeType="1"/>
            </p:cNvCxnSpPr>
            <p:nvPr/>
          </p:nvCxnSpPr>
          <p:spPr bwMode="auto">
            <a:xfrm flipH="1">
              <a:off x="5628128" y="3813621"/>
              <a:ext cx="23415" cy="184628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4" name="Content Placeholder 2"/>
          <p:cNvSpPr txBox="1">
            <a:spLocks/>
          </p:cNvSpPr>
          <p:nvPr/>
        </p:nvSpPr>
        <p:spPr>
          <a:xfrm>
            <a:off x="2067161" y="2062609"/>
            <a:ext cx="8320423" cy="301704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BB5"/>
              </a:buClr>
              <a:buFont typeface="Arial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2pPr>
            <a:lvl3pPr marL="12573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ABB5"/>
              </a:buClr>
              <a:buSzTx/>
              <a:buFont typeface="Lucida Grande"/>
              <a:buChar char="-"/>
              <a:tabLst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3pPr>
            <a:lvl4pPr marL="17145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BB5"/>
              </a:buClr>
              <a:buFont typeface="Wingdings" charset="2"/>
              <a:buChar char="Ø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4pPr>
            <a:lvl5pPr marL="21717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BB5"/>
              </a:buClr>
              <a:buFont typeface="Lucida Grande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BB5"/>
              </a:buClr>
              <a:buFontTx/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1200150" lvl="1" indent="-457200"/>
            <a:r>
              <a:rPr lang="en-GB" sz="2400" kern="0" dirty="0">
                <a:solidFill>
                  <a:srgbClr val="00ABB5"/>
                </a:solidFill>
              </a:rPr>
              <a:t>Coachee describes wheel, supported by coach</a:t>
            </a:r>
          </a:p>
          <a:p>
            <a:pPr marL="1200150" lvl="1" indent="-457200"/>
            <a:r>
              <a:rPr lang="en-GB" sz="2400" kern="0" dirty="0">
                <a:solidFill>
                  <a:srgbClr val="00ABB5"/>
                </a:solidFill>
              </a:rPr>
              <a:t>Coach reflects back what they heard</a:t>
            </a:r>
          </a:p>
          <a:p>
            <a:pPr marL="1200150" lvl="1" indent="-457200"/>
            <a:r>
              <a:rPr lang="en-GB" sz="2400" kern="0" dirty="0">
                <a:solidFill>
                  <a:srgbClr val="00ABB5"/>
                </a:solidFill>
              </a:rPr>
              <a:t>Agree one area of focus in relation to your learning as a leader</a:t>
            </a:r>
            <a:endParaRPr lang="en-GB" sz="2400" kern="0" dirty="0">
              <a:solidFill>
                <a:srgbClr val="00ABB5"/>
              </a:solidFill>
              <a:cs typeface="Arial"/>
            </a:endParaRPr>
          </a:p>
          <a:p>
            <a:pPr marL="1200150" lvl="1" indent="-457200"/>
            <a:r>
              <a:rPr lang="en-GB" sz="2400" kern="0" dirty="0">
                <a:solidFill>
                  <a:srgbClr val="00ABB5"/>
                </a:solidFill>
              </a:rPr>
              <a:t>Work together towards coachee identifying an action and first steps</a:t>
            </a:r>
          </a:p>
          <a:p>
            <a:pPr marL="1200150" lvl="1" indent="-457200"/>
            <a:endParaRPr lang="en-GB" sz="2400" kern="0" dirty="0">
              <a:solidFill>
                <a:srgbClr val="00ABB5"/>
              </a:solidFill>
            </a:endParaRPr>
          </a:p>
          <a:p>
            <a:pPr marL="1200150" lvl="1" indent="-457200"/>
            <a:endParaRPr lang="en-GB" sz="2400" kern="0" dirty="0">
              <a:solidFill>
                <a:srgbClr val="00ABB5"/>
              </a:solidFill>
            </a:endParaRPr>
          </a:p>
          <a:p>
            <a:pPr lvl="1" indent="0">
              <a:buFont typeface="Arial"/>
              <a:buNone/>
            </a:pPr>
            <a:endParaRPr lang="en-GB" sz="3200" kern="0" dirty="0"/>
          </a:p>
          <a:p>
            <a:pPr algn="ctr">
              <a:buClr>
                <a:srgbClr val="00ABB5"/>
              </a:buClr>
            </a:pPr>
            <a:endParaRPr lang="en-GB" sz="2400" b="1" kern="0" dirty="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3421509" y="4997359"/>
            <a:ext cx="89646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51217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AU" kern="0" dirty="0"/>
              <a:t>30 / 20 </a:t>
            </a:r>
            <a:r>
              <a:rPr lang="en-AU" kern="0" dirty="0" err="1"/>
              <a:t>mins</a:t>
            </a:r>
            <a:r>
              <a:rPr lang="en-AU" kern="0" dirty="0"/>
              <a:t> each way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213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 uiExpand="1" build="p"/>
    </p:bldLst>
  </p:timing>
</p:sld>
</file>

<file path=ppt/theme/theme1.xml><?xml version="1.0" encoding="utf-8"?>
<a:theme xmlns:a="http://schemas.openxmlformats.org/drawingml/2006/main" name="Powerpoint_template">
  <a:themeElements>
    <a:clrScheme name="SCEL 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89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 PP Template [Read-Only]" id="{E55B8936-238F-4F77-8005-0E2AAAB176B4}" vid="{4D095C7D-278B-4A8B-99B7-885BFCD3B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41DE6B53EA449AD14800C8827B6DE" ma:contentTypeVersion="9" ma:contentTypeDescription="Create a new document." ma:contentTypeScope="" ma:versionID="a07eb63132bd720b3256340c424fd7fe">
  <xsd:schema xmlns:xsd="http://www.w3.org/2001/XMLSchema" xmlns:xs="http://www.w3.org/2001/XMLSchema" xmlns:p="http://schemas.microsoft.com/office/2006/metadata/properties" xmlns:ns2="266989af-9799-4851-bdf5-f0f3d97785b5" targetNamespace="http://schemas.microsoft.com/office/2006/metadata/properties" ma:root="true" ma:fieldsID="51a7ce14ff1a76039164912332a2973e" ns2:_="">
    <xsd:import namespace="266989af-9799-4851-bdf5-f0f3d97785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989af-9799-4851-bdf5-f0f3d9778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F8C95C-5514-4537-8171-7C10F4EEF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989af-9799-4851-bdf5-f0f3d97785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715DE1-EC94-4B3A-8F67-DE9B85D87BB5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66989af-9799-4851-bdf5-f0f3d97785b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DCF1BB8-C5B3-40EC-83A3-CE2D37EBB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80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Lucida Grande</vt:lpstr>
      <vt:lpstr>Wingdings</vt:lpstr>
      <vt:lpstr>Powerpoint_template</vt:lpstr>
      <vt:lpstr>Picture</vt:lpstr>
      <vt:lpstr>Coaching tools: the success wheel</vt:lpstr>
      <vt:lpstr>Reflecting on Coaching Conversations</vt:lpstr>
      <vt:lpstr>Coaching Conversations – Myself as a leader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Weatherston</dc:creator>
  <cp:lastModifiedBy>Epsworth S (Susan)</cp:lastModifiedBy>
  <cp:revision>20</cp:revision>
  <dcterms:created xsi:type="dcterms:W3CDTF">2022-04-25T13:35:33Z</dcterms:created>
  <dcterms:modified xsi:type="dcterms:W3CDTF">2022-05-26T15:13:16Z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0x010100E5241DE6B53EA449AD14800C8827B6DE</vt:lpwstr>
  </property>
</Properties>
</file>