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3"/>
  </p:notesMasterIdLst>
  <p:handoutMasterIdLst>
    <p:handoutMasterId r:id="rId14"/>
  </p:handoutMasterIdLst>
  <p:sldIdLst>
    <p:sldId id="279" r:id="rId6"/>
    <p:sldId id="260" r:id="rId7"/>
    <p:sldId id="280" r:id="rId8"/>
    <p:sldId id="281" r:id="rId9"/>
    <p:sldId id="282" r:id="rId10"/>
    <p:sldId id="283" r:id="rId11"/>
    <p:sldId id="284" r:id="rId1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D236"/>
    <a:srgbClr val="00ABB5"/>
    <a:srgbClr val="00C4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146" autoAdjust="0"/>
    <p:restoredTop sz="34278" autoAdjust="0"/>
  </p:normalViewPr>
  <p:slideViewPr>
    <p:cSldViewPr snapToGrid="0">
      <p:cViewPr varScale="1">
        <p:scale>
          <a:sx n="23" d="100"/>
          <a:sy n="23" d="100"/>
        </p:scale>
        <p:origin x="1744" y="1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 Sykes" userId="8072f427-071e-4a1d-b691-ac20dc6ef148" providerId="ADAL" clId="{7703E274-4608-4858-B580-3D8D6A77D4AA}"/>
    <pc:docChg chg="modSld">
      <pc:chgData name="Nicola Sykes" userId="8072f427-071e-4a1d-b691-ac20dc6ef148" providerId="ADAL" clId="{7703E274-4608-4858-B580-3D8D6A77D4AA}" dt="2023-04-25T11:07:28.679" v="5" actId="6549"/>
      <pc:docMkLst>
        <pc:docMk/>
      </pc:docMkLst>
      <pc:sldChg chg="modNotesTx">
        <pc:chgData name="Nicola Sykes" userId="8072f427-071e-4a1d-b691-ac20dc6ef148" providerId="ADAL" clId="{7703E274-4608-4858-B580-3D8D6A77D4AA}" dt="2023-04-25T11:07:09.337" v="0" actId="6549"/>
        <pc:sldMkLst>
          <pc:docMk/>
          <pc:sldMk cId="2588255468" sldId="260"/>
        </pc:sldMkLst>
      </pc:sldChg>
      <pc:sldChg chg="modNotesTx">
        <pc:chgData name="Nicola Sykes" userId="8072f427-071e-4a1d-b691-ac20dc6ef148" providerId="ADAL" clId="{7703E274-4608-4858-B580-3D8D6A77D4AA}" dt="2023-04-25T11:07:13.207" v="1" actId="6549"/>
        <pc:sldMkLst>
          <pc:docMk/>
          <pc:sldMk cId="797491207" sldId="280"/>
        </pc:sldMkLst>
      </pc:sldChg>
      <pc:sldChg chg="modNotesTx">
        <pc:chgData name="Nicola Sykes" userId="8072f427-071e-4a1d-b691-ac20dc6ef148" providerId="ADAL" clId="{7703E274-4608-4858-B580-3D8D6A77D4AA}" dt="2023-04-25T11:07:17.027" v="2" actId="6549"/>
        <pc:sldMkLst>
          <pc:docMk/>
          <pc:sldMk cId="2629379707" sldId="281"/>
        </pc:sldMkLst>
      </pc:sldChg>
      <pc:sldChg chg="modNotesTx">
        <pc:chgData name="Nicola Sykes" userId="8072f427-071e-4a1d-b691-ac20dc6ef148" providerId="ADAL" clId="{7703E274-4608-4858-B580-3D8D6A77D4AA}" dt="2023-04-25T11:07:20.554" v="3" actId="6549"/>
        <pc:sldMkLst>
          <pc:docMk/>
          <pc:sldMk cId="3694587513" sldId="282"/>
        </pc:sldMkLst>
      </pc:sldChg>
      <pc:sldChg chg="modNotesTx">
        <pc:chgData name="Nicola Sykes" userId="8072f427-071e-4a1d-b691-ac20dc6ef148" providerId="ADAL" clId="{7703E274-4608-4858-B580-3D8D6A77D4AA}" dt="2023-04-25T11:07:24.512" v="4" actId="6549"/>
        <pc:sldMkLst>
          <pc:docMk/>
          <pc:sldMk cId="922292102" sldId="283"/>
        </pc:sldMkLst>
      </pc:sldChg>
      <pc:sldChg chg="modNotesTx">
        <pc:chgData name="Nicola Sykes" userId="8072f427-071e-4a1d-b691-ac20dc6ef148" providerId="ADAL" clId="{7703E274-4608-4858-B580-3D8D6A77D4AA}" dt="2023-04-25T11:07:28.679" v="5" actId="6549"/>
        <pc:sldMkLst>
          <pc:docMk/>
          <pc:sldMk cId="2838119613" sldId="28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EEAC2-6BA7-4ABE-8AD8-0D26EC897E9A}" type="datetimeFigureOut">
              <a:rPr lang="en-GB" smtClean="0"/>
              <a:t>25/04/2023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7A8C41-7247-444A-9DC9-E9ACA2EFD3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070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5B34D-ADEC-457E-B4B9-B8BA594A1FF5}" type="datetimeFigureOut">
              <a:rPr lang="en-GB" smtClean="0"/>
              <a:t>25/04/2023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8C683-9137-4122-84BD-5AA5692D6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232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8C683-9137-4122-84BD-5AA5692D6AF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60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8C683-9137-4122-84BD-5AA5692D6AF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637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8C683-9137-4122-84BD-5AA5692D6AF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626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8C683-9137-4122-84BD-5AA5692D6AF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592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8C683-9137-4122-84BD-5AA5692D6AF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9751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8C683-9137-4122-84BD-5AA5692D6AF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292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8C683-9137-4122-84BD-5AA5692D6AF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143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="0" baseline="0"/>
            </a:lvl1pPr>
            <a:lvl2pPr marL="742950" indent="-285750">
              <a:buFont typeface="Arial"/>
              <a:buChar char="•"/>
              <a:defRPr/>
            </a:lvl2pPr>
            <a:lvl3pPr marL="1257300" indent="-342900">
              <a:buFont typeface="Lucida Grande"/>
              <a:buChar char="-"/>
              <a:defRPr/>
            </a:lvl3pPr>
            <a:lvl4pPr marL="1714500" indent="-342900">
              <a:buClr>
                <a:srgbClr val="00ABB5"/>
              </a:buClr>
              <a:buFont typeface="Wingdings" charset="2"/>
              <a:buChar char="Ø"/>
              <a:defRPr/>
            </a:lvl4pPr>
            <a:lvl5pPr marL="2171700" indent="-342900">
              <a:buClr>
                <a:srgbClr val="00ABB5"/>
              </a:buClr>
              <a:buFont typeface="Lucida Grande"/>
              <a:buChar char="-"/>
              <a:defRPr/>
            </a:lvl5pPr>
            <a:lvl6pPr>
              <a:buClr>
                <a:srgbClr val="00ABB5"/>
              </a:buClr>
              <a:defRPr/>
            </a:lvl6pPr>
          </a:lstStyle>
          <a:p>
            <a:pPr lvl="0"/>
            <a:r>
              <a:rPr lang="en-US"/>
              <a:t>Main body style like this and leading into bullets: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 bullet</a:t>
            </a:r>
          </a:p>
          <a:p>
            <a:pPr lvl="3"/>
            <a:r>
              <a:rPr lang="en-US"/>
              <a:t>Third level bullet</a:t>
            </a:r>
          </a:p>
          <a:p>
            <a:pPr lvl="4"/>
            <a:r>
              <a:rPr lang="en-US"/>
              <a:t>Fourth level</a:t>
            </a:r>
          </a:p>
          <a:p>
            <a:pPr lvl="5"/>
            <a:r>
              <a:rPr lang="en-US"/>
              <a:t>Fifth level</a:t>
            </a:r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>
                    <a:lumMod val="50000"/>
                  </a:schemeClr>
                </a:solidFill>
                <a:latin typeface="+mn-lt"/>
              </a:rPr>
              <a:t>Leading</a:t>
            </a:r>
            <a:r>
              <a:rPr lang="en-GB" sz="1200" baseline="0">
                <a:solidFill>
                  <a:schemeClr val="bg1">
                    <a:lumMod val="50000"/>
                  </a:schemeClr>
                </a:solidFill>
                <a:latin typeface="+mn-lt"/>
              </a:rPr>
              <a:t> CLD </a:t>
            </a:r>
            <a:endParaRPr lang="en-GB" sz="120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400253" y="6301465"/>
            <a:ext cx="42231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GB" sz="1200">
                <a:solidFill>
                  <a:srgbClr val="00ABB5"/>
                </a:solidFill>
              </a:rPr>
              <a:t>For Scotland's learners, with Scotland's educators</a:t>
            </a:r>
          </a:p>
        </p:txBody>
      </p:sp>
    </p:spTree>
    <p:extLst>
      <p:ext uri="{BB962C8B-B14F-4D97-AF65-F5344CB8AC3E}">
        <p14:creationId xmlns:p14="http://schemas.microsoft.com/office/powerpoint/2010/main" val="299450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11168" y="830264"/>
            <a:ext cx="2747433" cy="4759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6751" y="830264"/>
            <a:ext cx="8041216" cy="47593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8965623" y="6301465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rgbClr val="00ABB5"/>
                </a:solidFill>
                <a:latin typeface="+mn-lt"/>
              </a:rPr>
              <a:t>Transforming lives through learning</a:t>
            </a:r>
          </a:p>
        </p:txBody>
      </p:sp>
    </p:spTree>
    <p:extLst>
      <p:ext uri="{BB962C8B-B14F-4D97-AF65-F5344CB8AC3E}">
        <p14:creationId xmlns:p14="http://schemas.microsoft.com/office/powerpoint/2010/main" val="1344635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7462966" y="6301465"/>
            <a:ext cx="4144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GB" sz="1200">
                <a:solidFill>
                  <a:srgbClr val="00ABB5"/>
                </a:solidFill>
              </a:rPr>
              <a:t>For Scotland's learners, with Scotland's educators</a:t>
            </a:r>
          </a:p>
        </p:txBody>
      </p:sp>
    </p:spTree>
    <p:extLst>
      <p:ext uri="{BB962C8B-B14F-4D97-AF65-F5344CB8AC3E}">
        <p14:creationId xmlns:p14="http://schemas.microsoft.com/office/powerpoint/2010/main" val="1008376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87538"/>
            <a:ext cx="5384800" cy="370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3800" y="1887538"/>
            <a:ext cx="5384800" cy="370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965623" y="6301465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rgbClr val="00ABB5"/>
                </a:solidFill>
                <a:latin typeface="+mn-lt"/>
              </a:rPr>
              <a:t>Transforming lives through learning</a:t>
            </a:r>
          </a:p>
        </p:txBody>
      </p:sp>
    </p:spTree>
    <p:extLst>
      <p:ext uri="{BB962C8B-B14F-4D97-AF65-F5344CB8AC3E}">
        <p14:creationId xmlns:p14="http://schemas.microsoft.com/office/powerpoint/2010/main" val="396765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965623" y="6301465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rgbClr val="00ABB5"/>
                </a:solidFill>
                <a:latin typeface="+mn-lt"/>
              </a:rPr>
              <a:t>Transforming lives through learning</a:t>
            </a:r>
          </a:p>
        </p:txBody>
      </p:sp>
    </p:spTree>
    <p:extLst>
      <p:ext uri="{BB962C8B-B14F-4D97-AF65-F5344CB8AC3E}">
        <p14:creationId xmlns:p14="http://schemas.microsoft.com/office/powerpoint/2010/main" val="2329684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7447288" y="6301465"/>
            <a:ext cx="4160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GB" sz="1200">
                <a:solidFill>
                  <a:srgbClr val="00ABB5"/>
                </a:solidFill>
              </a:rPr>
              <a:t>For Scotland's learners, with Scotland's educators</a:t>
            </a:r>
          </a:p>
        </p:txBody>
      </p:sp>
    </p:spTree>
    <p:extLst>
      <p:ext uri="{BB962C8B-B14F-4D97-AF65-F5344CB8AC3E}">
        <p14:creationId xmlns:p14="http://schemas.microsoft.com/office/powerpoint/2010/main" val="145589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8965623" y="6301465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rgbClr val="00ABB5"/>
                </a:solidFill>
                <a:latin typeface="+mn-lt"/>
              </a:rPr>
              <a:t>Transforming lives through learning</a:t>
            </a:r>
          </a:p>
        </p:txBody>
      </p:sp>
    </p:spTree>
    <p:extLst>
      <p:ext uri="{BB962C8B-B14F-4D97-AF65-F5344CB8AC3E}">
        <p14:creationId xmlns:p14="http://schemas.microsoft.com/office/powerpoint/2010/main" val="392392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965623" y="6301465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rgbClr val="00ABB5"/>
                </a:solidFill>
                <a:latin typeface="+mn-lt"/>
              </a:rPr>
              <a:t>Transforming lives through learning</a:t>
            </a:r>
          </a:p>
        </p:txBody>
      </p:sp>
    </p:spTree>
    <p:extLst>
      <p:ext uri="{BB962C8B-B14F-4D97-AF65-F5344CB8AC3E}">
        <p14:creationId xmlns:p14="http://schemas.microsoft.com/office/powerpoint/2010/main" val="2668443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965623" y="6301465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rgbClr val="00ABB5"/>
                </a:solidFill>
                <a:latin typeface="+mn-lt"/>
              </a:rPr>
              <a:t>Transforming lives through learning</a:t>
            </a:r>
          </a:p>
        </p:txBody>
      </p:sp>
    </p:spTree>
    <p:extLst>
      <p:ext uri="{BB962C8B-B14F-4D97-AF65-F5344CB8AC3E}">
        <p14:creationId xmlns:p14="http://schemas.microsoft.com/office/powerpoint/2010/main" val="4188069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8965623" y="6301465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rgbClr val="00ABB5"/>
                </a:solidFill>
                <a:latin typeface="+mn-lt"/>
              </a:rPr>
              <a:t>Transforming lives through learning</a:t>
            </a:r>
          </a:p>
        </p:txBody>
      </p:sp>
    </p:spTree>
    <p:extLst>
      <p:ext uri="{BB962C8B-B14F-4D97-AF65-F5344CB8AC3E}">
        <p14:creationId xmlns:p14="http://schemas.microsoft.com/office/powerpoint/2010/main" val="385392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6751" y="830263"/>
            <a:ext cx="10836972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87538"/>
            <a:ext cx="10817923" cy="370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Main body style like this and leading into bullets: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 bullet</a:t>
            </a:r>
          </a:p>
          <a:p>
            <a:pPr lvl="3"/>
            <a:r>
              <a:rPr lang="en-US"/>
              <a:t>Third level bullet</a:t>
            </a:r>
          </a:p>
          <a:p>
            <a:pPr lvl="4"/>
            <a:r>
              <a:rPr lang="en-US"/>
              <a:t>Fourth level</a:t>
            </a:r>
          </a:p>
          <a:p>
            <a:pPr lvl="5"/>
            <a:r>
              <a:rPr lang="en-US"/>
              <a:t>Fifth level</a:t>
            </a:r>
            <a:endParaRPr lang="en-GB"/>
          </a:p>
        </p:txBody>
      </p:sp>
      <p:sp>
        <p:nvSpPr>
          <p:cNvPr id="1029" name="Text Box 7"/>
          <p:cNvSpPr txBox="1">
            <a:spLocks noChangeArrowheads="1"/>
          </p:cNvSpPr>
          <p:nvPr/>
        </p:nvSpPr>
        <p:spPr bwMode="auto">
          <a:xfrm>
            <a:off x="7127342" y="6304472"/>
            <a:ext cx="451273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sz="1200">
                <a:solidFill>
                  <a:srgbClr val="00ABB5"/>
                </a:solidFill>
              </a:rPr>
              <a:t>For Scotland's learners, with Scotland's educators</a:t>
            </a:r>
          </a:p>
        </p:txBody>
      </p:sp>
      <p:sp>
        <p:nvSpPr>
          <p:cNvPr id="1030" name="Picture 9" descr="Education Scotland White (higher res)"/>
          <p:cNvSpPr>
            <a:spLocks noChangeAspect="1" noChangeArrowheads="1"/>
          </p:cNvSpPr>
          <p:nvPr/>
        </p:nvSpPr>
        <p:spPr bwMode="auto">
          <a:xfrm>
            <a:off x="9359900" y="5892800"/>
            <a:ext cx="2159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sz="1800"/>
          </a:p>
        </p:txBody>
      </p:sp>
      <p:cxnSp>
        <p:nvCxnSpPr>
          <p:cNvPr id="3" name="Straight Connector 2"/>
          <p:cNvCxnSpPr>
            <a:endCxn id="1030" idx="3"/>
          </p:cNvCxnSpPr>
          <p:nvPr/>
        </p:nvCxnSpPr>
        <p:spPr>
          <a:xfrm flipV="1">
            <a:off x="676690" y="6216650"/>
            <a:ext cx="10842210" cy="41072"/>
          </a:xfrm>
          <a:prstGeom prst="line">
            <a:avLst/>
          </a:prstGeom>
          <a:ln w="12700" cmpd="sng">
            <a:solidFill>
              <a:srgbClr val="B3D2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87260" y="6304472"/>
            <a:ext cx="451273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1200">
                <a:solidFill>
                  <a:schemeClr val="tx1">
                    <a:lumMod val="50000"/>
                    <a:lumOff val="50000"/>
                  </a:schemeClr>
                </a:solidFill>
              </a:rPr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51478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BB5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/>
        <a:buNone/>
        <a:defRPr sz="20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ABB5"/>
        </a:buClr>
        <a:buFont typeface="Arial"/>
        <a:buChar char="•"/>
        <a:defRPr sz="2000">
          <a:solidFill>
            <a:schemeClr val="tx1">
              <a:lumMod val="65000"/>
              <a:lumOff val="35000"/>
            </a:schemeClr>
          </a:solidFill>
          <a:latin typeface="+mn-lt"/>
          <a:cs typeface="+mn-cs"/>
        </a:defRPr>
      </a:lvl2pPr>
      <a:lvl3pPr marL="1257300" marR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ABB5"/>
        </a:buClr>
        <a:buSzTx/>
        <a:buFont typeface="Lucida Grande"/>
        <a:buChar char="-"/>
        <a:tabLst/>
        <a:defRPr sz="2000">
          <a:solidFill>
            <a:schemeClr val="tx1">
              <a:lumMod val="65000"/>
              <a:lumOff val="35000"/>
            </a:schemeClr>
          </a:solidFill>
          <a:latin typeface="+mn-lt"/>
          <a:cs typeface="+mn-cs"/>
        </a:defRPr>
      </a:lvl3pPr>
      <a:lvl4pPr marL="1714500" indent="-342900" algn="l" rtl="0" eaLnBrk="1" fontAlgn="base" hangingPunct="1">
        <a:spcBef>
          <a:spcPct val="20000"/>
        </a:spcBef>
        <a:spcAft>
          <a:spcPct val="0"/>
        </a:spcAft>
        <a:buClr>
          <a:srgbClr val="00ABB5"/>
        </a:buClr>
        <a:buFont typeface="Wingdings" charset="2"/>
        <a:buChar char="Ø"/>
        <a:defRPr sz="2000">
          <a:solidFill>
            <a:schemeClr val="tx1">
              <a:lumMod val="65000"/>
              <a:lumOff val="35000"/>
            </a:schemeClr>
          </a:solidFill>
          <a:latin typeface="+mn-lt"/>
          <a:cs typeface="+mn-cs"/>
        </a:defRPr>
      </a:lvl4pPr>
      <a:lvl5pPr marL="2171700" indent="-342900" algn="l" rtl="0" eaLnBrk="1" fontAlgn="base" hangingPunct="1">
        <a:spcBef>
          <a:spcPct val="20000"/>
        </a:spcBef>
        <a:spcAft>
          <a:spcPct val="0"/>
        </a:spcAft>
        <a:buClr>
          <a:srgbClr val="00ABB5"/>
        </a:buClr>
        <a:buFont typeface="Lucida Grande"/>
        <a:buChar char="-"/>
        <a:defRPr sz="2000">
          <a:solidFill>
            <a:schemeClr val="tx1">
              <a:lumMod val="65000"/>
              <a:lumOff val="35000"/>
            </a:schemeClr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ABB5"/>
        </a:buClr>
        <a:buFontTx/>
        <a:buChar char="»"/>
        <a:defRPr sz="2000">
          <a:solidFill>
            <a:schemeClr val="tx1">
              <a:lumMod val="65000"/>
              <a:lumOff val="35000"/>
            </a:schemeClr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52516"/>
            <a:ext cx="12209380" cy="3105484"/>
          </a:xfrm>
          <a:prstGeom prst="rect">
            <a:avLst/>
          </a:prstGeom>
        </p:spPr>
      </p:pic>
      <p:pic>
        <p:nvPicPr>
          <p:cNvPr id="5" name="Picture 4" descr="ES_alllogos_colour-01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41" t="16807" r="10529" b="28484"/>
          <a:stretch/>
        </p:blipFill>
        <p:spPr>
          <a:xfrm>
            <a:off x="658157" y="528429"/>
            <a:ext cx="3392718" cy="142866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58157" y="2163721"/>
            <a:ext cx="106332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srgbClr val="00ABB5"/>
                </a:solidFill>
              </a:rPr>
              <a:t>Leading CLD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666532" y="3002634"/>
            <a:ext cx="9684475" cy="138499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2800" b="1" dirty="0">
                <a:solidFill>
                  <a:srgbClr val="B3D236"/>
                </a:solidFill>
              </a:rPr>
              <a:t>Managing and Leading in Inter – Agency Settings</a:t>
            </a:r>
          </a:p>
          <a:p>
            <a:endParaRPr lang="en-GB" sz="2800" b="1" dirty="0">
              <a:solidFill>
                <a:srgbClr val="B3D236"/>
              </a:solidFill>
            </a:endParaRPr>
          </a:p>
          <a:p>
            <a:r>
              <a:rPr lang="en-GB" sz="2800" b="1" dirty="0">
                <a:solidFill>
                  <a:srgbClr val="B3D236"/>
                </a:solidFill>
              </a:rPr>
              <a:t>April 24th 2023</a:t>
            </a:r>
            <a:endParaRPr lang="en-US" sz="2800" b="1" dirty="0">
              <a:solidFill>
                <a:srgbClr val="B3D236"/>
              </a:solidFill>
            </a:endParaRPr>
          </a:p>
        </p:txBody>
      </p:sp>
      <p:sp>
        <p:nvSpPr>
          <p:cNvPr id="6" name="Text Box 8"/>
          <p:cNvSpPr txBox="1"/>
          <p:nvPr/>
        </p:nvSpPr>
        <p:spPr>
          <a:xfrm>
            <a:off x="7162800" y="6057900"/>
            <a:ext cx="5029200" cy="8001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259715" algn="r">
              <a:spcAft>
                <a:spcPts val="0"/>
              </a:spcAft>
              <a:tabLst>
                <a:tab pos="3330575" algn="l"/>
              </a:tabLst>
            </a:pPr>
            <a:r>
              <a:rPr lang="en-GB" sz="1400">
                <a:solidFill>
                  <a:srgbClr val="FFFFFF"/>
                </a:solidFill>
                <a:effectLst/>
                <a:latin typeface="Arial Bold"/>
                <a:ea typeface="ＭＳ 明朝"/>
                <a:cs typeface="Times New Roman"/>
              </a:rPr>
              <a:t>For Scotland's learners, with Scotland's educators</a:t>
            </a:r>
            <a:endParaRPr lang="en-GB" sz="1200">
              <a:solidFill>
                <a:srgbClr val="595959"/>
              </a:solidFill>
              <a:effectLst/>
              <a:latin typeface="Arial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09707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801" y="525849"/>
            <a:ext cx="11049507" cy="782320"/>
          </a:xfrm>
        </p:spPr>
        <p:txBody>
          <a:bodyPr/>
          <a:lstStyle/>
          <a:p>
            <a:r>
              <a:rPr lang="en-GB" dirty="0"/>
              <a:t>Introduction</a:t>
            </a:r>
            <a:endParaRPr lang="en-GB" dirty="0">
              <a:solidFill>
                <a:srgbClr val="00ABB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2880" y="1065658"/>
            <a:ext cx="7717536" cy="1958502"/>
          </a:xfrm>
        </p:spPr>
        <p:txBody>
          <a:bodyPr/>
          <a:lstStyle/>
          <a:p>
            <a:pPr>
              <a:buClr>
                <a:srgbClr val="00ABB5"/>
              </a:buClr>
            </a:pPr>
            <a:br>
              <a:rPr lang="en-GB" dirty="0"/>
            </a:br>
            <a:endParaRPr lang="en-GB" dirty="0"/>
          </a:p>
          <a:p>
            <a:pPr marL="1085850" lvl="1" indent="-342900">
              <a:lnSpc>
                <a:spcPct val="150000"/>
              </a:lnSpc>
            </a:pPr>
            <a:r>
              <a:rPr lang="en-GB" sz="2400" dirty="0"/>
              <a:t>Managing and Leading in Inter-Agency Settings</a:t>
            </a:r>
            <a:endParaRPr lang="en-GB" sz="2400" dirty="0">
              <a:cs typeface="Arial"/>
            </a:endParaRPr>
          </a:p>
          <a:p>
            <a:pPr marL="1085850" lvl="1" indent="-342900">
              <a:lnSpc>
                <a:spcPct val="150000"/>
              </a:lnSpc>
            </a:pPr>
            <a:r>
              <a:rPr lang="en-GB" sz="2400" dirty="0"/>
              <a:t>Professor Helen Dickinson, and Professor Gemma Carey</a:t>
            </a:r>
            <a:endParaRPr lang="en-GB" sz="2400" dirty="0">
              <a:cs typeface="Arial"/>
            </a:endParaRPr>
          </a:p>
          <a:p>
            <a:pPr marL="1085850" lvl="1" indent="-342900">
              <a:lnSpc>
                <a:spcPct val="150000"/>
              </a:lnSpc>
            </a:pPr>
            <a:r>
              <a:rPr lang="en-GB" sz="2400" dirty="0">
                <a:cs typeface="Arial"/>
              </a:rPr>
              <a:t>Favoured vehicle to tackle ‘wicked problems’</a:t>
            </a:r>
            <a:endParaRPr lang="en-GB" sz="2400" dirty="0"/>
          </a:p>
          <a:p>
            <a:pPr>
              <a:buClr>
                <a:srgbClr val="00ABB5"/>
              </a:buClr>
            </a:pPr>
            <a:endParaRPr lang="en-GB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542" y="1065658"/>
            <a:ext cx="3079424" cy="470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255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802" y="841011"/>
            <a:ext cx="11049507" cy="782320"/>
          </a:xfrm>
        </p:spPr>
        <p:txBody>
          <a:bodyPr/>
          <a:lstStyle/>
          <a:p>
            <a:r>
              <a:rPr lang="en-GB" dirty="0"/>
              <a:t>How is this relevant to CLD?</a:t>
            </a:r>
            <a:endParaRPr lang="en-GB" dirty="0">
              <a:solidFill>
                <a:srgbClr val="00ABB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690" y="1396763"/>
            <a:ext cx="7790614" cy="1958502"/>
          </a:xfrm>
        </p:spPr>
        <p:txBody>
          <a:bodyPr/>
          <a:lstStyle/>
          <a:p>
            <a:pPr>
              <a:buClr>
                <a:srgbClr val="00ABB5"/>
              </a:buClr>
            </a:pPr>
            <a:br>
              <a:rPr lang="en-GB" dirty="0"/>
            </a:br>
            <a:endParaRPr lang="en-GB" dirty="0"/>
          </a:p>
          <a:p>
            <a:pPr marL="1085850" lvl="1" indent="-342900">
              <a:lnSpc>
                <a:spcPct val="150000"/>
              </a:lnSpc>
            </a:pPr>
            <a:r>
              <a:rPr lang="en-GB" sz="2400" dirty="0"/>
              <a:t>Community Planning </a:t>
            </a:r>
            <a:endParaRPr lang="en-GB" sz="2400" dirty="0">
              <a:cs typeface="Arial"/>
            </a:endParaRPr>
          </a:p>
          <a:p>
            <a:pPr marL="1085850" lvl="1" indent="-342900">
              <a:lnSpc>
                <a:spcPct val="150000"/>
              </a:lnSpc>
            </a:pPr>
            <a:r>
              <a:rPr lang="en-GB" sz="2400" dirty="0"/>
              <a:t>Christie Commission recommendations – </a:t>
            </a:r>
            <a:r>
              <a:rPr lang="en-GB" sz="2400" dirty="0" err="1"/>
              <a:t>4P’s</a:t>
            </a:r>
            <a:endParaRPr lang="en-GB" sz="2400" dirty="0">
              <a:cs typeface="Arial"/>
            </a:endParaRPr>
          </a:p>
          <a:p>
            <a:pPr marL="1085850" lvl="1" indent="-342900">
              <a:lnSpc>
                <a:spcPct val="150000"/>
              </a:lnSpc>
            </a:pPr>
            <a:r>
              <a:rPr lang="en-GB" sz="2400" dirty="0"/>
              <a:t>CLD Strategic Guidance for </a:t>
            </a:r>
            <a:r>
              <a:rPr lang="en-GB" sz="2400" dirty="0" err="1"/>
              <a:t>CPP’s</a:t>
            </a:r>
            <a:endParaRPr lang="en-GB" sz="2400" dirty="0"/>
          </a:p>
          <a:p>
            <a:pPr marL="1085850" lvl="1" indent="-342900">
              <a:lnSpc>
                <a:spcPct val="150000"/>
              </a:lnSpc>
            </a:pPr>
            <a:r>
              <a:rPr lang="en-GB" sz="2400" dirty="0">
                <a:cs typeface="Arial"/>
              </a:rPr>
              <a:t>Requirements of the CLD Regulations</a:t>
            </a:r>
          </a:p>
          <a:p>
            <a:pPr marL="1085850" lvl="1" indent="-342900">
              <a:lnSpc>
                <a:spcPct val="150000"/>
              </a:lnSpc>
            </a:pPr>
            <a:r>
              <a:rPr lang="en-GB" sz="2400" dirty="0">
                <a:cs typeface="Arial"/>
              </a:rPr>
              <a:t>Scrutiny and Audit</a:t>
            </a:r>
            <a:endParaRPr lang="en-GB" sz="2400" dirty="0"/>
          </a:p>
          <a:p>
            <a:pPr>
              <a:buClr>
                <a:srgbClr val="00ABB5"/>
              </a:buClr>
            </a:pPr>
            <a:endParaRPr lang="en-GB" b="1" dirty="0"/>
          </a:p>
        </p:txBody>
      </p:sp>
      <p:sp>
        <p:nvSpPr>
          <p:cNvPr id="4" name="Down Arrow 3"/>
          <p:cNvSpPr/>
          <p:nvPr/>
        </p:nvSpPr>
        <p:spPr>
          <a:xfrm>
            <a:off x="1078992" y="2376014"/>
            <a:ext cx="1408176" cy="27263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491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801" y="0"/>
            <a:ext cx="11049507" cy="782320"/>
          </a:xfrm>
        </p:spPr>
        <p:txBody>
          <a:bodyPr/>
          <a:lstStyle/>
          <a:p>
            <a:r>
              <a:rPr lang="en-GB" dirty="0"/>
              <a:t>Some key points suggested by the research</a:t>
            </a:r>
            <a:endParaRPr lang="en-GB" dirty="0">
              <a:solidFill>
                <a:srgbClr val="00ABB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1290" y="582918"/>
            <a:ext cx="11732598" cy="1958502"/>
          </a:xfrm>
        </p:spPr>
        <p:txBody>
          <a:bodyPr/>
          <a:lstStyle/>
          <a:p>
            <a:pPr>
              <a:buClr>
                <a:srgbClr val="00ABB5"/>
              </a:buClr>
            </a:pPr>
            <a:endParaRPr lang="en-GB" sz="1800" kern="1200" dirty="0">
              <a:solidFill>
                <a:schemeClr val="tx1"/>
              </a:solidFill>
            </a:endParaRPr>
          </a:p>
          <a:p>
            <a:pPr marL="120015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kern="1200" dirty="0">
                <a:solidFill>
                  <a:schemeClr val="tx1"/>
                </a:solidFill>
              </a:rPr>
              <a:t>A tension for public managers between authority and accountability.</a:t>
            </a:r>
          </a:p>
          <a:p>
            <a:pPr marL="120015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kern="1200" dirty="0">
                <a:solidFill>
                  <a:schemeClr val="tx1"/>
                </a:solidFill>
              </a:rPr>
              <a:t>‘Is interagency working more about shared leadership, rather than traditional models of ‘hero’ leadership?</a:t>
            </a:r>
          </a:p>
          <a:p>
            <a:pPr marL="120015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kern="1200" dirty="0">
                <a:solidFill>
                  <a:schemeClr val="tx1"/>
                </a:solidFill>
                <a:cs typeface="Arial"/>
              </a:rPr>
              <a:t>Management of services, and leadership of partnerships as complementary skills sets.</a:t>
            </a:r>
          </a:p>
          <a:p>
            <a:pPr marL="120015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  <a:cs typeface="Arial"/>
              </a:rPr>
              <a:t>‘Boundary spanning’ activity is commonplace as a function of the role of many managers, leaders and practitioners.</a:t>
            </a:r>
          </a:p>
          <a:p>
            <a:pPr marL="120015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  <a:cs typeface="Arial"/>
              </a:rPr>
              <a:t>Relationships rather than authority are key to ‘getting things done’ Individuals need to adjust approach to suit the context.</a:t>
            </a:r>
          </a:p>
          <a:p>
            <a:pPr marL="120015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  <a:cs typeface="Arial"/>
              </a:rPr>
              <a:t>Being comfortable with ‘messiness’ and ambiguity.</a:t>
            </a:r>
          </a:p>
          <a:p>
            <a:pPr marL="120015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kern="1200" dirty="0">
                <a:solidFill>
                  <a:schemeClr val="tx1"/>
                </a:solidFill>
              </a:rPr>
              <a:t>Key skills, attributes, and behaviours of a leader of a multi-agency partnership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379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1" y="412056"/>
            <a:ext cx="12175069" cy="556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587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6" y="205946"/>
            <a:ext cx="8909538" cy="66520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860514" y="5577840"/>
            <a:ext cx="1825518" cy="11521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74320" y="5577840"/>
            <a:ext cx="676656" cy="11521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2292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0"/>
            <a:ext cx="11064240" cy="6981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119613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templat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C8A5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009BAA"/>
        </a:accent1>
        <a:accent2>
          <a:srgbClr val="B2D235"/>
        </a:accent2>
        <a:accent3>
          <a:srgbClr val="FFFFFF"/>
        </a:accent3>
        <a:accent4>
          <a:srgbClr val="DADADA"/>
        </a:accent4>
        <a:accent5>
          <a:srgbClr val="AACBD2"/>
        </a:accent5>
        <a:accent6>
          <a:srgbClr val="A1BE2F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metadata xmlns="http://www.objective.com/ecm/document/metadata/53D26341A57B383EE0540010E0463CCA" version="1.0.0">
  <systemFields>
    <field name="Objective-Id">
      <value order="0">A21498026</value>
    </field>
    <field name="Objective-Title">
      <value order="0">ES PP Template</value>
    </field>
    <field name="Objective-Description">
      <value order="0"/>
    </field>
    <field name="Objective-CreationStamp">
      <value order="0">2018-07-03T15:47:18Z</value>
    </field>
    <field name="Objective-IsApproved">
      <value order="0">false</value>
    </field>
    <field name="Objective-IsPublished">
      <value order="0">false</value>
    </field>
    <field name="Objective-DatePublished">
      <value order="0"/>
    </field>
    <field name="Objective-ModificationStamp">
      <value order="0">2018-07-03T15:47:33Z</value>
    </field>
    <field name="Objective-Owner">
      <value order="0">Gore, Hazel H (Z612349)</value>
    </field>
    <field name="Objective-Path">
      <value order="0">Objective Global Folder:SG File Plan:Administration:Corporate strategy:Communications:General: Communications:Education Scotland: Communications: Branding and Templates: 2016-2021</value>
    </field>
    <field name="Objective-Parent">
      <value order="0">Education Scotland: Communications: Branding and Templates: 2016-2021</value>
    </field>
    <field name="Objective-State">
      <value order="0">Being Drafted</value>
    </field>
    <field name="Objective-VersionId">
      <value order="0">vA30249846</value>
    </field>
    <field name="Objective-Version">
      <value order="0">0.2</value>
    </field>
    <field name="Objective-VersionNumber">
      <value order="0">2</value>
    </field>
    <field name="Objective-VersionComment">
      <value order="0"/>
    </field>
    <field name="Objective-FileNumber">
      <value order="0">qA635530</value>
    </field>
    <field name="Objective-Classification">
      <value order="0">OFFICIAL</value>
    </field>
    <field name="Objective-Caveats">
      <value order="0">Caveat for access to SG Fileplan</value>
    </field>
  </systemFields>
  <catalogues>
    <catalogue name="Document Type Catalogue" type="type" ori="id:cA35">
      <field name="Objective-Connect Creator">
        <value order="0"/>
      </field>
      <field name="Objective-Date Received">
        <value order="0"/>
      </field>
      <field name="Objective-Date of Original">
        <value order="0"/>
      </field>
      <field name="Objective-SG Web Publication - Category">
        <value order="0"/>
      </field>
      <field name="Objective-SG Web Publication - Category 2 Classification">
        <value order="0"/>
      </field>
    </catalogue>
  </catalogues>
</metadat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241DE6B53EA449AD14800C8827B6DE" ma:contentTypeVersion="9" ma:contentTypeDescription="Create a new document." ma:contentTypeScope="" ma:versionID="a07eb63132bd720b3256340c424fd7fe">
  <xsd:schema xmlns:xsd="http://www.w3.org/2001/XMLSchema" xmlns:xs="http://www.w3.org/2001/XMLSchema" xmlns:p="http://schemas.microsoft.com/office/2006/metadata/properties" xmlns:ns2="266989af-9799-4851-bdf5-f0f3d97785b5" targetNamespace="http://schemas.microsoft.com/office/2006/metadata/properties" ma:root="true" ma:fieldsID="51a7ce14ff1a76039164912332a2973e" ns2:_="">
    <xsd:import namespace="266989af-9799-4851-bdf5-f0f3d97785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6989af-9799-4851-bdf5-f0f3d97785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75B553-2AE0-4B0C-913C-4B15DEBD22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53D26341A57B383EE0540010E0463CCA"/>
  </ds:schemaRefs>
</ds:datastoreItem>
</file>

<file path=customXml/itemProps3.xml><?xml version="1.0" encoding="utf-8"?>
<ds:datastoreItem xmlns:ds="http://schemas.openxmlformats.org/officeDocument/2006/customXml" ds:itemID="{D7967039-C71A-4B84-9858-0728C216CC08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elements/1.1/"/>
    <ds:schemaRef ds:uri="266989af-9799-4851-bdf5-f0f3d97785b5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B5040CE8-2B52-4537-8D07-E3B1C46017DE}">
  <ds:schemaRefs>
    <ds:schemaRef ds:uri="266989af-9799-4851-bdf5-f0f3d97785b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 PP Template</Template>
  <TotalTime>570</TotalTime>
  <Words>194</Words>
  <Application>Microsoft Office PowerPoint</Application>
  <PresentationFormat>Widescreen</PresentationFormat>
  <Paragraphs>33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Bold</vt:lpstr>
      <vt:lpstr>Calibri</vt:lpstr>
      <vt:lpstr>Lucida Grande</vt:lpstr>
      <vt:lpstr>Wingdings</vt:lpstr>
      <vt:lpstr>Powerpoint_template</vt:lpstr>
      <vt:lpstr>PowerPoint Presentation</vt:lpstr>
      <vt:lpstr>Introduction</vt:lpstr>
      <vt:lpstr>How is this relevant to CLD?</vt:lpstr>
      <vt:lpstr>Some key points suggested by the research</vt:lpstr>
      <vt:lpstr>PowerPoint Presentation</vt:lpstr>
      <vt:lpstr>PowerPoint Presentation</vt:lpstr>
      <vt:lpstr>PowerPoint Presentation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Epsworth S (Susan)</dc:creator>
  <cp:lastModifiedBy>Nicola Sykes</cp:lastModifiedBy>
  <cp:revision>64</cp:revision>
  <cp:lastPrinted>2014-02-19T15:05:01Z</cp:lastPrinted>
  <dcterms:created xsi:type="dcterms:W3CDTF">2019-05-27T11:42:59Z</dcterms:created>
  <dcterms:modified xsi:type="dcterms:W3CDTF">2023-04-25T11:07:37Z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0x010100E5241DE6B53EA449AD14800C8827B6DE</vt:lpwstr>
  </property>
  <property fmtid="{D5CDD505-2E9C-101B-9397-08002B2CF9AE}" pid="3" name="_dlc_DocIdItemGuid">
    <vt:lpwstr>c74d0d01-22fa-4460-a599-e806a271597e</vt:lpwstr>
  </property>
  <property fmtid="{D5CDD505-2E9C-101B-9397-08002B2CF9AE}" pid="4" name="Objective-Id">
    <vt:lpwstr>A21498026</vt:lpwstr>
  </property>
  <property fmtid="{D5CDD505-2E9C-101B-9397-08002B2CF9AE}" pid="5" name="Objective-Title">
    <vt:lpwstr>ES PP Template</vt:lpwstr>
  </property>
  <property fmtid="{D5CDD505-2E9C-101B-9397-08002B2CF9AE}" pid="6" name="Objective-Description">
    <vt:lpwstr/>
  </property>
  <property fmtid="{D5CDD505-2E9C-101B-9397-08002B2CF9AE}" pid="7" name="Objective-CreationStamp">
    <vt:filetime>2018-07-03T15:47:23Z</vt:filetime>
  </property>
  <property fmtid="{D5CDD505-2E9C-101B-9397-08002B2CF9AE}" pid="8" name="Objective-IsApproved">
    <vt:bool>false</vt:bool>
  </property>
  <property fmtid="{D5CDD505-2E9C-101B-9397-08002B2CF9AE}" pid="9" name="Objective-IsPublished">
    <vt:bool>false</vt:bool>
  </property>
  <property fmtid="{D5CDD505-2E9C-101B-9397-08002B2CF9AE}" pid="10" name="Objective-DatePublished">
    <vt:lpwstr/>
  </property>
  <property fmtid="{D5CDD505-2E9C-101B-9397-08002B2CF9AE}" pid="11" name="Objective-ModificationStamp">
    <vt:filetime>2018-07-18T13:20:05Z</vt:filetime>
  </property>
  <property fmtid="{D5CDD505-2E9C-101B-9397-08002B2CF9AE}" pid="12" name="Objective-Owner">
    <vt:lpwstr>Gore, Hazel H (Z612349)</vt:lpwstr>
  </property>
  <property fmtid="{D5CDD505-2E9C-101B-9397-08002B2CF9AE}" pid="13" name="Objective-Path">
    <vt:lpwstr>Objective Global Folder:SG File Plan:Administration:Corporate strategy:Communications:General: Communications:Education Scotland: Communications: Branding and Templates: 2016-2021:</vt:lpwstr>
  </property>
  <property fmtid="{D5CDD505-2E9C-101B-9397-08002B2CF9AE}" pid="14" name="Objective-Parent">
    <vt:lpwstr>Education Scotland: Communications: Branding and Templates: 2016-2021</vt:lpwstr>
  </property>
  <property fmtid="{D5CDD505-2E9C-101B-9397-08002B2CF9AE}" pid="15" name="Objective-State">
    <vt:lpwstr>Being Drafted</vt:lpwstr>
  </property>
  <property fmtid="{D5CDD505-2E9C-101B-9397-08002B2CF9AE}" pid="16" name="Objective-VersionId">
    <vt:lpwstr>vA30249846</vt:lpwstr>
  </property>
  <property fmtid="{D5CDD505-2E9C-101B-9397-08002B2CF9AE}" pid="17" name="Objective-Version">
    <vt:lpwstr>0.2</vt:lpwstr>
  </property>
  <property fmtid="{D5CDD505-2E9C-101B-9397-08002B2CF9AE}" pid="18" name="Objective-VersionNumber">
    <vt:r8>2</vt:r8>
  </property>
  <property fmtid="{D5CDD505-2E9C-101B-9397-08002B2CF9AE}" pid="19" name="Objective-VersionComment">
    <vt:lpwstr>Version 2</vt:lpwstr>
  </property>
  <property fmtid="{D5CDD505-2E9C-101B-9397-08002B2CF9AE}" pid="20" name="Objective-FileNumber">
    <vt:lpwstr/>
  </property>
  <property fmtid="{D5CDD505-2E9C-101B-9397-08002B2CF9AE}" pid="21" name="Objective-Classification">
    <vt:lpwstr>[Inherited - OFFICIAL]</vt:lpwstr>
  </property>
  <property fmtid="{D5CDD505-2E9C-101B-9397-08002B2CF9AE}" pid="22" name="Objective-Caveats">
    <vt:lpwstr/>
  </property>
  <property fmtid="{D5CDD505-2E9C-101B-9397-08002B2CF9AE}" pid="23" name="Objective-Connect Creator">
    <vt:lpwstr/>
  </property>
  <property fmtid="{D5CDD505-2E9C-101B-9397-08002B2CF9AE}" pid="24" name="Objective-Date Received">
    <vt:lpwstr/>
  </property>
  <property fmtid="{D5CDD505-2E9C-101B-9397-08002B2CF9AE}" pid="25" name="Objective-Date of Original">
    <vt:lpwstr/>
  </property>
  <property fmtid="{D5CDD505-2E9C-101B-9397-08002B2CF9AE}" pid="26" name="Objective-SG Web Publication - Category">
    <vt:lpwstr/>
  </property>
  <property fmtid="{D5CDD505-2E9C-101B-9397-08002B2CF9AE}" pid="27" name="Objective-SG Web Publication - Category 2 Classification">
    <vt:lpwstr/>
  </property>
  <property fmtid="{D5CDD505-2E9C-101B-9397-08002B2CF9AE}" pid="28" name="Objective-Comment">
    <vt:lpwstr/>
  </property>
  <property fmtid="{D5CDD505-2E9C-101B-9397-08002B2CF9AE}" pid="29" name="Objective-Date of Original [system]">
    <vt:lpwstr/>
  </property>
  <property fmtid="{D5CDD505-2E9C-101B-9397-08002B2CF9AE}" pid="30" name="Objective-Date Received [system]">
    <vt:lpwstr/>
  </property>
  <property fmtid="{D5CDD505-2E9C-101B-9397-08002B2CF9AE}" pid="31" name="Objective-SG Web Publication - Category [system]">
    <vt:lpwstr/>
  </property>
  <property fmtid="{D5CDD505-2E9C-101B-9397-08002B2CF9AE}" pid="32" name="Objective-SG Web Publication - Category 2 Classification [system]">
    <vt:lpwstr/>
  </property>
  <property fmtid="{D5CDD505-2E9C-101B-9397-08002B2CF9AE}" pid="33" name="Objective-Connect Creator [system]">
    <vt:lpwstr/>
  </property>
</Properties>
</file>