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12" r:id="rId2"/>
    <p:sldId id="262" r:id="rId3"/>
    <p:sldId id="279" r:id="rId4"/>
    <p:sldId id="260" r:id="rId5"/>
    <p:sldId id="297" r:id="rId6"/>
    <p:sldId id="264" r:id="rId7"/>
    <p:sldId id="300" r:id="rId8"/>
    <p:sldId id="277" r:id="rId9"/>
    <p:sldId id="256" r:id="rId10"/>
    <p:sldId id="298" r:id="rId11"/>
    <p:sldId id="257" r:id="rId12"/>
    <p:sldId id="268" r:id="rId13"/>
    <p:sldId id="271" r:id="rId14"/>
    <p:sldId id="270" r:id="rId15"/>
    <p:sldId id="272" r:id="rId16"/>
    <p:sldId id="294" r:id="rId17"/>
    <p:sldId id="274" r:id="rId18"/>
    <p:sldId id="311" r:id="rId19"/>
    <p:sldId id="269" r:id="rId20"/>
    <p:sldId id="30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201"/>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p:cViewPr varScale="1">
        <p:scale>
          <a:sx n="47" d="100"/>
          <a:sy n="47" d="100"/>
        </p:scale>
        <p:origin x="1402"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88179A51-2551-4A00-B7FC-AE683CEB9556}" type="datetimeFigureOut">
              <a:rPr lang="en-GB" smtClean="0"/>
              <a:t>05/02/2024</a:t>
            </a:fld>
            <a:endParaRPr lang="en-GB"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D16FC735-14D5-40AD-913B-DABF7BAA502F}" type="slidenum">
              <a:rPr lang="en-GB" smtClean="0"/>
              <a:t>‹#›</a:t>
            </a:fld>
            <a:endParaRPr lang="en-GB" dirty="0"/>
          </a:p>
        </p:txBody>
      </p:sp>
    </p:spTree>
    <p:extLst>
      <p:ext uri="{BB962C8B-B14F-4D97-AF65-F5344CB8AC3E}">
        <p14:creationId xmlns:p14="http://schemas.microsoft.com/office/powerpoint/2010/main" val="42509426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214B134-0184-4638-8929-0BF576E98903}" type="datetimeFigureOut">
              <a:rPr lang="en-GB" smtClean="0"/>
              <a:t>05/02/2024</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760212D7-B8B8-40F7-AB99-D9095BD42591}" type="slidenum">
              <a:rPr lang="en-GB" smtClean="0"/>
              <a:t>‹#›</a:t>
            </a:fld>
            <a:endParaRPr lang="en-GB" dirty="0"/>
          </a:p>
        </p:txBody>
      </p:sp>
    </p:spTree>
    <p:extLst>
      <p:ext uri="{BB962C8B-B14F-4D97-AF65-F5344CB8AC3E}">
        <p14:creationId xmlns:p14="http://schemas.microsoft.com/office/powerpoint/2010/main" val="34461968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0212D7-B8B8-40F7-AB99-D9095BD42591}" type="slidenum">
              <a:rPr lang="en-GB" smtClean="0"/>
              <a:t>2</a:t>
            </a:fld>
            <a:endParaRPr lang="en-GB" dirty="0"/>
          </a:p>
        </p:txBody>
      </p:sp>
    </p:spTree>
    <p:extLst>
      <p:ext uri="{BB962C8B-B14F-4D97-AF65-F5344CB8AC3E}">
        <p14:creationId xmlns:p14="http://schemas.microsoft.com/office/powerpoint/2010/main" val="3094142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12</a:t>
            </a:fld>
            <a:endParaRPr lang="en-GB" dirty="0"/>
          </a:p>
        </p:txBody>
      </p:sp>
    </p:spTree>
    <p:extLst>
      <p:ext uri="{BB962C8B-B14F-4D97-AF65-F5344CB8AC3E}">
        <p14:creationId xmlns:p14="http://schemas.microsoft.com/office/powerpoint/2010/main" val="1113690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0212D7-B8B8-40F7-AB99-D9095BD42591}" type="slidenum">
              <a:rPr lang="en-GB" smtClean="0"/>
              <a:t>13</a:t>
            </a:fld>
            <a:endParaRPr lang="en-GB" dirty="0"/>
          </a:p>
        </p:txBody>
      </p:sp>
    </p:spTree>
    <p:extLst>
      <p:ext uri="{BB962C8B-B14F-4D97-AF65-F5344CB8AC3E}">
        <p14:creationId xmlns:p14="http://schemas.microsoft.com/office/powerpoint/2010/main" val="212748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14</a:t>
            </a:fld>
            <a:endParaRPr lang="en-GB" dirty="0"/>
          </a:p>
        </p:txBody>
      </p:sp>
    </p:spTree>
    <p:extLst>
      <p:ext uri="{BB962C8B-B14F-4D97-AF65-F5344CB8AC3E}">
        <p14:creationId xmlns:p14="http://schemas.microsoft.com/office/powerpoint/2010/main" val="2259373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15</a:t>
            </a:fld>
            <a:endParaRPr lang="en-GB" dirty="0"/>
          </a:p>
        </p:txBody>
      </p:sp>
    </p:spTree>
    <p:extLst>
      <p:ext uri="{BB962C8B-B14F-4D97-AF65-F5344CB8AC3E}">
        <p14:creationId xmlns:p14="http://schemas.microsoft.com/office/powerpoint/2010/main" val="3360344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17</a:t>
            </a:fld>
            <a:endParaRPr lang="en-GB" dirty="0"/>
          </a:p>
        </p:txBody>
      </p:sp>
    </p:spTree>
    <p:extLst>
      <p:ext uri="{BB962C8B-B14F-4D97-AF65-F5344CB8AC3E}">
        <p14:creationId xmlns:p14="http://schemas.microsoft.com/office/powerpoint/2010/main" val="900402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19</a:t>
            </a:fld>
            <a:endParaRPr lang="en-GB" dirty="0"/>
          </a:p>
        </p:txBody>
      </p:sp>
    </p:spTree>
    <p:extLst>
      <p:ext uri="{BB962C8B-B14F-4D97-AF65-F5344CB8AC3E}">
        <p14:creationId xmlns:p14="http://schemas.microsoft.com/office/powerpoint/2010/main" val="61159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20</a:t>
            </a:fld>
            <a:endParaRPr lang="en-GB" dirty="0"/>
          </a:p>
        </p:txBody>
      </p:sp>
    </p:spTree>
    <p:extLst>
      <p:ext uri="{BB962C8B-B14F-4D97-AF65-F5344CB8AC3E}">
        <p14:creationId xmlns:p14="http://schemas.microsoft.com/office/powerpoint/2010/main" val="22693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3</a:t>
            </a:fld>
            <a:endParaRPr lang="en-GB" dirty="0"/>
          </a:p>
        </p:txBody>
      </p:sp>
    </p:spTree>
    <p:extLst>
      <p:ext uri="{BB962C8B-B14F-4D97-AF65-F5344CB8AC3E}">
        <p14:creationId xmlns:p14="http://schemas.microsoft.com/office/powerpoint/2010/main" val="239114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4</a:t>
            </a:fld>
            <a:endParaRPr lang="en-GB" dirty="0"/>
          </a:p>
        </p:txBody>
      </p:sp>
    </p:spTree>
    <p:extLst>
      <p:ext uri="{BB962C8B-B14F-4D97-AF65-F5344CB8AC3E}">
        <p14:creationId xmlns:p14="http://schemas.microsoft.com/office/powerpoint/2010/main" val="87316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60212D7-B8B8-40F7-AB99-D9095BD42591}" type="slidenum">
              <a:rPr lang="en-GB" smtClean="0"/>
              <a:t>5</a:t>
            </a:fld>
            <a:endParaRPr lang="en-GB" dirty="0"/>
          </a:p>
        </p:txBody>
      </p:sp>
    </p:spTree>
    <p:extLst>
      <p:ext uri="{BB962C8B-B14F-4D97-AF65-F5344CB8AC3E}">
        <p14:creationId xmlns:p14="http://schemas.microsoft.com/office/powerpoint/2010/main" val="240281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6</a:t>
            </a:fld>
            <a:endParaRPr lang="en-GB" dirty="0"/>
          </a:p>
        </p:txBody>
      </p:sp>
    </p:spTree>
    <p:extLst>
      <p:ext uri="{BB962C8B-B14F-4D97-AF65-F5344CB8AC3E}">
        <p14:creationId xmlns:p14="http://schemas.microsoft.com/office/powerpoint/2010/main" val="373597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8</a:t>
            </a:fld>
            <a:endParaRPr lang="en-GB" dirty="0"/>
          </a:p>
        </p:txBody>
      </p:sp>
    </p:spTree>
    <p:extLst>
      <p:ext uri="{BB962C8B-B14F-4D97-AF65-F5344CB8AC3E}">
        <p14:creationId xmlns:p14="http://schemas.microsoft.com/office/powerpoint/2010/main" val="1518781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9</a:t>
            </a:fld>
            <a:endParaRPr lang="en-GB" dirty="0"/>
          </a:p>
        </p:txBody>
      </p:sp>
    </p:spTree>
    <p:extLst>
      <p:ext uri="{BB962C8B-B14F-4D97-AF65-F5344CB8AC3E}">
        <p14:creationId xmlns:p14="http://schemas.microsoft.com/office/powerpoint/2010/main" val="1470077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10</a:t>
            </a:fld>
            <a:endParaRPr lang="en-GB" dirty="0"/>
          </a:p>
        </p:txBody>
      </p:sp>
    </p:spTree>
    <p:extLst>
      <p:ext uri="{BB962C8B-B14F-4D97-AF65-F5344CB8AC3E}">
        <p14:creationId xmlns:p14="http://schemas.microsoft.com/office/powerpoint/2010/main" val="2891480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212D7-B8B8-40F7-AB99-D9095BD42591}" type="slidenum">
              <a:rPr lang="en-GB" smtClean="0"/>
              <a:t>11</a:t>
            </a:fld>
            <a:endParaRPr lang="en-GB" dirty="0"/>
          </a:p>
        </p:txBody>
      </p:sp>
    </p:spTree>
    <p:extLst>
      <p:ext uri="{BB962C8B-B14F-4D97-AF65-F5344CB8AC3E}">
        <p14:creationId xmlns:p14="http://schemas.microsoft.com/office/powerpoint/2010/main" val="285603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A003D2-0E4D-40F8-9C11-FCD5893C5882}" type="datetime1">
              <a:rPr lang="en-GB" smtClean="0"/>
              <a:t>05/02/2024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327031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AEDB36-0B7F-4E25-A060-DB1900CF2B60}" type="datetime1">
              <a:rPr lang="en-GB" smtClean="0"/>
              <a:t>05/02/2024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257152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E87B16-F5DB-46A3-922C-F4D230396F50}" type="datetime1">
              <a:rPr lang="en-GB" smtClean="0"/>
              <a:t>05/02/2024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242059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03BF7F-3764-494E-931F-FFB9E6E0C328}" type="datetime1">
              <a:rPr lang="en-GB" smtClean="0"/>
              <a:t>05/02/2024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93425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029CC1-F71E-4F4A-9D1D-899DD93E4E5C}" type="datetime1">
              <a:rPr lang="en-GB" smtClean="0"/>
              <a:t>05/02/2024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412455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A24357-4633-43FB-B269-9E5C9528D6A6}" type="datetime1">
              <a:rPr lang="en-GB" smtClean="0"/>
              <a:t>05/02/2024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332459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8B85977-4C02-49D6-8D12-226D35DFF884}" type="datetime1">
              <a:rPr lang="en-GB" smtClean="0"/>
              <a:t>05/02/2024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47411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017528-EBEE-4853-B198-EF5D93F3CAA6}" type="datetime1">
              <a:rPr lang="en-GB" smtClean="0"/>
              <a:t>05/02/2024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16057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D0DCD-12A5-4B6E-837A-ACF1A0A83F21}" type="datetime1">
              <a:rPr lang="en-GB" smtClean="0"/>
              <a:t>05/02/2024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68762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F3954-BFA9-4150-A466-ED9B509EDF1C}" type="datetime1">
              <a:rPr lang="en-GB" smtClean="0"/>
              <a:t>05/02/2024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319123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EB6658-AEEC-48E4-A20D-1B92555D13F5}" type="datetime1">
              <a:rPr lang="en-GB" smtClean="0"/>
              <a:t>05/02/2024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9A1D81-ADA2-41C4-A230-554F13C29FC0}" type="slidenum">
              <a:rPr lang="en-GB" smtClean="0"/>
              <a:t>‹#›</a:t>
            </a:fld>
            <a:endParaRPr lang="en-GB" dirty="0"/>
          </a:p>
        </p:txBody>
      </p:sp>
    </p:spTree>
    <p:extLst>
      <p:ext uri="{BB962C8B-B14F-4D97-AF65-F5344CB8AC3E}">
        <p14:creationId xmlns:p14="http://schemas.microsoft.com/office/powerpoint/2010/main" val="41950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43B94-9150-4CE9-A06B-277AF69F71C2}" type="datetime1">
              <a:rPr lang="en-GB" smtClean="0"/>
              <a:t>05/02/2024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A1D81-ADA2-41C4-A230-554F13C29FC0}" type="slidenum">
              <a:rPr lang="en-GB" smtClean="0"/>
              <a:t>‹#›</a:t>
            </a:fld>
            <a:endParaRPr lang="en-GB" dirty="0"/>
          </a:p>
        </p:txBody>
      </p:sp>
      <p:sp>
        <p:nvSpPr>
          <p:cNvPr id="8" name="TextBox 7">
            <a:extLst>
              <a:ext uri="{FF2B5EF4-FFF2-40B4-BE49-F238E27FC236}">
                <a16:creationId xmlns:a16="http://schemas.microsoft.com/office/drawing/2014/main" id="{484CFD4C-E41A-C2C0-B00E-8836FFF0EDE4}"/>
              </a:ext>
            </a:extLst>
          </p:cNvPr>
          <p:cNvSpPr txBox="1"/>
          <p:nvPr userDrawn="1">
            <p:extLst>
              <p:ext uri="{1162E1C5-73C7-4A58-AE30-91384D911F3F}">
                <p184:classification xmlns:p184="http://schemas.microsoft.com/office/powerpoint/2018/4/main" val="hdr"/>
              </p:ext>
            </p:extLst>
          </p:nvPr>
        </p:nvSpPr>
        <p:spPr>
          <a:xfrm>
            <a:off x="63500" y="63500"/>
            <a:ext cx="1392238" cy="182880"/>
          </a:xfrm>
          <a:prstGeom prst="rect">
            <a:avLst/>
          </a:prstGeom>
        </p:spPr>
        <p:txBody>
          <a:bodyPr horzOverflow="overflow" lIns="0" tIns="0" rIns="0" bIns="0">
            <a:spAutoFit/>
          </a:bodyPr>
          <a:lstStyle/>
          <a:p>
            <a:pPr algn="l"/>
            <a:r>
              <a:rPr lang="en-GB" sz="1200">
                <a:solidFill>
                  <a:srgbClr val="000000"/>
                </a:solidFill>
                <a:latin typeface="Calibri" panose="020F0502020204030204" pitchFamily="34" charset="0"/>
                <a:cs typeface="Calibri" panose="020F0502020204030204" pitchFamily="34" charset="0"/>
              </a:rPr>
              <a:t>Classification : Official</a:t>
            </a:r>
          </a:p>
        </p:txBody>
      </p:sp>
    </p:spTree>
    <p:extLst>
      <p:ext uri="{BB962C8B-B14F-4D97-AF65-F5344CB8AC3E}">
        <p14:creationId xmlns:p14="http://schemas.microsoft.com/office/powerpoint/2010/main" val="1908375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verywellmind.com/what-is-episodic-memory-2795173" TargetMode="External"/><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hyperlink" Target="https://www.verywellmind.com/what-is-long-term-memory-279534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5Ehe3KVGm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S65D2oazf8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understood.org/en/articles/what-is-executive-func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D81A6-406B-9196-3295-9334CE5A496C}"/>
              </a:ext>
            </a:extLst>
          </p:cNvPr>
          <p:cNvSpPr>
            <a:spLocks noGrp="1"/>
          </p:cNvSpPr>
          <p:nvPr>
            <p:ph type="title"/>
          </p:nvPr>
        </p:nvSpPr>
        <p:spPr>
          <a:xfrm>
            <a:off x="457200" y="274638"/>
            <a:ext cx="8229600" cy="2409130"/>
          </a:xfrm>
        </p:spPr>
        <p:txBody>
          <a:bodyPr/>
          <a:lstStyle/>
          <a:p>
            <a:endParaRPr lang="en-GB" dirty="0"/>
          </a:p>
        </p:txBody>
      </p:sp>
      <p:sp>
        <p:nvSpPr>
          <p:cNvPr id="3" name="Content Placeholder 2">
            <a:extLst>
              <a:ext uri="{FF2B5EF4-FFF2-40B4-BE49-F238E27FC236}">
                <a16:creationId xmlns:a16="http://schemas.microsoft.com/office/drawing/2014/main" id="{1B899197-5843-84CA-AC8C-384E0CC4811F}"/>
              </a:ext>
            </a:extLst>
          </p:cNvPr>
          <p:cNvSpPr>
            <a:spLocks noGrp="1"/>
          </p:cNvSpPr>
          <p:nvPr>
            <p:ph idx="1"/>
          </p:nvPr>
        </p:nvSpPr>
        <p:spPr>
          <a:xfrm>
            <a:off x="457200" y="3717032"/>
            <a:ext cx="8229600" cy="2736304"/>
          </a:xfrm>
        </p:spPr>
        <p:txBody>
          <a:bodyPr/>
          <a:lstStyle/>
          <a:p>
            <a:pPr marL="0" indent="0" algn="ctr">
              <a:buNone/>
            </a:pPr>
            <a:endParaRPr lang="en-GB" dirty="0"/>
          </a:p>
          <a:p>
            <a:pPr marL="0" indent="0" algn="ctr">
              <a:buNone/>
            </a:pPr>
            <a:endParaRPr lang="en-GB" dirty="0"/>
          </a:p>
          <a:p>
            <a:pPr marL="0" indent="0" algn="ctr">
              <a:buNone/>
            </a:pPr>
            <a:r>
              <a:rPr lang="en-GB" dirty="0"/>
              <a:t>Tricia Donaghy – Inverclyde CLD</a:t>
            </a:r>
          </a:p>
          <a:p>
            <a:pPr marL="0" indent="0" algn="ctr">
              <a:buNone/>
            </a:pPr>
            <a:r>
              <a:rPr lang="en-GB" dirty="0"/>
              <a:t>Considering working memory in CLD practice</a:t>
            </a:r>
          </a:p>
          <a:p>
            <a:pPr marL="0" indent="0" algn="ctr">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CEF1B93A-530B-1678-78AA-19BABA187201}"/>
              </a:ext>
            </a:extLst>
          </p:cNvPr>
          <p:cNvSpPr>
            <a:spLocks noGrp="1"/>
          </p:cNvSpPr>
          <p:nvPr>
            <p:ph type="sldNum" sz="quarter" idx="12"/>
          </p:nvPr>
        </p:nvSpPr>
        <p:spPr/>
        <p:txBody>
          <a:bodyPr/>
          <a:lstStyle/>
          <a:p>
            <a:fld id="{689A1D81-ADA2-41C4-A230-554F13C29FC0}" type="slidenum">
              <a:rPr lang="en-GB" smtClean="0"/>
              <a:t>1</a:t>
            </a:fld>
            <a:endParaRPr lang="en-GB" dirty="0"/>
          </a:p>
        </p:txBody>
      </p:sp>
      <p:pic>
        <p:nvPicPr>
          <p:cNvPr id="6" name="Picture 5">
            <a:extLst>
              <a:ext uri="{FF2B5EF4-FFF2-40B4-BE49-F238E27FC236}">
                <a16:creationId xmlns:a16="http://schemas.microsoft.com/office/drawing/2014/main" id="{F319F517-A80A-9934-7887-C1EC51D371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76672"/>
            <a:ext cx="5400600" cy="2016224"/>
          </a:xfrm>
          <a:prstGeom prst="rect">
            <a:avLst/>
          </a:prstGeom>
          <a:noFill/>
        </p:spPr>
      </p:pic>
      <p:pic>
        <p:nvPicPr>
          <p:cNvPr id="7" name="Picture 6">
            <a:extLst>
              <a:ext uri="{FF2B5EF4-FFF2-40B4-BE49-F238E27FC236}">
                <a16:creationId xmlns:a16="http://schemas.microsoft.com/office/drawing/2014/main" id="{927B6260-7EC8-6B25-8510-8388E7E6A4E0}"/>
              </a:ext>
            </a:extLst>
          </p:cNvPr>
          <p:cNvPicPr>
            <a:picLocks noChangeAspect="1"/>
          </p:cNvPicPr>
          <p:nvPr/>
        </p:nvPicPr>
        <p:blipFill>
          <a:blip r:embed="rId3"/>
          <a:stretch>
            <a:fillRect/>
          </a:stretch>
        </p:blipFill>
        <p:spPr>
          <a:xfrm>
            <a:off x="1835697" y="3717032"/>
            <a:ext cx="3757472" cy="889288"/>
          </a:xfrm>
          <a:prstGeom prst="rect">
            <a:avLst/>
          </a:prstGeom>
        </p:spPr>
      </p:pic>
    </p:spTree>
    <p:extLst>
      <p:ext uri="{BB962C8B-B14F-4D97-AF65-F5344CB8AC3E}">
        <p14:creationId xmlns:p14="http://schemas.microsoft.com/office/powerpoint/2010/main" val="321557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1008112"/>
          </a:xfrm>
        </p:spPr>
        <p:txBody>
          <a:bodyPr/>
          <a:lstStyle/>
          <a:p>
            <a:r>
              <a:rPr lang="en-GB" dirty="0"/>
              <a:t>Activity :Working Memory Quiz </a:t>
            </a:r>
          </a:p>
        </p:txBody>
      </p:sp>
      <p:sp>
        <p:nvSpPr>
          <p:cNvPr id="3" name="Subtitle 2"/>
          <p:cNvSpPr>
            <a:spLocks noGrp="1"/>
          </p:cNvSpPr>
          <p:nvPr>
            <p:ph type="subTitle" idx="1"/>
          </p:nvPr>
        </p:nvSpPr>
        <p:spPr>
          <a:xfrm>
            <a:off x="107504" y="980728"/>
            <a:ext cx="8928992" cy="5328592"/>
          </a:xfrm>
        </p:spPr>
        <p:txBody>
          <a:bodyPr>
            <a:normAutofit fontScale="92500" lnSpcReduction="10000"/>
          </a:bodyPr>
          <a:lstStyle/>
          <a:p>
            <a:r>
              <a:rPr lang="en-GB" dirty="0"/>
              <a:t>PART 1: </a:t>
            </a:r>
          </a:p>
          <a:p>
            <a:pPr algn="l"/>
            <a:r>
              <a:rPr lang="en-GB" sz="2800" dirty="0"/>
              <a:t>How many items of information can you hold in your working memory at any one time? </a:t>
            </a:r>
          </a:p>
          <a:p>
            <a:pPr marL="457200" indent="-457200" algn="l">
              <a:buFont typeface="Wingdings" panose="05000000000000000000" pitchFamily="2" charset="2"/>
              <a:buChar char="v"/>
            </a:pPr>
            <a:r>
              <a:rPr lang="en-GB" sz="2800" dirty="0"/>
              <a:t>5 year old – 1 thing</a:t>
            </a:r>
          </a:p>
          <a:p>
            <a:pPr marL="457200" indent="-457200" algn="l">
              <a:buFont typeface="Wingdings" panose="05000000000000000000" pitchFamily="2" charset="2"/>
              <a:buChar char="v"/>
            </a:pPr>
            <a:r>
              <a:rPr lang="en-GB" sz="2800" dirty="0"/>
              <a:t>7 year old – 2 things </a:t>
            </a:r>
          </a:p>
          <a:p>
            <a:pPr marL="457200" indent="-457200" algn="l">
              <a:buFont typeface="Wingdings" panose="05000000000000000000" pitchFamily="2" charset="2"/>
              <a:buChar char="v"/>
            </a:pPr>
            <a:r>
              <a:rPr lang="en-GB" sz="2800" dirty="0"/>
              <a:t>10 year old – 3 things </a:t>
            </a:r>
          </a:p>
          <a:p>
            <a:pPr marL="457200" indent="-457200" algn="l">
              <a:buFont typeface="Wingdings" panose="05000000000000000000" pitchFamily="2" charset="2"/>
              <a:buChar char="v"/>
            </a:pPr>
            <a:r>
              <a:rPr lang="en-GB" sz="2800" dirty="0"/>
              <a:t>14 year old – 4 things </a:t>
            </a:r>
          </a:p>
          <a:p>
            <a:pPr marL="457200" indent="-457200" algn="l">
              <a:buFont typeface="Wingdings" panose="05000000000000000000" pitchFamily="2" charset="2"/>
              <a:buChar char="v"/>
            </a:pPr>
            <a:r>
              <a:rPr lang="en-GB" sz="2800" dirty="0"/>
              <a:t>By 25 years old – 5 to 7 things </a:t>
            </a:r>
          </a:p>
          <a:p>
            <a:pPr marL="457200" indent="-457200" algn="l">
              <a:buFont typeface="Wingdings" panose="05000000000000000000" pitchFamily="2" charset="2"/>
              <a:buChar char="v"/>
            </a:pPr>
            <a:r>
              <a:rPr lang="en-GB" sz="2800" dirty="0"/>
              <a:t>This then declines as you get older</a:t>
            </a:r>
          </a:p>
          <a:p>
            <a:pPr algn="l"/>
            <a:r>
              <a:rPr lang="en-GB" sz="2800" dirty="0"/>
              <a:t>       -  to 3- 4 things! </a:t>
            </a:r>
          </a:p>
          <a:p>
            <a:pPr marL="457200" indent="-457200" algn="l">
              <a:buFont typeface="Wingdings" panose="05000000000000000000" pitchFamily="2" charset="2"/>
              <a:buChar char="v"/>
            </a:pPr>
            <a:endParaRPr lang="en-GB" sz="2800" dirty="0"/>
          </a:p>
          <a:p>
            <a:pPr algn="l"/>
            <a:r>
              <a:rPr lang="en-GB" sz="1800" dirty="0"/>
              <a:t>(George Miller –Psychologist 1920)</a:t>
            </a:r>
          </a:p>
          <a:p>
            <a:endParaRPr lang="en-GB" sz="2800"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2060848"/>
            <a:ext cx="3370815" cy="4032448"/>
          </a:xfrm>
          <a:prstGeom prst="rect">
            <a:avLst/>
          </a:prstGeom>
        </p:spPr>
      </p:pic>
      <p:sp>
        <p:nvSpPr>
          <p:cNvPr id="5" name="Slide Number Placeholder 4"/>
          <p:cNvSpPr>
            <a:spLocks noGrp="1"/>
          </p:cNvSpPr>
          <p:nvPr>
            <p:ph type="sldNum" sz="quarter" idx="12"/>
          </p:nvPr>
        </p:nvSpPr>
        <p:spPr/>
        <p:txBody>
          <a:bodyPr/>
          <a:lstStyle/>
          <a:p>
            <a:fld id="{689A1D81-ADA2-41C4-A230-554F13C29FC0}" type="slidenum">
              <a:rPr lang="en-GB" smtClean="0"/>
              <a:t>10</a:t>
            </a:fld>
            <a:endParaRPr lang="en-GB" dirty="0"/>
          </a:p>
        </p:txBody>
      </p:sp>
    </p:spTree>
    <p:extLst>
      <p:ext uri="{BB962C8B-B14F-4D97-AF65-F5344CB8AC3E}">
        <p14:creationId xmlns:p14="http://schemas.microsoft.com/office/powerpoint/2010/main" val="180182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nodeType="clickEffect">
                                  <p:stCondLst>
                                    <p:cond delay="0"/>
                                  </p:stCondLst>
                                  <p:childTnLst>
                                    <p:animClr clrSpc="hsl" dir="cw">
                                      <p:cBhvr override="childStyle">
                                        <p:cTn id="11" dur="500" fill="hold"/>
                                        <p:tgtEl>
                                          <p:spTgt spid="3">
                                            <p:txEl>
                                              <p:pRg st="2" end="2"/>
                                            </p:txEl>
                                          </p:spTgt>
                                        </p:tgtEl>
                                        <p:attrNameLst>
                                          <p:attrName>style.color</p:attrName>
                                        </p:attrNameLst>
                                      </p:cBhvr>
                                      <p:by>
                                        <p:hsl h="0" s="-12549" l="-25098"/>
                                      </p:by>
                                    </p:animClr>
                                    <p:animClr clrSpc="hsl" dir="cw">
                                      <p:cBhvr>
                                        <p:cTn id="12" dur="500" fill="hold"/>
                                        <p:tgtEl>
                                          <p:spTgt spid="3">
                                            <p:txEl>
                                              <p:pRg st="2" end="2"/>
                                            </p:txEl>
                                          </p:spTgt>
                                        </p:tgtEl>
                                        <p:attrNameLst>
                                          <p:attrName>fillcolor</p:attrName>
                                        </p:attrNameLst>
                                      </p:cBhvr>
                                      <p:by>
                                        <p:hsl h="0" s="-12549" l="-25098"/>
                                      </p:by>
                                    </p:animClr>
                                    <p:animClr clrSpc="hsl" dir="cw">
                                      <p:cBhvr>
                                        <p:cTn id="13" dur="500" fill="hold"/>
                                        <p:tgtEl>
                                          <p:spTgt spid="3">
                                            <p:txEl>
                                              <p:pRg st="2" end="2"/>
                                            </p:txEl>
                                          </p:spTgt>
                                        </p:tgtEl>
                                        <p:attrNameLst>
                                          <p:attrName>stroke.color</p:attrName>
                                        </p:attrNameLst>
                                      </p:cBhvr>
                                      <p:by>
                                        <p:hsl h="0" s="-12549" l="-25098"/>
                                      </p:by>
                                    </p:animClr>
                                    <p:set>
                                      <p:cBhvr>
                                        <p:cTn id="14" dur="500" fill="hold"/>
                                        <p:tgtEl>
                                          <p:spTgt spid="3">
                                            <p:txEl>
                                              <p:pRg st="2" end="2"/>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nodeType="clickEffect">
                                  <p:stCondLst>
                                    <p:cond delay="0"/>
                                  </p:stCondLst>
                                  <p:childTnLst>
                                    <p:animClr clrSpc="hsl" dir="cw">
                                      <p:cBhvr override="childStyle">
                                        <p:cTn id="23" dur="500" fill="hold"/>
                                        <p:tgtEl>
                                          <p:spTgt spid="3">
                                            <p:txEl>
                                              <p:pRg st="3" end="3"/>
                                            </p:txEl>
                                          </p:spTgt>
                                        </p:tgtEl>
                                        <p:attrNameLst>
                                          <p:attrName>style.color</p:attrName>
                                        </p:attrNameLst>
                                      </p:cBhvr>
                                      <p:by>
                                        <p:hsl h="0" s="-12549" l="-25098"/>
                                      </p:by>
                                    </p:animClr>
                                    <p:animClr clrSpc="hsl" dir="cw">
                                      <p:cBhvr>
                                        <p:cTn id="24" dur="500" fill="hold"/>
                                        <p:tgtEl>
                                          <p:spTgt spid="3">
                                            <p:txEl>
                                              <p:pRg st="3" end="3"/>
                                            </p:txEl>
                                          </p:spTgt>
                                        </p:tgtEl>
                                        <p:attrNameLst>
                                          <p:attrName>fillcolor</p:attrName>
                                        </p:attrNameLst>
                                      </p:cBhvr>
                                      <p:by>
                                        <p:hsl h="0" s="-12549" l="-25098"/>
                                      </p:by>
                                    </p:animClr>
                                    <p:animClr clrSpc="hsl" dir="cw">
                                      <p:cBhvr>
                                        <p:cTn id="25" dur="500" fill="hold"/>
                                        <p:tgtEl>
                                          <p:spTgt spid="3">
                                            <p:txEl>
                                              <p:pRg st="3" end="3"/>
                                            </p:txEl>
                                          </p:spTgt>
                                        </p:tgtEl>
                                        <p:attrNameLst>
                                          <p:attrName>stroke.color</p:attrName>
                                        </p:attrNameLst>
                                      </p:cBhvr>
                                      <p:by>
                                        <p:hsl h="0" s="-12549" l="-25098"/>
                                      </p:by>
                                    </p:animClr>
                                    <p:set>
                                      <p:cBhvr>
                                        <p:cTn id="26" dur="500" fill="hold"/>
                                        <p:tgtEl>
                                          <p:spTgt spid="3">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4" presetClass="emph" presetSubtype="0" fill="hold" nodeType="clickEffect">
                                  <p:stCondLst>
                                    <p:cond delay="0"/>
                                  </p:stCondLst>
                                  <p:childTnLst>
                                    <p:animClr clrSpc="hsl" dir="cw">
                                      <p:cBhvr override="childStyle">
                                        <p:cTn id="35" dur="500" fill="hold"/>
                                        <p:tgtEl>
                                          <p:spTgt spid="3">
                                            <p:txEl>
                                              <p:pRg st="4" end="4"/>
                                            </p:txEl>
                                          </p:spTgt>
                                        </p:tgtEl>
                                        <p:attrNameLst>
                                          <p:attrName>style.color</p:attrName>
                                        </p:attrNameLst>
                                      </p:cBhvr>
                                      <p:by>
                                        <p:hsl h="0" s="-12549" l="-25098"/>
                                      </p:by>
                                    </p:animClr>
                                    <p:animClr clrSpc="hsl" dir="cw">
                                      <p:cBhvr>
                                        <p:cTn id="36" dur="500" fill="hold"/>
                                        <p:tgtEl>
                                          <p:spTgt spid="3">
                                            <p:txEl>
                                              <p:pRg st="4" end="4"/>
                                            </p:txEl>
                                          </p:spTgt>
                                        </p:tgtEl>
                                        <p:attrNameLst>
                                          <p:attrName>fillcolor</p:attrName>
                                        </p:attrNameLst>
                                      </p:cBhvr>
                                      <p:by>
                                        <p:hsl h="0" s="-12549" l="-25098"/>
                                      </p:by>
                                    </p:animClr>
                                    <p:animClr clrSpc="hsl" dir="cw">
                                      <p:cBhvr>
                                        <p:cTn id="37" dur="500" fill="hold"/>
                                        <p:tgtEl>
                                          <p:spTgt spid="3">
                                            <p:txEl>
                                              <p:pRg st="4" end="4"/>
                                            </p:txEl>
                                          </p:spTgt>
                                        </p:tgtEl>
                                        <p:attrNameLst>
                                          <p:attrName>stroke.color</p:attrName>
                                        </p:attrNameLst>
                                      </p:cBhvr>
                                      <p:by>
                                        <p:hsl h="0" s="-12549" l="-25098"/>
                                      </p:by>
                                    </p:animClr>
                                    <p:set>
                                      <p:cBhvr>
                                        <p:cTn id="38" dur="500" fill="hold"/>
                                        <p:tgtEl>
                                          <p:spTgt spid="3">
                                            <p:txEl>
                                              <p:pRg st="4" end="4"/>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4" presetClass="emph" presetSubtype="0" fill="hold" nodeType="clickEffect">
                                  <p:stCondLst>
                                    <p:cond delay="0"/>
                                  </p:stCondLst>
                                  <p:childTnLst>
                                    <p:animClr clrSpc="hsl" dir="cw">
                                      <p:cBhvr override="childStyle">
                                        <p:cTn id="47" dur="500" fill="hold"/>
                                        <p:tgtEl>
                                          <p:spTgt spid="3">
                                            <p:txEl>
                                              <p:pRg st="5" end="5"/>
                                            </p:txEl>
                                          </p:spTgt>
                                        </p:tgtEl>
                                        <p:attrNameLst>
                                          <p:attrName>style.color</p:attrName>
                                        </p:attrNameLst>
                                      </p:cBhvr>
                                      <p:by>
                                        <p:hsl h="0" s="-12549" l="-25098"/>
                                      </p:by>
                                    </p:animClr>
                                    <p:animClr clrSpc="hsl" dir="cw">
                                      <p:cBhvr>
                                        <p:cTn id="48" dur="500" fill="hold"/>
                                        <p:tgtEl>
                                          <p:spTgt spid="3">
                                            <p:txEl>
                                              <p:pRg st="5" end="5"/>
                                            </p:txEl>
                                          </p:spTgt>
                                        </p:tgtEl>
                                        <p:attrNameLst>
                                          <p:attrName>fillcolor</p:attrName>
                                        </p:attrNameLst>
                                      </p:cBhvr>
                                      <p:by>
                                        <p:hsl h="0" s="-12549" l="-25098"/>
                                      </p:by>
                                    </p:animClr>
                                    <p:animClr clrSpc="hsl" dir="cw">
                                      <p:cBhvr>
                                        <p:cTn id="49" dur="500" fill="hold"/>
                                        <p:tgtEl>
                                          <p:spTgt spid="3">
                                            <p:txEl>
                                              <p:pRg st="5" end="5"/>
                                            </p:txEl>
                                          </p:spTgt>
                                        </p:tgtEl>
                                        <p:attrNameLst>
                                          <p:attrName>stroke.color</p:attrName>
                                        </p:attrNameLst>
                                      </p:cBhvr>
                                      <p:by>
                                        <p:hsl h="0" s="-12549" l="-25098"/>
                                      </p:by>
                                    </p:animClr>
                                    <p:set>
                                      <p:cBhvr>
                                        <p:cTn id="50" dur="500" fill="hold"/>
                                        <p:tgtEl>
                                          <p:spTgt spid="3">
                                            <p:txEl>
                                              <p:pRg st="5" end="5"/>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4" presetClass="emph" presetSubtype="0" fill="hold" nodeType="clickEffect">
                                  <p:stCondLst>
                                    <p:cond delay="0"/>
                                  </p:stCondLst>
                                  <p:childTnLst>
                                    <p:animClr clrSpc="hsl" dir="cw">
                                      <p:cBhvr override="childStyle">
                                        <p:cTn id="59" dur="500" fill="hold"/>
                                        <p:tgtEl>
                                          <p:spTgt spid="3">
                                            <p:txEl>
                                              <p:pRg st="6" end="6"/>
                                            </p:txEl>
                                          </p:spTgt>
                                        </p:tgtEl>
                                        <p:attrNameLst>
                                          <p:attrName>style.color</p:attrName>
                                        </p:attrNameLst>
                                      </p:cBhvr>
                                      <p:by>
                                        <p:hsl h="0" s="-12549" l="-25098"/>
                                      </p:by>
                                    </p:animClr>
                                    <p:animClr clrSpc="hsl" dir="cw">
                                      <p:cBhvr>
                                        <p:cTn id="60" dur="500" fill="hold"/>
                                        <p:tgtEl>
                                          <p:spTgt spid="3">
                                            <p:txEl>
                                              <p:pRg st="6" end="6"/>
                                            </p:txEl>
                                          </p:spTgt>
                                        </p:tgtEl>
                                        <p:attrNameLst>
                                          <p:attrName>fillcolor</p:attrName>
                                        </p:attrNameLst>
                                      </p:cBhvr>
                                      <p:by>
                                        <p:hsl h="0" s="-12549" l="-25098"/>
                                      </p:by>
                                    </p:animClr>
                                    <p:animClr clrSpc="hsl" dir="cw">
                                      <p:cBhvr>
                                        <p:cTn id="61" dur="500" fill="hold"/>
                                        <p:tgtEl>
                                          <p:spTgt spid="3">
                                            <p:txEl>
                                              <p:pRg st="6" end="6"/>
                                            </p:txEl>
                                          </p:spTgt>
                                        </p:tgtEl>
                                        <p:attrNameLst>
                                          <p:attrName>stroke.color</p:attrName>
                                        </p:attrNameLst>
                                      </p:cBhvr>
                                      <p:by>
                                        <p:hsl h="0" s="-12549" l="-25098"/>
                                      </p:by>
                                    </p:animClr>
                                    <p:set>
                                      <p:cBhvr>
                                        <p:cTn id="62" dur="500" fill="hold"/>
                                        <p:tgtEl>
                                          <p:spTgt spid="3">
                                            <p:txEl>
                                              <p:pRg st="6" end="6"/>
                                            </p:txEl>
                                          </p:spTgt>
                                        </p:tgtEl>
                                        <p:attrNameLst>
                                          <p:attrName>fill.type</p:attrName>
                                        </p:attrNameLst>
                                      </p:cBhvr>
                                      <p:to>
                                        <p:strVal val="solid"/>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5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4" presetClass="emph" presetSubtype="0" fill="hold" nodeType="clickEffect">
                                  <p:stCondLst>
                                    <p:cond delay="0"/>
                                  </p:stCondLst>
                                  <p:childTnLst>
                                    <p:animClr clrSpc="hsl" dir="cw">
                                      <p:cBhvr override="childStyle">
                                        <p:cTn id="76" dur="500" fill="hold"/>
                                        <p:tgtEl>
                                          <p:spTgt spid="3">
                                            <p:txEl>
                                              <p:pRg st="7" end="7"/>
                                            </p:txEl>
                                          </p:spTgt>
                                        </p:tgtEl>
                                        <p:attrNameLst>
                                          <p:attrName>style.color</p:attrName>
                                        </p:attrNameLst>
                                      </p:cBhvr>
                                      <p:by>
                                        <p:hsl h="0" s="-12549" l="-25098"/>
                                      </p:by>
                                    </p:animClr>
                                    <p:animClr clrSpc="hsl" dir="cw">
                                      <p:cBhvr>
                                        <p:cTn id="77" dur="500" fill="hold"/>
                                        <p:tgtEl>
                                          <p:spTgt spid="3">
                                            <p:txEl>
                                              <p:pRg st="7" end="7"/>
                                            </p:txEl>
                                          </p:spTgt>
                                        </p:tgtEl>
                                        <p:attrNameLst>
                                          <p:attrName>fillcolor</p:attrName>
                                        </p:attrNameLst>
                                      </p:cBhvr>
                                      <p:by>
                                        <p:hsl h="0" s="-12549" l="-25098"/>
                                      </p:by>
                                    </p:animClr>
                                    <p:animClr clrSpc="hsl" dir="cw">
                                      <p:cBhvr>
                                        <p:cTn id="78" dur="500" fill="hold"/>
                                        <p:tgtEl>
                                          <p:spTgt spid="3">
                                            <p:txEl>
                                              <p:pRg st="7" end="7"/>
                                            </p:txEl>
                                          </p:spTgt>
                                        </p:tgtEl>
                                        <p:attrNameLst>
                                          <p:attrName>stroke.color</p:attrName>
                                        </p:attrNameLst>
                                      </p:cBhvr>
                                      <p:by>
                                        <p:hsl h="0" s="-12549" l="-25098"/>
                                      </p:by>
                                    </p:animClr>
                                    <p:set>
                                      <p:cBhvr>
                                        <p:cTn id="79" dur="500" fill="hold"/>
                                        <p:tgtEl>
                                          <p:spTgt spid="3">
                                            <p:txEl>
                                              <p:pRg st="7" end="7"/>
                                            </p:txEl>
                                          </p:spTgt>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4" presetClass="emph" presetSubtype="0" fill="hold" nodeType="clickEffect">
                                  <p:stCondLst>
                                    <p:cond delay="0"/>
                                  </p:stCondLst>
                                  <p:childTnLst>
                                    <p:animClr clrSpc="hsl" dir="cw">
                                      <p:cBhvr override="childStyle">
                                        <p:cTn id="83" dur="500" fill="hold"/>
                                        <p:tgtEl>
                                          <p:spTgt spid="3">
                                            <p:txEl>
                                              <p:pRg st="8" end="8"/>
                                            </p:txEl>
                                          </p:spTgt>
                                        </p:tgtEl>
                                        <p:attrNameLst>
                                          <p:attrName>style.color</p:attrName>
                                        </p:attrNameLst>
                                      </p:cBhvr>
                                      <p:by>
                                        <p:hsl h="0" s="-12549" l="-25098"/>
                                      </p:by>
                                    </p:animClr>
                                    <p:animClr clrSpc="hsl" dir="cw">
                                      <p:cBhvr>
                                        <p:cTn id="84" dur="500" fill="hold"/>
                                        <p:tgtEl>
                                          <p:spTgt spid="3">
                                            <p:txEl>
                                              <p:pRg st="8" end="8"/>
                                            </p:txEl>
                                          </p:spTgt>
                                        </p:tgtEl>
                                        <p:attrNameLst>
                                          <p:attrName>fillcolor</p:attrName>
                                        </p:attrNameLst>
                                      </p:cBhvr>
                                      <p:by>
                                        <p:hsl h="0" s="-12549" l="-25098"/>
                                      </p:by>
                                    </p:animClr>
                                    <p:animClr clrSpc="hsl" dir="cw">
                                      <p:cBhvr>
                                        <p:cTn id="85" dur="500" fill="hold"/>
                                        <p:tgtEl>
                                          <p:spTgt spid="3">
                                            <p:txEl>
                                              <p:pRg st="8" end="8"/>
                                            </p:txEl>
                                          </p:spTgt>
                                        </p:tgtEl>
                                        <p:attrNameLst>
                                          <p:attrName>stroke.color</p:attrName>
                                        </p:attrNameLst>
                                      </p:cBhvr>
                                      <p:by>
                                        <p:hsl h="0" s="-12549" l="-25098"/>
                                      </p:by>
                                    </p:animClr>
                                    <p:set>
                                      <p:cBhvr>
                                        <p:cTn id="86" dur="500" fill="hold"/>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864096"/>
          </a:xfrm>
        </p:spPr>
        <p:txBody>
          <a:bodyPr/>
          <a:lstStyle/>
          <a:p>
            <a:r>
              <a:rPr lang="en-GB" dirty="0"/>
              <a:t>Activity : Working Memory Quiz </a:t>
            </a:r>
          </a:p>
        </p:txBody>
      </p:sp>
      <p:sp>
        <p:nvSpPr>
          <p:cNvPr id="3" name="Subtitle 2"/>
          <p:cNvSpPr>
            <a:spLocks noGrp="1"/>
          </p:cNvSpPr>
          <p:nvPr>
            <p:ph type="subTitle" idx="1"/>
          </p:nvPr>
        </p:nvSpPr>
        <p:spPr>
          <a:xfrm>
            <a:off x="323528" y="980728"/>
            <a:ext cx="8496944" cy="5616624"/>
          </a:xfrm>
        </p:spPr>
        <p:txBody>
          <a:bodyPr>
            <a:normAutofit fontScale="92500" lnSpcReduction="20000"/>
          </a:bodyPr>
          <a:lstStyle/>
          <a:p>
            <a:r>
              <a:rPr lang="en-GB" dirty="0"/>
              <a:t>PART 2: </a:t>
            </a:r>
          </a:p>
          <a:p>
            <a:pPr algn="l"/>
            <a:r>
              <a:rPr lang="en-GB" sz="2800" dirty="0"/>
              <a:t>As adults, how much (as a percentage %) of our learning do we forget over time? </a:t>
            </a:r>
            <a:r>
              <a:rPr lang="en-GB" sz="1800" dirty="0"/>
              <a:t>(e.g.  A series of 3 letter tri-grams for example, THG, XWV) </a:t>
            </a:r>
          </a:p>
          <a:p>
            <a:pPr algn="l"/>
            <a:endParaRPr lang="en-GB" sz="1800" dirty="0"/>
          </a:p>
          <a:p>
            <a:pPr marL="457200" indent="-457200" algn="l">
              <a:buFont typeface="Wingdings" panose="05000000000000000000" pitchFamily="2" charset="2"/>
              <a:buChar char="v"/>
            </a:pPr>
            <a:r>
              <a:rPr lang="en-GB" sz="2800" dirty="0"/>
              <a:t>After 20 mins -  42%</a:t>
            </a:r>
          </a:p>
          <a:p>
            <a:pPr marL="457200" indent="-457200" algn="l">
              <a:buFont typeface="Wingdings" panose="05000000000000000000" pitchFamily="2" charset="2"/>
              <a:buChar char="v"/>
            </a:pPr>
            <a:r>
              <a:rPr lang="en-GB" sz="2800" dirty="0"/>
              <a:t>After 1 hour –  56%</a:t>
            </a:r>
          </a:p>
          <a:p>
            <a:pPr marL="457200" indent="-457200" algn="l">
              <a:buFont typeface="Wingdings" panose="05000000000000000000" pitchFamily="2" charset="2"/>
              <a:buChar char="v"/>
            </a:pPr>
            <a:r>
              <a:rPr lang="en-GB" sz="2800" dirty="0"/>
              <a:t>After 9 hours – 64%</a:t>
            </a:r>
          </a:p>
          <a:p>
            <a:pPr marL="457200" indent="-457200" algn="l">
              <a:buFont typeface="Wingdings" panose="05000000000000000000" pitchFamily="2" charset="2"/>
              <a:buChar char="v"/>
            </a:pPr>
            <a:r>
              <a:rPr lang="en-GB" sz="2800" dirty="0"/>
              <a:t>After 1 week -  75%</a:t>
            </a:r>
          </a:p>
          <a:p>
            <a:pPr marL="457200" indent="-457200" algn="l">
              <a:buFont typeface="Wingdings" panose="05000000000000000000" pitchFamily="2" charset="2"/>
              <a:buChar char="v"/>
            </a:pPr>
            <a:r>
              <a:rPr lang="en-GB" sz="2800" dirty="0"/>
              <a:t>Yes, without any repetitions, practical application or  consolidation we will only remember 25% of what we’ve learned! (</a:t>
            </a:r>
            <a:r>
              <a:rPr lang="en-GB" sz="1900" dirty="0"/>
              <a:t>Hermann Ebbinghaus – psychologist</a:t>
            </a:r>
            <a:r>
              <a:rPr lang="en-GB" sz="2800" dirty="0"/>
              <a:t>) </a:t>
            </a:r>
          </a:p>
          <a:p>
            <a:r>
              <a:rPr lang="en-GB" sz="2800" dirty="0">
                <a:solidFill>
                  <a:schemeClr val="tx2">
                    <a:lumMod val="60000"/>
                    <a:lumOff val="40000"/>
                  </a:schemeClr>
                </a:solidFill>
              </a:rPr>
              <a:t>                         “ All learning without reviewing is like </a:t>
            </a:r>
          </a:p>
          <a:p>
            <a:r>
              <a:rPr lang="en-GB" sz="2800" dirty="0">
                <a:solidFill>
                  <a:schemeClr val="tx2">
                    <a:lumMod val="60000"/>
                    <a:lumOff val="40000"/>
                  </a:schemeClr>
                </a:solidFill>
              </a:rPr>
              <a:t>                                        filling the bath with the plug out”  </a:t>
            </a:r>
            <a:r>
              <a:rPr lang="en-GB" sz="2800" dirty="0"/>
              <a:t>			</a:t>
            </a:r>
          </a:p>
          <a:p>
            <a:r>
              <a:rPr lang="en-GB" sz="1400" b="1" dirty="0"/>
              <a:t>                                                                                                                            Mike Hughes </a:t>
            </a:r>
            <a:r>
              <a:rPr lang="en-GB" sz="1400" dirty="0"/>
              <a:t>(Closing the Learning Gap, 2001) </a:t>
            </a:r>
          </a:p>
          <a:p>
            <a:endParaRPr lang="en-GB" sz="2800"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5085184"/>
            <a:ext cx="2043485" cy="1318152"/>
          </a:xfrm>
          <a:prstGeom prst="rect">
            <a:avLst/>
          </a:prstGeom>
        </p:spPr>
      </p:pic>
      <p:sp>
        <p:nvSpPr>
          <p:cNvPr id="5" name="Slide Number Placeholder 4"/>
          <p:cNvSpPr>
            <a:spLocks noGrp="1"/>
          </p:cNvSpPr>
          <p:nvPr>
            <p:ph type="sldNum" sz="quarter" idx="12"/>
          </p:nvPr>
        </p:nvSpPr>
        <p:spPr/>
        <p:txBody>
          <a:bodyPr/>
          <a:lstStyle/>
          <a:p>
            <a:fld id="{689A1D81-ADA2-41C4-A230-554F13C29FC0}" type="slidenum">
              <a:rPr lang="en-GB" smtClean="0"/>
              <a:t>11</a:t>
            </a:fld>
            <a:endParaRPr lang="en-GB" dirty="0"/>
          </a:p>
        </p:txBody>
      </p:sp>
    </p:spTree>
    <p:extLst>
      <p:ext uri="{BB962C8B-B14F-4D97-AF65-F5344CB8AC3E}">
        <p14:creationId xmlns:p14="http://schemas.microsoft.com/office/powerpoint/2010/main" val="32814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008112"/>
          </a:xfrm>
        </p:spPr>
        <p:txBody>
          <a:bodyPr/>
          <a:lstStyle/>
          <a:p>
            <a:r>
              <a:rPr lang="en-GB" dirty="0"/>
              <a:t>BREAK TIME </a:t>
            </a:r>
          </a:p>
        </p:txBody>
      </p:sp>
      <p:sp>
        <p:nvSpPr>
          <p:cNvPr id="3" name="Content Placeholder 2"/>
          <p:cNvSpPr>
            <a:spLocks noGrp="1"/>
          </p:cNvSpPr>
          <p:nvPr>
            <p:ph idx="1"/>
          </p:nvPr>
        </p:nvSpPr>
        <p:spPr>
          <a:xfrm>
            <a:off x="467544" y="1340768"/>
            <a:ext cx="8229600" cy="4525963"/>
          </a:xfrm>
        </p:spPr>
        <p:txBody>
          <a:bodyPr/>
          <a:lstStyle/>
          <a:p>
            <a:pPr marL="0" indent="0">
              <a:buNone/>
            </a:pPr>
            <a:r>
              <a:rPr lang="en-GB" dirty="0"/>
              <a:t>Important to ease Working Memory overload!</a:t>
            </a:r>
          </a:p>
          <a:p>
            <a:pPr marL="0" indent="0">
              <a:buNone/>
            </a:pPr>
            <a:endParaRPr lang="en-GB" dirty="0"/>
          </a:p>
          <a:p>
            <a:pPr marL="0" indent="0">
              <a:buNone/>
            </a:pPr>
            <a:endParaRPr lang="en-GB" dirty="0"/>
          </a:p>
          <a:p>
            <a:pPr marL="0" indent="0">
              <a:buNone/>
            </a:pPr>
            <a:r>
              <a:rPr lang="en-GB" dirty="0"/>
              <a:t> </a:t>
            </a:r>
          </a:p>
        </p:txBody>
      </p:sp>
      <p:sp>
        <p:nvSpPr>
          <p:cNvPr id="4" name="Slide Number Placeholder 3"/>
          <p:cNvSpPr>
            <a:spLocks noGrp="1"/>
          </p:cNvSpPr>
          <p:nvPr>
            <p:ph type="sldNum" sz="quarter" idx="12"/>
          </p:nvPr>
        </p:nvSpPr>
        <p:spPr/>
        <p:txBody>
          <a:bodyPr/>
          <a:lstStyle/>
          <a:p>
            <a:fld id="{689A1D81-ADA2-41C4-A230-554F13C29FC0}" type="slidenum">
              <a:rPr lang="en-GB" smtClean="0"/>
              <a:t>12</a:t>
            </a:fld>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596" y="1844824"/>
            <a:ext cx="6912768" cy="4465460"/>
          </a:xfrm>
          <a:prstGeom prst="rect">
            <a:avLst/>
          </a:prstGeom>
        </p:spPr>
      </p:pic>
      <p:sp>
        <p:nvSpPr>
          <p:cNvPr id="7" name="TextBox 6"/>
          <p:cNvSpPr txBox="1"/>
          <p:nvPr/>
        </p:nvSpPr>
        <p:spPr>
          <a:xfrm>
            <a:off x="539552" y="5987118"/>
            <a:ext cx="8064896" cy="646331"/>
          </a:xfrm>
          <a:prstGeom prst="rect">
            <a:avLst/>
          </a:prstGeom>
          <a:solidFill>
            <a:schemeClr val="accent1">
              <a:alpha val="92000"/>
            </a:schemeClr>
          </a:solidFill>
        </p:spPr>
        <p:txBody>
          <a:bodyPr wrap="square" rtlCol="0">
            <a:spAutoFit/>
          </a:bodyPr>
          <a:lstStyle/>
          <a:p>
            <a:r>
              <a:rPr lang="en-GB" b="1" dirty="0"/>
              <a:t>“Of all the environments humans function in, the learning environment is the most notorious for the continual overloading of working memory” </a:t>
            </a:r>
            <a:r>
              <a:rPr lang="en-GB" sz="1400" dirty="0"/>
              <a:t>Milton J Devlin 2011 </a:t>
            </a:r>
          </a:p>
        </p:txBody>
      </p:sp>
    </p:spTree>
    <p:extLst>
      <p:ext uri="{BB962C8B-B14F-4D97-AF65-F5344CB8AC3E}">
        <p14:creationId xmlns:p14="http://schemas.microsoft.com/office/powerpoint/2010/main" val="266026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you recognise this person?</a:t>
            </a:r>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pPr marL="342900" lvl="1" indent="-342900">
              <a:buFont typeface="Arial" panose="020B0604020202020204" pitchFamily="34" charset="0"/>
              <a:buChar char="•"/>
            </a:pPr>
            <a:r>
              <a:rPr lang="en-GB" dirty="0"/>
              <a:t>Easily distracted:</a:t>
            </a:r>
          </a:p>
          <a:p>
            <a:pPr lvl="1"/>
            <a:r>
              <a:rPr lang="en-GB" sz="2500" dirty="0"/>
              <a:t>      - fidgeting </a:t>
            </a:r>
          </a:p>
          <a:p>
            <a:pPr lvl="1"/>
            <a:r>
              <a:rPr lang="en-GB" sz="2500" dirty="0"/>
              <a:t>      - getting annoyed or angry</a:t>
            </a:r>
          </a:p>
          <a:p>
            <a:pPr lvl="1"/>
            <a:r>
              <a:rPr lang="en-GB" sz="2500" dirty="0"/>
              <a:t>         becoming very quiet</a:t>
            </a:r>
          </a:p>
          <a:p>
            <a:pPr marL="0" indent="0">
              <a:buNone/>
            </a:pPr>
            <a:endParaRPr lang="en-GB" sz="2800" dirty="0"/>
          </a:p>
          <a:p>
            <a:r>
              <a:rPr lang="en-GB" sz="2800" dirty="0"/>
              <a:t>Struggles with:</a:t>
            </a:r>
          </a:p>
          <a:p>
            <a:pPr lvl="1"/>
            <a:r>
              <a:rPr lang="en-GB" sz="2400" dirty="0"/>
              <a:t>Waiting their turn</a:t>
            </a:r>
          </a:p>
          <a:p>
            <a:pPr lvl="1"/>
            <a:r>
              <a:rPr lang="en-GB" sz="2400" dirty="0"/>
              <a:t>Problem solving that includes holding info in their mind </a:t>
            </a:r>
          </a:p>
          <a:p>
            <a:pPr lvl="1"/>
            <a:r>
              <a:rPr lang="en-GB" sz="2400" dirty="0"/>
              <a:t>Completing tasks ,especially multiple step tasks</a:t>
            </a:r>
          </a:p>
          <a:p>
            <a:pPr marL="457200" lvl="1" indent="0">
              <a:buNone/>
            </a:pPr>
            <a:endParaRPr lang="en-GB" sz="2400" dirty="0"/>
          </a:p>
          <a:p>
            <a:r>
              <a:rPr lang="en-GB" sz="2800" dirty="0"/>
              <a:t>Finds it hard to: </a:t>
            </a:r>
          </a:p>
          <a:p>
            <a:pPr lvl="1"/>
            <a:r>
              <a:rPr lang="en-GB" sz="2400" dirty="0"/>
              <a:t>Comprehend what he/she reads </a:t>
            </a:r>
          </a:p>
          <a:p>
            <a:pPr lvl="1"/>
            <a:r>
              <a:rPr lang="en-GB" sz="2400" dirty="0"/>
              <a:t>Integrate new knowledge with prior knowledge</a:t>
            </a:r>
          </a:p>
          <a:p>
            <a:pPr lvl="1"/>
            <a:r>
              <a:rPr lang="en-GB" sz="2400" dirty="0"/>
              <a:t>Take notes and listen at the same time </a:t>
            </a:r>
          </a:p>
        </p:txBody>
      </p:sp>
      <p:sp>
        <p:nvSpPr>
          <p:cNvPr id="4" name="Slide Number Placeholder 3"/>
          <p:cNvSpPr>
            <a:spLocks noGrp="1"/>
          </p:cNvSpPr>
          <p:nvPr>
            <p:ph type="sldNum" sz="quarter" idx="12"/>
          </p:nvPr>
        </p:nvSpPr>
        <p:spPr/>
        <p:txBody>
          <a:bodyPr/>
          <a:lstStyle/>
          <a:p>
            <a:fld id="{689A1D81-ADA2-41C4-A230-554F13C29FC0}" type="slidenum">
              <a:rPr lang="en-GB" smtClean="0"/>
              <a:t>13</a:t>
            </a:fld>
            <a:endParaRPr lang="en-GB" dirty="0"/>
          </a:p>
        </p:txBody>
      </p:sp>
    </p:spTree>
    <p:extLst>
      <p:ext uri="{BB962C8B-B14F-4D97-AF65-F5344CB8AC3E}">
        <p14:creationId xmlns:p14="http://schemas.microsoft.com/office/powerpoint/2010/main" val="3399919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GB" dirty="0"/>
              <a:t>Effects of a working memory deficit </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489" y="874544"/>
            <a:ext cx="3417116" cy="2550633"/>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4008" y="2348880"/>
            <a:ext cx="3851078" cy="2568669"/>
          </a:xfrm>
          <a:prstGeom prst="rect">
            <a:avLst/>
          </a:prstGeom>
        </p:spPr>
      </p:pic>
      <p:sp>
        <p:nvSpPr>
          <p:cNvPr id="6" name="TextBox 5"/>
          <p:cNvSpPr txBox="1"/>
          <p:nvPr/>
        </p:nvSpPr>
        <p:spPr>
          <a:xfrm>
            <a:off x="457200" y="3450030"/>
            <a:ext cx="3888432" cy="3416320"/>
          </a:xfrm>
          <a:prstGeom prst="rect">
            <a:avLst/>
          </a:prstGeom>
          <a:noFill/>
        </p:spPr>
        <p:txBody>
          <a:bodyPr wrap="square" rtlCol="0">
            <a:spAutoFit/>
          </a:bodyPr>
          <a:lstStyle/>
          <a:p>
            <a:r>
              <a:rPr lang="en-GB" dirty="0"/>
              <a:t>It is extremely difficult for a learner to plan a piece of writing: construct sentences that reflect what they would like to say; punctuate work; and spell correctly. </a:t>
            </a:r>
          </a:p>
          <a:p>
            <a:r>
              <a:rPr lang="en-GB" dirty="0"/>
              <a:t>Similar stresses may occur with formulating a verbal response to questions, coming up with solutions to problems or when trying to read something important that needs your full understanding and appropriate response in a very short space of time.</a:t>
            </a:r>
          </a:p>
        </p:txBody>
      </p:sp>
      <p:sp>
        <p:nvSpPr>
          <p:cNvPr id="10" name="Flowchart: Sequential Access Storage 9"/>
          <p:cNvSpPr/>
          <p:nvPr/>
        </p:nvSpPr>
        <p:spPr>
          <a:xfrm rot="8664188">
            <a:off x="3066373" y="1149288"/>
            <a:ext cx="2071433" cy="1677147"/>
          </a:xfrm>
          <a:prstGeom prst="flowChartMagneticTa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3563888" y="1425563"/>
            <a:ext cx="1296144" cy="1200329"/>
          </a:xfrm>
          <a:prstGeom prst="rect">
            <a:avLst/>
          </a:prstGeom>
          <a:noFill/>
        </p:spPr>
        <p:txBody>
          <a:bodyPr wrap="square" rtlCol="0">
            <a:spAutoFit/>
          </a:bodyPr>
          <a:lstStyle/>
          <a:p>
            <a:r>
              <a:rPr lang="en-GB" dirty="0"/>
              <a:t>I DON’T KNOW HOW TO SPELL IT !!!</a:t>
            </a:r>
          </a:p>
        </p:txBody>
      </p:sp>
      <p:sp>
        <p:nvSpPr>
          <p:cNvPr id="12" name="Cloud Callout 11"/>
          <p:cNvSpPr/>
          <p:nvPr/>
        </p:nvSpPr>
        <p:spPr>
          <a:xfrm>
            <a:off x="6660232" y="1196752"/>
            <a:ext cx="2016224" cy="1152128"/>
          </a:xfrm>
          <a:prstGeom prst="cloud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6967331" y="1425563"/>
            <a:ext cx="1440160" cy="646331"/>
          </a:xfrm>
          <a:prstGeom prst="rect">
            <a:avLst/>
          </a:prstGeom>
          <a:noFill/>
        </p:spPr>
        <p:txBody>
          <a:bodyPr wrap="square" rtlCol="0">
            <a:spAutoFit/>
          </a:bodyPr>
          <a:lstStyle/>
          <a:p>
            <a:r>
              <a:rPr lang="en-GB" dirty="0"/>
              <a:t>I CAN’T DO THIS!!!</a:t>
            </a:r>
          </a:p>
        </p:txBody>
      </p:sp>
      <p:sp>
        <p:nvSpPr>
          <p:cNvPr id="3" name="Slide Number Placeholder 2"/>
          <p:cNvSpPr>
            <a:spLocks noGrp="1"/>
          </p:cNvSpPr>
          <p:nvPr>
            <p:ph type="sldNum" sz="quarter" idx="12"/>
          </p:nvPr>
        </p:nvSpPr>
        <p:spPr/>
        <p:txBody>
          <a:bodyPr/>
          <a:lstStyle/>
          <a:p>
            <a:fld id="{689A1D81-ADA2-41C4-A230-554F13C29FC0}" type="slidenum">
              <a:rPr lang="en-GB" smtClean="0"/>
              <a:t>14</a:t>
            </a:fld>
            <a:endParaRPr lang="en-GB" dirty="0"/>
          </a:p>
        </p:txBody>
      </p:sp>
    </p:spTree>
    <p:extLst>
      <p:ext uri="{BB962C8B-B14F-4D97-AF65-F5344CB8AC3E}">
        <p14:creationId xmlns:p14="http://schemas.microsoft.com/office/powerpoint/2010/main" val="50308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principles of WM intervention</a:t>
            </a:r>
          </a:p>
        </p:txBody>
      </p:sp>
      <p:sp>
        <p:nvSpPr>
          <p:cNvPr id="3" name="Content Placeholder 2"/>
          <p:cNvSpPr>
            <a:spLocks noGrp="1"/>
          </p:cNvSpPr>
          <p:nvPr>
            <p:ph idx="1"/>
          </p:nvPr>
        </p:nvSpPr>
        <p:spPr>
          <a:xfrm>
            <a:off x="179512" y="1268760"/>
            <a:ext cx="8856984" cy="5328592"/>
          </a:xfrm>
        </p:spPr>
        <p:txBody>
          <a:bodyPr>
            <a:normAutofit fontScale="92500" lnSpcReduction="10000"/>
          </a:bodyPr>
          <a:lstStyle/>
          <a:p>
            <a:pPr marL="0" indent="0">
              <a:buNone/>
            </a:pPr>
            <a:r>
              <a:rPr lang="en-GB" sz="2800" dirty="0"/>
              <a:t>To “avoid working memory failures in order to prevent learning from being delayed or impaired”</a:t>
            </a:r>
          </a:p>
          <a:p>
            <a:pPr marL="0" indent="0">
              <a:buNone/>
            </a:pPr>
            <a:r>
              <a:rPr lang="en-GB" sz="1400" dirty="0"/>
              <a:t>(Gathercole &amp;Alloway  2008)</a:t>
            </a:r>
          </a:p>
          <a:p>
            <a:pPr marL="0" indent="0" algn="ctr">
              <a:buNone/>
            </a:pPr>
            <a:r>
              <a:rPr lang="en-GB" dirty="0"/>
              <a:t>What are the 8 principles? (discuss and feedback) </a:t>
            </a:r>
          </a:p>
          <a:p>
            <a:pPr>
              <a:buFont typeface="Wingdings" panose="05000000000000000000" pitchFamily="2" charset="2"/>
              <a:buChar char="v"/>
            </a:pPr>
            <a:r>
              <a:rPr lang="en-GB" sz="2800" dirty="0"/>
              <a:t>Recognise </a:t>
            </a:r>
          </a:p>
          <a:p>
            <a:pPr>
              <a:buFont typeface="Wingdings" panose="05000000000000000000" pitchFamily="2" charset="2"/>
              <a:buChar char="v"/>
            </a:pPr>
            <a:r>
              <a:rPr lang="en-GB" sz="2800" dirty="0"/>
              <a:t>Monitor </a:t>
            </a:r>
          </a:p>
          <a:p>
            <a:pPr>
              <a:buFont typeface="Wingdings" panose="05000000000000000000" pitchFamily="2" charset="2"/>
              <a:buChar char="v"/>
            </a:pPr>
            <a:r>
              <a:rPr lang="en-GB" sz="2800" dirty="0"/>
              <a:t>Evaluate</a:t>
            </a:r>
          </a:p>
          <a:p>
            <a:pPr>
              <a:buFont typeface="Wingdings" panose="05000000000000000000" pitchFamily="2" charset="2"/>
              <a:buChar char="v"/>
            </a:pPr>
            <a:r>
              <a:rPr lang="en-GB" sz="2800" dirty="0"/>
              <a:t>Reduce </a:t>
            </a:r>
          </a:p>
          <a:p>
            <a:pPr>
              <a:buFont typeface="Wingdings" panose="05000000000000000000" pitchFamily="2" charset="2"/>
              <a:buChar char="v"/>
            </a:pPr>
            <a:r>
              <a:rPr lang="en-GB" sz="2800" dirty="0"/>
              <a:t>Be aware of processing demands </a:t>
            </a:r>
          </a:p>
          <a:p>
            <a:pPr>
              <a:buFont typeface="Wingdings" panose="05000000000000000000" pitchFamily="2" charset="2"/>
              <a:buChar char="v"/>
            </a:pPr>
            <a:r>
              <a:rPr lang="en-GB" sz="2800" dirty="0"/>
              <a:t>Repeat </a:t>
            </a:r>
          </a:p>
          <a:p>
            <a:pPr>
              <a:buFont typeface="Wingdings" panose="05000000000000000000" pitchFamily="2" charset="2"/>
              <a:buChar char="v"/>
            </a:pPr>
            <a:r>
              <a:rPr lang="en-GB" sz="2800" dirty="0"/>
              <a:t>Teach memory aids</a:t>
            </a:r>
          </a:p>
          <a:p>
            <a:pPr>
              <a:buFont typeface="Wingdings" panose="05000000000000000000" pitchFamily="2" charset="2"/>
              <a:buChar char="v"/>
            </a:pPr>
            <a:r>
              <a:rPr lang="en-GB" sz="2800" dirty="0"/>
              <a:t>Teach metacognition (how you learn)</a:t>
            </a:r>
          </a:p>
          <a:p>
            <a:endParaRPr lang="en-GB" dirty="0"/>
          </a:p>
        </p:txBody>
      </p:sp>
      <p:sp>
        <p:nvSpPr>
          <p:cNvPr id="4" name="Slide Number Placeholder 3"/>
          <p:cNvSpPr>
            <a:spLocks noGrp="1"/>
          </p:cNvSpPr>
          <p:nvPr>
            <p:ph type="sldNum" sz="quarter" idx="12"/>
          </p:nvPr>
        </p:nvSpPr>
        <p:spPr/>
        <p:txBody>
          <a:bodyPr/>
          <a:lstStyle/>
          <a:p>
            <a:fld id="{689A1D81-ADA2-41C4-A230-554F13C29FC0}" type="slidenum">
              <a:rPr lang="en-GB" smtClean="0"/>
              <a:t>15</a:t>
            </a:fld>
            <a:endParaRPr lang="en-GB" dirty="0"/>
          </a:p>
        </p:txBody>
      </p:sp>
    </p:spTree>
    <p:extLst>
      <p:ext uri="{BB962C8B-B14F-4D97-AF65-F5344CB8AC3E}">
        <p14:creationId xmlns:p14="http://schemas.microsoft.com/office/powerpoint/2010/main" val="27596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ED43-E033-9D77-F807-8F5952135C99}"/>
              </a:ext>
            </a:extLst>
          </p:cNvPr>
          <p:cNvSpPr>
            <a:spLocks noGrp="1"/>
          </p:cNvSpPr>
          <p:nvPr>
            <p:ph type="title"/>
          </p:nvPr>
        </p:nvSpPr>
        <p:spPr/>
        <p:txBody>
          <a:bodyPr>
            <a:normAutofit fontScale="90000"/>
          </a:bodyPr>
          <a:lstStyle/>
          <a:p>
            <a:r>
              <a:rPr lang="en-GB" dirty="0"/>
              <a:t>How to remember the principles – a useful strategy </a:t>
            </a:r>
          </a:p>
        </p:txBody>
      </p:sp>
      <p:sp>
        <p:nvSpPr>
          <p:cNvPr id="3" name="Content Placeholder 2">
            <a:extLst>
              <a:ext uri="{FF2B5EF4-FFF2-40B4-BE49-F238E27FC236}">
                <a16:creationId xmlns:a16="http://schemas.microsoft.com/office/drawing/2014/main" id="{C4E0BB17-C106-BCF0-E99F-F3FE72B9E2B2}"/>
              </a:ext>
            </a:extLst>
          </p:cNvPr>
          <p:cNvSpPr>
            <a:spLocks noGrp="1"/>
          </p:cNvSpPr>
          <p:nvPr>
            <p:ph idx="1"/>
          </p:nvPr>
        </p:nvSpPr>
        <p:spPr/>
        <p:txBody>
          <a:bodyPr>
            <a:normAutofit fontScale="92500" lnSpcReduction="10000"/>
          </a:bodyPr>
          <a:lstStyle/>
          <a:p>
            <a:r>
              <a:rPr lang="en-GB" dirty="0" err="1"/>
              <a:t>Mneumonic</a:t>
            </a:r>
            <a:r>
              <a:rPr lang="en-GB" dirty="0"/>
              <a:t> for the principles </a:t>
            </a:r>
          </a:p>
          <a:p>
            <a:r>
              <a:rPr lang="en-GB" dirty="0"/>
              <a:t>R E  M  B A     R TT (Mc and Ma)</a:t>
            </a:r>
          </a:p>
          <a:p>
            <a:r>
              <a:rPr lang="en-GB" dirty="0"/>
              <a:t>“</a:t>
            </a:r>
            <a:r>
              <a:rPr lang="en-GB" dirty="0" err="1"/>
              <a:t>REMemBA</a:t>
            </a:r>
            <a:r>
              <a:rPr lang="en-GB" dirty="0"/>
              <a:t>  ,  Reduce    Teaching (Meta Cognition and Memory Aids) </a:t>
            </a:r>
          </a:p>
          <a:p>
            <a:pPr marL="0" indent="0">
              <a:buNone/>
            </a:pPr>
            <a:r>
              <a:rPr lang="en-GB" dirty="0"/>
              <a:t>Or </a:t>
            </a:r>
          </a:p>
          <a:p>
            <a:pPr marL="0" indent="0">
              <a:buNone/>
            </a:pPr>
            <a:r>
              <a:rPr lang="en-GB" dirty="0" err="1"/>
              <a:t>REMBaRT</a:t>
            </a:r>
            <a:r>
              <a:rPr lang="en-GB" dirty="0"/>
              <a:t> Mc n Ma </a:t>
            </a:r>
          </a:p>
          <a:p>
            <a:pPr marL="0" indent="0">
              <a:buNone/>
            </a:pPr>
            <a:endParaRPr lang="en-GB" dirty="0"/>
          </a:p>
          <a:p>
            <a:pPr marL="0" indent="0">
              <a:buNone/>
            </a:pPr>
            <a:r>
              <a:rPr lang="en-GB" dirty="0"/>
              <a:t>Recognise, Evaluate, Monitor, Be Aware, Reduce, </a:t>
            </a:r>
          </a:p>
          <a:p>
            <a:pPr marL="0" indent="0">
              <a:buNone/>
            </a:pPr>
            <a:r>
              <a:rPr lang="en-GB" dirty="0"/>
              <a:t>Teach – Meta cognition and Memory Aids</a:t>
            </a:r>
          </a:p>
        </p:txBody>
      </p:sp>
      <p:sp>
        <p:nvSpPr>
          <p:cNvPr id="4" name="Slide Number Placeholder 3">
            <a:extLst>
              <a:ext uri="{FF2B5EF4-FFF2-40B4-BE49-F238E27FC236}">
                <a16:creationId xmlns:a16="http://schemas.microsoft.com/office/drawing/2014/main" id="{91C94695-9E04-C1AE-2D29-C58195CCF39D}"/>
              </a:ext>
            </a:extLst>
          </p:cNvPr>
          <p:cNvSpPr>
            <a:spLocks noGrp="1"/>
          </p:cNvSpPr>
          <p:nvPr>
            <p:ph type="sldNum" sz="quarter" idx="12"/>
          </p:nvPr>
        </p:nvSpPr>
        <p:spPr/>
        <p:txBody>
          <a:bodyPr/>
          <a:lstStyle/>
          <a:p>
            <a:fld id="{689A1D81-ADA2-41C4-A230-554F13C29FC0}" type="slidenum">
              <a:rPr lang="en-GB" smtClean="0"/>
              <a:t>16</a:t>
            </a:fld>
            <a:endParaRPr lang="en-GB" dirty="0"/>
          </a:p>
        </p:txBody>
      </p:sp>
    </p:spTree>
    <p:extLst>
      <p:ext uri="{BB962C8B-B14F-4D97-AF65-F5344CB8AC3E}">
        <p14:creationId xmlns:p14="http://schemas.microsoft.com/office/powerpoint/2010/main" val="136574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402"/>
          </a:xfrm>
        </p:spPr>
        <p:txBody>
          <a:bodyPr/>
          <a:lstStyle/>
          <a:p>
            <a:r>
              <a:rPr lang="en-GB" dirty="0"/>
              <a:t> Working memory strategies </a:t>
            </a:r>
          </a:p>
        </p:txBody>
      </p:sp>
      <p:sp>
        <p:nvSpPr>
          <p:cNvPr id="3" name="Content Placeholder 2"/>
          <p:cNvSpPr>
            <a:spLocks noGrp="1"/>
          </p:cNvSpPr>
          <p:nvPr>
            <p:ph idx="1"/>
          </p:nvPr>
        </p:nvSpPr>
        <p:spPr>
          <a:xfrm>
            <a:off x="457200" y="1600200"/>
            <a:ext cx="8395320" cy="5069160"/>
          </a:xfrm>
        </p:spPr>
        <p:txBody>
          <a:bodyPr/>
          <a:lstStyle/>
          <a:p>
            <a:r>
              <a:rPr lang="en-GB" dirty="0"/>
              <a:t>Mnemonics </a:t>
            </a:r>
          </a:p>
          <a:p>
            <a:pPr marL="0" indent="0">
              <a:buNone/>
            </a:pPr>
            <a:endParaRPr lang="en-GB" dirty="0"/>
          </a:p>
          <a:p>
            <a:endParaRPr lang="en-GB" dirty="0"/>
          </a:p>
          <a:p>
            <a:endParaRPr lang="en-GB" dirty="0"/>
          </a:p>
          <a:p>
            <a:r>
              <a:rPr lang="en-GB" dirty="0"/>
              <a:t>Mindmaps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3861048"/>
            <a:ext cx="4640560" cy="270008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2672" y="1268760"/>
            <a:ext cx="2329408" cy="2526792"/>
          </a:xfrm>
          <a:prstGeom prst="rect">
            <a:avLst/>
          </a:prstGeom>
        </p:spPr>
      </p:pic>
      <p:sp>
        <p:nvSpPr>
          <p:cNvPr id="6" name="TextBox 5"/>
          <p:cNvSpPr txBox="1"/>
          <p:nvPr/>
        </p:nvSpPr>
        <p:spPr>
          <a:xfrm>
            <a:off x="5436096" y="1286040"/>
            <a:ext cx="1980220" cy="2308324"/>
          </a:xfrm>
          <a:prstGeom prst="rect">
            <a:avLst/>
          </a:prstGeom>
          <a:noFill/>
        </p:spPr>
        <p:txBody>
          <a:bodyPr wrap="square" rtlCol="0">
            <a:spAutoFit/>
          </a:bodyPr>
          <a:lstStyle/>
          <a:p>
            <a:r>
              <a:rPr lang="en-GB" b="1" dirty="0"/>
              <a:t>RHYTHM</a:t>
            </a:r>
            <a:r>
              <a:rPr lang="en-GB" dirty="0"/>
              <a:t> </a:t>
            </a:r>
          </a:p>
          <a:p>
            <a:endParaRPr lang="en-GB" dirty="0"/>
          </a:p>
          <a:p>
            <a:r>
              <a:rPr lang="en-GB" dirty="0"/>
              <a:t>R- Rhythm </a:t>
            </a:r>
          </a:p>
          <a:p>
            <a:r>
              <a:rPr lang="en-GB" dirty="0"/>
              <a:t>H – Has</a:t>
            </a:r>
          </a:p>
          <a:p>
            <a:r>
              <a:rPr lang="en-GB" dirty="0"/>
              <a:t>Y – Your </a:t>
            </a:r>
          </a:p>
          <a:p>
            <a:r>
              <a:rPr lang="en-GB" dirty="0"/>
              <a:t>T- Two</a:t>
            </a:r>
          </a:p>
          <a:p>
            <a:r>
              <a:rPr lang="en-GB" dirty="0"/>
              <a:t>H- Hands </a:t>
            </a:r>
          </a:p>
          <a:p>
            <a:r>
              <a:rPr lang="en-GB" dirty="0"/>
              <a:t>M – Moving </a:t>
            </a:r>
          </a:p>
        </p:txBody>
      </p:sp>
      <p:sp>
        <p:nvSpPr>
          <p:cNvPr id="7" name="Slide Number Placeholder 6"/>
          <p:cNvSpPr>
            <a:spLocks noGrp="1"/>
          </p:cNvSpPr>
          <p:nvPr>
            <p:ph type="sldNum" sz="quarter" idx="12"/>
          </p:nvPr>
        </p:nvSpPr>
        <p:spPr/>
        <p:txBody>
          <a:bodyPr/>
          <a:lstStyle/>
          <a:p>
            <a:fld id="{689A1D81-ADA2-41C4-A230-554F13C29FC0}" type="slidenum">
              <a:rPr lang="en-GB" smtClean="0"/>
              <a:t>17</a:t>
            </a:fld>
            <a:endParaRPr lang="en-GB" dirty="0"/>
          </a:p>
        </p:txBody>
      </p:sp>
    </p:spTree>
    <p:extLst>
      <p:ext uri="{BB962C8B-B14F-4D97-AF65-F5344CB8AC3E}">
        <p14:creationId xmlns:p14="http://schemas.microsoft.com/office/powerpoint/2010/main" val="145141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558D-C727-47B8-0D6C-CC10FD383250}"/>
              </a:ext>
            </a:extLst>
          </p:cNvPr>
          <p:cNvSpPr>
            <a:spLocks noGrp="1"/>
          </p:cNvSpPr>
          <p:nvPr>
            <p:ph type="title"/>
          </p:nvPr>
        </p:nvSpPr>
        <p:spPr/>
        <p:txBody>
          <a:bodyPr/>
          <a:lstStyle/>
          <a:p>
            <a:r>
              <a:rPr lang="en-GB" dirty="0"/>
              <a:t>Group activity – learner scenario</a:t>
            </a:r>
          </a:p>
        </p:txBody>
      </p:sp>
      <p:sp>
        <p:nvSpPr>
          <p:cNvPr id="3" name="Content Placeholder 2">
            <a:extLst>
              <a:ext uri="{FF2B5EF4-FFF2-40B4-BE49-F238E27FC236}">
                <a16:creationId xmlns:a16="http://schemas.microsoft.com/office/drawing/2014/main" id="{3E9C5CF6-F6A7-5D0E-4342-E06307534722}"/>
              </a:ext>
            </a:extLst>
          </p:cNvPr>
          <p:cNvSpPr>
            <a:spLocks noGrp="1"/>
          </p:cNvSpPr>
          <p:nvPr>
            <p:ph idx="1"/>
          </p:nvPr>
        </p:nvSpPr>
        <p:spPr>
          <a:xfrm>
            <a:off x="457200" y="1417638"/>
            <a:ext cx="8229600" cy="5303837"/>
          </a:xfrm>
        </p:spPr>
        <p:txBody>
          <a:bodyPr>
            <a:normAutofit fontScale="85000" lnSpcReduction="10000"/>
          </a:bodyPr>
          <a:lstStyle/>
          <a:p>
            <a:pPr>
              <a:lnSpc>
                <a:spcPct val="107000"/>
              </a:lnSpc>
              <a:spcAft>
                <a:spcPts val="800"/>
              </a:spcAft>
            </a:pPr>
            <a:r>
              <a:rPr lang="en-GB" sz="3300" kern="100" dirty="0">
                <a:effectLst/>
                <a:latin typeface="Calibri" panose="020F0502020204030204" pitchFamily="34" charset="0"/>
                <a:ea typeface="Aptos" panose="020B0004020202020204" pitchFamily="34" charset="0"/>
                <a:cs typeface="Calibri" panose="020F0502020204030204" pitchFamily="34" charset="0"/>
              </a:rPr>
              <a:t>Jane has been attending an employability work club for several weeks.  Today she has asked for support to complete an application form with an imminent deadline as advised by her DWP Work Coach.   For this application, Jane needs to register with an employment website and then upload her CV.  Jane needs to update her CV to include her last employment details before she can upload it.   The tutor is providing verbal step-by-step instructions to Jane but Jane is struggling to remember each step and is now quite frustrated and is considering not applying for the position.</a:t>
            </a:r>
          </a:p>
          <a:p>
            <a:endParaRPr lang="en-GB" dirty="0"/>
          </a:p>
        </p:txBody>
      </p:sp>
      <p:sp>
        <p:nvSpPr>
          <p:cNvPr id="4" name="Slide Number Placeholder 3">
            <a:extLst>
              <a:ext uri="{FF2B5EF4-FFF2-40B4-BE49-F238E27FC236}">
                <a16:creationId xmlns:a16="http://schemas.microsoft.com/office/drawing/2014/main" id="{E3B51AD4-F3CB-DD4F-5EBF-C48F1CE49181}"/>
              </a:ext>
            </a:extLst>
          </p:cNvPr>
          <p:cNvSpPr>
            <a:spLocks noGrp="1"/>
          </p:cNvSpPr>
          <p:nvPr>
            <p:ph type="sldNum" sz="quarter" idx="12"/>
          </p:nvPr>
        </p:nvSpPr>
        <p:spPr/>
        <p:txBody>
          <a:bodyPr/>
          <a:lstStyle/>
          <a:p>
            <a:fld id="{689A1D81-ADA2-41C4-A230-554F13C29FC0}" type="slidenum">
              <a:rPr lang="en-GB" smtClean="0"/>
              <a:t>18</a:t>
            </a:fld>
            <a:endParaRPr lang="en-GB" dirty="0"/>
          </a:p>
        </p:txBody>
      </p:sp>
    </p:spTree>
    <p:extLst>
      <p:ext uri="{BB962C8B-B14F-4D97-AF65-F5344CB8AC3E}">
        <p14:creationId xmlns:p14="http://schemas.microsoft.com/office/powerpoint/2010/main" val="204868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Group activity: What would you do?</a:t>
            </a:r>
          </a:p>
        </p:txBody>
      </p:sp>
      <p:sp>
        <p:nvSpPr>
          <p:cNvPr id="3" name="Content Placeholder 2"/>
          <p:cNvSpPr>
            <a:spLocks noGrp="1"/>
          </p:cNvSpPr>
          <p:nvPr>
            <p:ph idx="1"/>
          </p:nvPr>
        </p:nvSpPr>
        <p:spPr/>
        <p:txBody>
          <a:bodyPr>
            <a:normAutofit lnSpcReduction="10000"/>
          </a:bodyPr>
          <a:lstStyle/>
          <a:p>
            <a:pPr marL="0" indent="0">
              <a:buNone/>
            </a:pPr>
            <a:r>
              <a:rPr lang="en-GB" dirty="0"/>
              <a:t>Please discuss the scenario and answer these questions:-</a:t>
            </a:r>
          </a:p>
          <a:p>
            <a:pPr lvl="0"/>
            <a:r>
              <a:rPr lang="en-GB" dirty="0"/>
              <a:t>What are the possible WM demands of the learning activity?</a:t>
            </a:r>
          </a:p>
          <a:p>
            <a:pPr lvl="0"/>
            <a:r>
              <a:rPr lang="en-GB" dirty="0"/>
              <a:t>Which signs of WM overload is the learner exhibiting? </a:t>
            </a:r>
          </a:p>
          <a:p>
            <a:pPr lvl="0"/>
            <a:r>
              <a:rPr lang="en-GB" dirty="0"/>
              <a:t>Based on the principles of WM interventions - what support would you offer to a learner with limited working memory?</a:t>
            </a:r>
          </a:p>
          <a:p>
            <a:pPr marL="0" indent="0">
              <a:buNone/>
            </a:pPr>
            <a:endParaRPr lang="en-GB" dirty="0"/>
          </a:p>
        </p:txBody>
      </p:sp>
      <p:sp>
        <p:nvSpPr>
          <p:cNvPr id="4" name="Slide Number Placeholder 3"/>
          <p:cNvSpPr>
            <a:spLocks noGrp="1"/>
          </p:cNvSpPr>
          <p:nvPr>
            <p:ph type="sldNum" sz="quarter" idx="12"/>
          </p:nvPr>
        </p:nvSpPr>
        <p:spPr/>
        <p:txBody>
          <a:bodyPr/>
          <a:lstStyle/>
          <a:p>
            <a:fld id="{689A1D81-ADA2-41C4-A230-554F13C29FC0}" type="slidenum">
              <a:rPr lang="en-GB" smtClean="0"/>
              <a:t>19</a:t>
            </a:fld>
            <a:endParaRPr lang="en-GB" dirty="0"/>
          </a:p>
        </p:txBody>
      </p:sp>
    </p:spTree>
    <p:extLst>
      <p:ext uri="{BB962C8B-B14F-4D97-AF65-F5344CB8AC3E}">
        <p14:creationId xmlns:p14="http://schemas.microsoft.com/office/powerpoint/2010/main" val="237330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2376264"/>
          </a:xfrm>
        </p:spPr>
        <p:txBody>
          <a:bodyPr>
            <a:normAutofit fontScale="90000"/>
          </a:bodyPr>
          <a:lstStyle/>
          <a:p>
            <a:pPr algn="l"/>
            <a:br>
              <a:rPr lang="en-GB" dirty="0"/>
            </a:br>
            <a:r>
              <a:rPr lang="en-GB" dirty="0"/>
              <a:t>                     Working Memory</a:t>
            </a:r>
            <a:br>
              <a:rPr lang="en-GB" dirty="0"/>
            </a:br>
            <a:r>
              <a:rPr lang="en-GB" sz="3100" dirty="0"/>
              <a:t>What is working memory?</a:t>
            </a:r>
            <a:br>
              <a:rPr lang="en-GB" sz="3100" dirty="0"/>
            </a:br>
            <a:r>
              <a:rPr lang="en-GB" sz="3100" dirty="0"/>
              <a:t>How does it impact on us as individuals and the individuals that we support? </a:t>
            </a:r>
            <a:br>
              <a:rPr lang="en-GB" sz="3100" dirty="0"/>
            </a:br>
            <a:r>
              <a:rPr lang="en-GB" dirty="0"/>
              <a:t> </a:t>
            </a:r>
          </a:p>
        </p:txBody>
      </p:sp>
      <p:sp>
        <p:nvSpPr>
          <p:cNvPr id="3" name="Content Placeholder 2"/>
          <p:cNvSpPr>
            <a:spLocks noGrp="1"/>
          </p:cNvSpPr>
          <p:nvPr>
            <p:ph idx="1"/>
          </p:nvPr>
        </p:nvSpPr>
        <p:spPr>
          <a:xfrm>
            <a:off x="457200" y="2420888"/>
            <a:ext cx="8229600" cy="3960440"/>
          </a:xfrm>
        </p:spPr>
        <p:txBody>
          <a:bodyPr>
            <a:normAutofit lnSpcReduction="10000"/>
          </a:bodyPr>
          <a:lstStyle/>
          <a:p>
            <a:pPr marL="0" indent="0">
              <a:buNone/>
            </a:pPr>
            <a:r>
              <a:rPr lang="en-GB" dirty="0"/>
              <a:t>Session Aims:</a:t>
            </a:r>
          </a:p>
          <a:p>
            <a:pPr>
              <a:buFont typeface="Wingdings" panose="05000000000000000000" pitchFamily="2" charset="2"/>
              <a:buChar char="v"/>
            </a:pPr>
            <a:r>
              <a:rPr lang="en-GB" sz="2800" dirty="0"/>
              <a:t>Have an overview of Working  Memory (WM)</a:t>
            </a:r>
          </a:p>
          <a:p>
            <a:pPr>
              <a:buFont typeface="Wingdings" panose="05000000000000000000" pitchFamily="2" charset="2"/>
              <a:buChar char="v"/>
            </a:pPr>
            <a:r>
              <a:rPr lang="en-GB" sz="2800" dirty="0"/>
              <a:t>Awareness of the signs of WM “overload”</a:t>
            </a:r>
          </a:p>
          <a:p>
            <a:pPr>
              <a:buFont typeface="Wingdings" panose="05000000000000000000" pitchFamily="2" charset="2"/>
              <a:buChar char="v"/>
            </a:pPr>
            <a:r>
              <a:rPr lang="en-GB" sz="2800" dirty="0"/>
              <a:t>Awareness of Principles of WM intervention </a:t>
            </a:r>
          </a:p>
          <a:p>
            <a:pPr>
              <a:buFont typeface="Wingdings" panose="05000000000000000000" pitchFamily="2" charset="2"/>
              <a:buChar char="v"/>
            </a:pPr>
            <a:r>
              <a:rPr lang="en-GB" sz="2800" dirty="0"/>
              <a:t>Identify strategies to support WM</a:t>
            </a:r>
          </a:p>
          <a:p>
            <a:pPr>
              <a:buFont typeface="Wingdings" panose="05000000000000000000" pitchFamily="2" charset="2"/>
              <a:buChar char="v"/>
            </a:pPr>
            <a:r>
              <a:rPr lang="en-GB" sz="2800" dirty="0"/>
              <a:t>Application of above awareness and strategies to the work we do </a:t>
            </a:r>
          </a:p>
          <a:p>
            <a:pPr>
              <a:buFont typeface="Wingdings" panose="05000000000000000000" pitchFamily="2" charset="2"/>
              <a:buChar char="v"/>
            </a:pPr>
            <a:r>
              <a:rPr lang="en-GB" sz="2800" dirty="0"/>
              <a:t>Further reading information</a:t>
            </a:r>
          </a:p>
        </p:txBody>
      </p:sp>
      <p:sp>
        <p:nvSpPr>
          <p:cNvPr id="4" name="Slide Number Placeholder 3"/>
          <p:cNvSpPr>
            <a:spLocks noGrp="1"/>
          </p:cNvSpPr>
          <p:nvPr>
            <p:ph type="sldNum" sz="quarter" idx="12"/>
          </p:nvPr>
        </p:nvSpPr>
        <p:spPr/>
        <p:txBody>
          <a:bodyPr/>
          <a:lstStyle/>
          <a:p>
            <a:fld id="{689A1D81-ADA2-41C4-A230-554F13C29FC0}" type="slidenum">
              <a:rPr lang="en-GB" smtClean="0"/>
              <a:t>2</a:t>
            </a:fld>
            <a:endParaRPr lang="en-GB" dirty="0"/>
          </a:p>
        </p:txBody>
      </p:sp>
    </p:spTree>
    <p:extLst>
      <p:ext uri="{BB962C8B-B14F-4D97-AF65-F5344CB8AC3E}">
        <p14:creationId xmlns:p14="http://schemas.microsoft.com/office/powerpoint/2010/main" val="1541356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Reflective Practice</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Think of a learning activity within one of your groups and the learners you work with and answer these questions:-</a:t>
            </a:r>
          </a:p>
          <a:p>
            <a:pPr lvl="0"/>
            <a:r>
              <a:rPr lang="en-GB" dirty="0"/>
              <a:t>What are the WM demands of your learning activity?</a:t>
            </a:r>
          </a:p>
          <a:p>
            <a:pPr lvl="0"/>
            <a:r>
              <a:rPr lang="en-GB" dirty="0"/>
              <a:t>Which signs of WM overload may your learners be exhibiting? </a:t>
            </a:r>
          </a:p>
          <a:p>
            <a:pPr lvl="0"/>
            <a:r>
              <a:rPr lang="en-GB" dirty="0"/>
              <a:t>Based on the principles of WM interventions - what support would you offer to a learner with limited working memory?</a:t>
            </a:r>
          </a:p>
          <a:p>
            <a:pPr marL="0" indent="0">
              <a:buNone/>
            </a:pPr>
            <a:endParaRPr lang="en-GB" dirty="0"/>
          </a:p>
        </p:txBody>
      </p:sp>
      <p:sp>
        <p:nvSpPr>
          <p:cNvPr id="4" name="Slide Number Placeholder 3"/>
          <p:cNvSpPr>
            <a:spLocks noGrp="1"/>
          </p:cNvSpPr>
          <p:nvPr>
            <p:ph type="sldNum" sz="quarter" idx="12"/>
          </p:nvPr>
        </p:nvSpPr>
        <p:spPr/>
        <p:txBody>
          <a:bodyPr/>
          <a:lstStyle/>
          <a:p>
            <a:fld id="{689A1D81-ADA2-41C4-A230-554F13C29FC0}" type="slidenum">
              <a:rPr lang="en-GB" smtClean="0"/>
              <a:t>20</a:t>
            </a:fld>
            <a:endParaRPr lang="en-GB" dirty="0"/>
          </a:p>
        </p:txBody>
      </p:sp>
    </p:spTree>
    <p:extLst>
      <p:ext uri="{BB962C8B-B14F-4D97-AF65-F5344CB8AC3E}">
        <p14:creationId xmlns:p14="http://schemas.microsoft.com/office/powerpoint/2010/main" val="14998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r>
              <a:rPr lang="en-GB" dirty="0"/>
              <a:t>Activity 1:Memories are made of this……….</a:t>
            </a:r>
          </a:p>
        </p:txBody>
      </p:sp>
      <p:sp>
        <p:nvSpPr>
          <p:cNvPr id="3" name="Content Placeholder 2"/>
          <p:cNvSpPr>
            <a:spLocks noGrp="1"/>
          </p:cNvSpPr>
          <p:nvPr>
            <p:ph idx="1"/>
          </p:nvPr>
        </p:nvSpPr>
        <p:spPr>
          <a:xfrm>
            <a:off x="140336" y="1556793"/>
            <a:ext cx="8546464" cy="4536504"/>
          </a:xfrm>
        </p:spPr>
        <p:txBody>
          <a:bodyPr/>
          <a:lstStyle/>
          <a:p>
            <a:pPr marL="0" indent="0">
              <a:buNone/>
            </a:pPr>
            <a:r>
              <a:rPr lang="en-GB" dirty="0"/>
              <a:t>     Procedural                                       Semantic</a:t>
            </a:r>
          </a:p>
          <a:p>
            <a:endParaRPr lang="en-GB" dirty="0"/>
          </a:p>
          <a:p>
            <a:pPr marL="0" indent="0">
              <a:buNone/>
            </a:pPr>
            <a:r>
              <a:rPr lang="en-GB" dirty="0"/>
              <a:t>                                  Episodic </a:t>
            </a:r>
          </a:p>
          <a:p>
            <a:pPr marL="0" indent="0">
              <a:buNone/>
            </a:pPr>
            <a:endParaRPr lang="en-GB" dirty="0"/>
          </a:p>
          <a:p>
            <a:pPr marL="0" indent="0">
              <a:buNone/>
            </a:pPr>
            <a:r>
              <a:rPr lang="en-GB" dirty="0"/>
              <a:t>Working </a:t>
            </a:r>
          </a:p>
          <a:p>
            <a:pPr marL="0" indent="0">
              <a:buNone/>
            </a:pPr>
            <a:r>
              <a:rPr lang="en-GB" dirty="0"/>
              <a:t>                                                    Autobiographical        </a:t>
            </a:r>
          </a:p>
        </p:txBody>
      </p:sp>
      <p:sp>
        <p:nvSpPr>
          <p:cNvPr id="4" name="Slide Number Placeholder 3"/>
          <p:cNvSpPr>
            <a:spLocks noGrp="1"/>
          </p:cNvSpPr>
          <p:nvPr>
            <p:ph type="sldNum" sz="quarter" idx="12"/>
          </p:nvPr>
        </p:nvSpPr>
        <p:spPr/>
        <p:txBody>
          <a:bodyPr/>
          <a:lstStyle/>
          <a:p>
            <a:fld id="{689A1D81-ADA2-41C4-A230-554F13C29FC0}" type="slidenum">
              <a:rPr lang="en-GB" smtClean="0"/>
              <a:t>3</a:t>
            </a:fld>
            <a:endParaRPr lang="en-GB" dirty="0"/>
          </a:p>
        </p:txBody>
      </p:sp>
      <p:pic>
        <p:nvPicPr>
          <p:cNvPr id="6" name="Picture 5" descr="http://i1.dailyrecord.co.uk/incoming/article1384452.ece/ALTERNATES/s615/Velodrom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2132856"/>
            <a:ext cx="1785635" cy="1329253"/>
          </a:xfrm>
          <a:prstGeom prst="rect">
            <a:avLst/>
          </a:prstGeom>
          <a:noFill/>
          <a:ln>
            <a:noFill/>
          </a:ln>
        </p:spPr>
      </p:pic>
      <p:pic>
        <p:nvPicPr>
          <p:cNvPr id="7" name="Picture 6" descr="https://i0.wp.com/thegeneralidea.org/wp-content/uploads/2016/10/getimage.jpg?fit=729%2C447&amp;ssl=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3617" y="2021949"/>
            <a:ext cx="2664297" cy="1440160"/>
          </a:xfrm>
          <a:prstGeom prst="rect">
            <a:avLst/>
          </a:prstGeom>
          <a:noFill/>
          <a:ln>
            <a:noFill/>
          </a:ln>
        </p:spPr>
      </p:pic>
      <p:pic>
        <p:nvPicPr>
          <p:cNvPr id="8" name="Picture 7" descr="http://www.desicomments.com/wp-content/uploads/Happy-Wedding-Day-Phot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5263" y="5062469"/>
            <a:ext cx="2520281" cy="1373610"/>
          </a:xfrm>
          <a:prstGeom prst="rect">
            <a:avLst/>
          </a:prstGeom>
          <a:noFill/>
          <a:ln>
            <a:noFill/>
          </a:ln>
        </p:spPr>
      </p:pic>
      <p:pic>
        <p:nvPicPr>
          <p:cNvPr id="9" name="Picture 8" descr="http://i.amz.mshcdn.com/jtRghGfLUh6EIN_4bngoVlRuJ1c=/950x534/2015/05/01/c3/4260823778.4075f.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4437112"/>
            <a:ext cx="2289692" cy="1482675"/>
          </a:xfrm>
          <a:prstGeom prst="rect">
            <a:avLst/>
          </a:prstGeom>
          <a:noFill/>
          <a:ln>
            <a:noFill/>
          </a:ln>
        </p:spPr>
      </p:pic>
      <p:pic>
        <p:nvPicPr>
          <p:cNvPr id="10" name="Picture 9" descr="http://silvereaglelocksmith.com/blog/wp-content/uploads/shutterstock_82946368.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1840" y="3284984"/>
            <a:ext cx="2088232" cy="1009600"/>
          </a:xfrm>
          <a:prstGeom prst="rect">
            <a:avLst/>
          </a:prstGeom>
          <a:noFill/>
          <a:ln>
            <a:noFill/>
          </a:ln>
        </p:spPr>
      </p:pic>
      <p:sp>
        <p:nvSpPr>
          <p:cNvPr id="13" name="TextBox 12">
            <a:extLst>
              <a:ext uri="{FF2B5EF4-FFF2-40B4-BE49-F238E27FC236}">
                <a16:creationId xmlns:a16="http://schemas.microsoft.com/office/drawing/2014/main" id="{382B73A9-B78A-2F10-2C87-066F35F3C83B}"/>
              </a:ext>
            </a:extLst>
          </p:cNvPr>
          <p:cNvSpPr txBox="1"/>
          <p:nvPr/>
        </p:nvSpPr>
        <p:spPr>
          <a:xfrm>
            <a:off x="2443653" y="1379039"/>
            <a:ext cx="2289692" cy="1446550"/>
          </a:xfrm>
          <a:prstGeom prst="rect">
            <a:avLst/>
          </a:prstGeom>
          <a:noFill/>
        </p:spPr>
        <p:txBody>
          <a:bodyPr wrap="square" rtlCol="0">
            <a:spAutoFit/>
          </a:bodyPr>
          <a:lstStyle/>
          <a:p>
            <a:pPr algn="l" fontAlgn="base"/>
            <a:r>
              <a:rPr lang="en-GB" sz="1400" dirty="0">
                <a:solidFill>
                  <a:srgbClr val="212121"/>
                </a:solidFill>
                <a:latin typeface="Merriweather" panose="020F0502020204030204" pitchFamily="2" charset="0"/>
              </a:rPr>
              <a:t>An implicit, long term memory,</a:t>
            </a:r>
            <a:r>
              <a:rPr lang="en-GB" sz="1400" b="0" i="0" dirty="0">
                <a:solidFill>
                  <a:srgbClr val="212121"/>
                </a:solidFill>
                <a:effectLst/>
                <a:latin typeface="Merriweather" panose="020F0502020204030204" pitchFamily="2" charset="0"/>
              </a:rPr>
              <a:t> involved in the performance of different actions and skills </a:t>
            </a:r>
            <a:r>
              <a:rPr lang="en-GB" sz="1400" b="0" i="0" dirty="0" err="1">
                <a:solidFill>
                  <a:srgbClr val="212121"/>
                </a:solidFill>
                <a:effectLst/>
                <a:latin typeface="Merriweather" panose="020F0502020204030204" pitchFamily="2" charset="0"/>
              </a:rPr>
              <a:t>e.g</a:t>
            </a:r>
            <a:r>
              <a:rPr lang="en-GB" sz="1400" b="0" i="0" dirty="0">
                <a:solidFill>
                  <a:srgbClr val="212121"/>
                </a:solidFill>
                <a:effectLst/>
                <a:latin typeface="Merriweather" panose="020F0502020204030204" pitchFamily="2" charset="0"/>
              </a:rPr>
              <a:t> Riding a bike, tying your shoelaces</a:t>
            </a:r>
            <a:r>
              <a:rPr lang="en-GB" b="0" i="0" dirty="0">
                <a:solidFill>
                  <a:srgbClr val="212121"/>
                </a:solidFill>
                <a:effectLst/>
                <a:latin typeface="Merriweather" panose="020F0502020204030204" pitchFamily="2" charset="0"/>
              </a:rPr>
              <a:t>.</a:t>
            </a:r>
            <a:endParaRPr lang="en-GB" dirty="0"/>
          </a:p>
        </p:txBody>
      </p:sp>
      <p:sp>
        <p:nvSpPr>
          <p:cNvPr id="14" name="TextBox 13">
            <a:extLst>
              <a:ext uri="{FF2B5EF4-FFF2-40B4-BE49-F238E27FC236}">
                <a16:creationId xmlns:a16="http://schemas.microsoft.com/office/drawing/2014/main" id="{F3E1A92A-FB84-E787-9B0D-79869BA77D92}"/>
              </a:ext>
            </a:extLst>
          </p:cNvPr>
          <p:cNvSpPr txBox="1"/>
          <p:nvPr/>
        </p:nvSpPr>
        <p:spPr>
          <a:xfrm>
            <a:off x="5477253" y="3483005"/>
            <a:ext cx="3209547" cy="954107"/>
          </a:xfrm>
          <a:prstGeom prst="rect">
            <a:avLst/>
          </a:prstGeom>
          <a:noFill/>
        </p:spPr>
        <p:txBody>
          <a:bodyPr wrap="square" rtlCol="0">
            <a:spAutoFit/>
          </a:bodyPr>
          <a:lstStyle/>
          <a:p>
            <a:pPr fontAlgn="base"/>
            <a:r>
              <a:rPr lang="en-GB" sz="1400" dirty="0">
                <a:solidFill>
                  <a:srgbClr val="212121"/>
                </a:solidFill>
                <a:latin typeface="Merriweather" panose="020F0502020204030204" pitchFamily="2" charset="0"/>
              </a:rPr>
              <a:t>When you intentionally remember something (like a Dr’s appt or friend’s birthday - an explicit memory</a:t>
            </a:r>
          </a:p>
        </p:txBody>
      </p:sp>
      <p:sp>
        <p:nvSpPr>
          <p:cNvPr id="15" name="TextBox 14">
            <a:extLst>
              <a:ext uri="{FF2B5EF4-FFF2-40B4-BE49-F238E27FC236}">
                <a16:creationId xmlns:a16="http://schemas.microsoft.com/office/drawing/2014/main" id="{80321E0F-5BE0-7D5D-5837-4AEC724319B6}"/>
              </a:ext>
            </a:extLst>
          </p:cNvPr>
          <p:cNvSpPr txBox="1"/>
          <p:nvPr/>
        </p:nvSpPr>
        <p:spPr>
          <a:xfrm>
            <a:off x="2974725" y="4168569"/>
            <a:ext cx="2029323" cy="954107"/>
          </a:xfrm>
          <a:prstGeom prst="rect">
            <a:avLst/>
          </a:prstGeom>
          <a:noFill/>
        </p:spPr>
        <p:txBody>
          <a:bodyPr wrap="square" rtlCol="0">
            <a:spAutoFit/>
          </a:bodyPr>
          <a:lstStyle/>
          <a:p>
            <a:pPr algn="l" fontAlgn="base"/>
            <a:r>
              <a:rPr lang="en-GB" sz="1400" dirty="0">
                <a:solidFill>
                  <a:srgbClr val="212121"/>
                </a:solidFill>
                <a:latin typeface="Merriweather" panose="020F0502020204030204" pitchFamily="2" charset="0"/>
                <a:hlinkClick r:id="rId8">
                  <a:extLst>
                    <a:ext uri="{A12FA001-AC4F-418D-AE19-62706E023703}">
                      <ahyp:hlinkClr xmlns:ahyp="http://schemas.microsoft.com/office/drawing/2018/hyperlinkcolor" val="tx"/>
                    </a:ext>
                  </a:extLst>
                </a:hlinkClick>
              </a:rPr>
              <a:t>Episodic memory</a:t>
            </a:r>
            <a:r>
              <a:rPr lang="en-GB" sz="1400" dirty="0">
                <a:solidFill>
                  <a:srgbClr val="212121"/>
                </a:solidFill>
                <a:latin typeface="Merriweather" panose="020F0502020204030204" pitchFamily="2" charset="0"/>
              </a:rPr>
              <a:t>: These are your </a:t>
            </a:r>
            <a:r>
              <a:rPr lang="en-GB" sz="1400" u="sng" dirty="0">
                <a:solidFill>
                  <a:srgbClr val="212121"/>
                </a:solidFill>
                <a:latin typeface="Merriweather" panose="020F0502020204030204" pitchFamily="2" charset="0"/>
                <a:hlinkClick r:id="rId9">
                  <a:extLst>
                    <a:ext uri="{A12FA001-AC4F-418D-AE19-62706E023703}">
                      <ahyp:hlinkClr xmlns:ahyp="http://schemas.microsoft.com/office/drawing/2018/hyperlinkcolor" val="tx"/>
                    </a:ext>
                  </a:extLst>
                </a:hlinkClick>
              </a:rPr>
              <a:t>long-term memories</a:t>
            </a:r>
            <a:r>
              <a:rPr lang="en-GB" sz="1400" u="sng" dirty="0">
                <a:solidFill>
                  <a:srgbClr val="212121"/>
                </a:solidFill>
                <a:latin typeface="Merriweather" panose="020F0502020204030204" pitchFamily="2" charset="0"/>
              </a:rPr>
              <a:t> </a:t>
            </a:r>
            <a:r>
              <a:rPr lang="en-GB" sz="1400" dirty="0">
                <a:solidFill>
                  <a:srgbClr val="212121"/>
                </a:solidFill>
                <a:latin typeface="Merriweather" panose="020F0502020204030204" pitchFamily="2" charset="0"/>
              </a:rPr>
              <a:t>of specific events</a:t>
            </a:r>
          </a:p>
        </p:txBody>
      </p:sp>
      <p:sp>
        <p:nvSpPr>
          <p:cNvPr id="16" name="TextBox 15">
            <a:extLst>
              <a:ext uri="{FF2B5EF4-FFF2-40B4-BE49-F238E27FC236}">
                <a16:creationId xmlns:a16="http://schemas.microsoft.com/office/drawing/2014/main" id="{6F5D3F74-3CD5-7724-F869-FCB603CB14C0}"/>
              </a:ext>
            </a:extLst>
          </p:cNvPr>
          <p:cNvSpPr txBox="1"/>
          <p:nvPr/>
        </p:nvSpPr>
        <p:spPr>
          <a:xfrm>
            <a:off x="3117777" y="5257562"/>
            <a:ext cx="3209509" cy="1384995"/>
          </a:xfrm>
          <a:prstGeom prst="rect">
            <a:avLst/>
          </a:prstGeom>
          <a:noFill/>
        </p:spPr>
        <p:txBody>
          <a:bodyPr wrap="square" rtlCol="0">
            <a:spAutoFit/>
          </a:bodyPr>
          <a:lstStyle/>
          <a:p>
            <a:pPr algn="l" fontAlgn="base"/>
            <a:r>
              <a:rPr lang="en-GB" sz="1400" dirty="0">
                <a:solidFill>
                  <a:srgbClr val="212121"/>
                </a:solidFill>
                <a:latin typeface="Merriweather" panose="020F0502020204030204" pitchFamily="2" charset="0"/>
              </a:rPr>
              <a:t>Overlap with episodic : Long term memories of specific events which you have personally experienced; but also involves information you have learned or discovered about  your life history. </a:t>
            </a:r>
          </a:p>
        </p:txBody>
      </p:sp>
    </p:spTree>
    <p:extLst>
      <p:ext uri="{BB962C8B-B14F-4D97-AF65-F5344CB8AC3E}">
        <p14:creationId xmlns:p14="http://schemas.microsoft.com/office/powerpoint/2010/main" val="274680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36712"/>
            <a:ext cx="9036496" cy="7632848"/>
          </a:xfrm>
        </p:spPr>
        <p:txBody>
          <a:bodyPr>
            <a:normAutofit/>
          </a:bodyPr>
          <a:lstStyle/>
          <a:p>
            <a:r>
              <a:rPr lang="en-GB" dirty="0">
                <a:hlinkClick r:id="rId3"/>
              </a:rPr>
              <a:t>What is working memory: </a:t>
            </a:r>
            <a:br>
              <a:rPr lang="en-GB" dirty="0">
                <a:hlinkClick r:id="rId3"/>
              </a:rPr>
            </a:br>
            <a:r>
              <a:rPr lang="en-GB" sz="2200" dirty="0"/>
              <a:t>(Dr Susan Gathercole – Cognitive Psychologist</a:t>
            </a:r>
            <a:br>
              <a:rPr lang="en-GB" sz="2200" dirty="0"/>
            </a:br>
            <a:r>
              <a:rPr lang="en-GB" sz="2400" i="1" dirty="0">
                <a:hlinkClick r:id="rId4"/>
              </a:rPr>
              <a:t>https://www.youtube.com/watch?v=S65D2oazf8M</a:t>
            </a:r>
            <a:br>
              <a:rPr lang="en-GB" sz="2400" i="1" dirty="0"/>
            </a:br>
            <a:br>
              <a:rPr lang="en-GB" sz="2400" i="1" dirty="0"/>
            </a:br>
            <a:br>
              <a:rPr lang="en-GB" sz="2400" i="1" dirty="0"/>
            </a:br>
            <a:br>
              <a:rPr lang="en-GB" sz="2400" i="1" dirty="0"/>
            </a:br>
            <a:br>
              <a:rPr lang="en-GB" sz="2700" dirty="0"/>
            </a:br>
            <a:br>
              <a:rPr lang="en-GB" sz="1050" dirty="0"/>
            </a:br>
            <a:br>
              <a:rPr lang="en-GB" sz="2200" dirty="0"/>
            </a:br>
            <a:br>
              <a:rPr lang="en-GB" sz="2200" dirty="0"/>
            </a:br>
            <a:br>
              <a:rPr lang="en-GB" sz="2000" b="1" i="1" dirty="0"/>
            </a:br>
            <a:br>
              <a:rPr lang="en-GB" sz="2000" b="1" i="1" dirty="0"/>
            </a:br>
            <a:br>
              <a:rPr lang="en-GB" sz="2200" dirty="0"/>
            </a:br>
            <a:br>
              <a:rPr lang="en-GB" sz="2000" i="1" dirty="0"/>
            </a:br>
            <a:br>
              <a:rPr lang="en-GB" sz="2200" dirty="0"/>
            </a:br>
            <a:br>
              <a:rPr lang="en-GB" sz="2200" dirty="0"/>
            </a:br>
            <a:br>
              <a:rPr lang="en-GB" sz="2200" dirty="0"/>
            </a:br>
            <a:br>
              <a:rPr lang="en-GB" sz="2000" b="1" dirty="0">
                <a:hlinkClick r:id="rId3"/>
              </a:rPr>
            </a:br>
            <a:br>
              <a:rPr lang="en-GB" sz="2000" b="1" dirty="0"/>
            </a:br>
            <a:endParaRPr lang="en-GB" sz="2200" dirty="0"/>
          </a:p>
        </p:txBody>
      </p:sp>
      <p:sp>
        <p:nvSpPr>
          <p:cNvPr id="4" name="Slide Number Placeholder 3"/>
          <p:cNvSpPr>
            <a:spLocks noGrp="1"/>
          </p:cNvSpPr>
          <p:nvPr>
            <p:ph type="sldNum" sz="quarter" idx="12"/>
          </p:nvPr>
        </p:nvSpPr>
        <p:spPr/>
        <p:txBody>
          <a:bodyPr/>
          <a:lstStyle/>
          <a:p>
            <a:fld id="{689A1D81-ADA2-41C4-A230-554F13C29FC0}" type="slidenum">
              <a:rPr lang="en-GB" smtClean="0"/>
              <a:t>4</a:t>
            </a:fld>
            <a:endParaRPr lang="en-GB" dirty="0"/>
          </a:p>
        </p:txBody>
      </p:sp>
    </p:spTree>
    <p:extLst>
      <p:ext uri="{BB962C8B-B14F-4D97-AF65-F5344CB8AC3E}">
        <p14:creationId xmlns:p14="http://schemas.microsoft.com/office/powerpoint/2010/main" val="197329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5891-7996-AB9F-C7A3-46D96EDACF36}"/>
              </a:ext>
            </a:extLst>
          </p:cNvPr>
          <p:cNvSpPr>
            <a:spLocks noGrp="1"/>
          </p:cNvSpPr>
          <p:nvPr>
            <p:ph type="title"/>
          </p:nvPr>
        </p:nvSpPr>
        <p:spPr/>
        <p:txBody>
          <a:bodyPr/>
          <a:lstStyle/>
          <a:p>
            <a:r>
              <a:rPr lang="en-GB" dirty="0"/>
              <a:t>Working memory in action</a:t>
            </a:r>
          </a:p>
        </p:txBody>
      </p:sp>
      <p:sp>
        <p:nvSpPr>
          <p:cNvPr id="3" name="Content Placeholder 2">
            <a:extLst>
              <a:ext uri="{FF2B5EF4-FFF2-40B4-BE49-F238E27FC236}">
                <a16:creationId xmlns:a16="http://schemas.microsoft.com/office/drawing/2014/main" id="{A27C55D9-E0BD-9D6E-946A-E0CC1D6B801D}"/>
              </a:ext>
            </a:extLst>
          </p:cNvPr>
          <p:cNvSpPr>
            <a:spLocks noGrp="1"/>
          </p:cNvSpPr>
          <p:nvPr>
            <p:ph idx="1"/>
          </p:nvPr>
        </p:nvSpPr>
        <p:spPr/>
        <p:txBody>
          <a:bodyPr>
            <a:normAutofit lnSpcReduction="10000"/>
          </a:bodyPr>
          <a:lstStyle/>
          <a:p>
            <a:r>
              <a:rPr lang="en-GB" dirty="0"/>
              <a:t>WM – one of 11 areas of Executive Function skills</a:t>
            </a:r>
          </a:p>
          <a:p>
            <a:r>
              <a:rPr lang="en-GB" dirty="0"/>
              <a:t>Executive Function skills – mental functions that help us plan, pay attention, remember information and perform multiple actions at the same time</a:t>
            </a:r>
          </a:p>
          <a:p>
            <a:r>
              <a:rPr lang="en-GB" dirty="0"/>
              <a:t>Executive Function – the  ‘management system of the brain’</a:t>
            </a:r>
          </a:p>
          <a:p>
            <a:pPr marL="0" indent="0">
              <a:buNone/>
            </a:pPr>
            <a:r>
              <a:rPr lang="en-GB" dirty="0"/>
              <a:t>(</a:t>
            </a:r>
            <a:r>
              <a:rPr lang="en-GB" dirty="0">
                <a:hlinkClick r:id="rId3"/>
              </a:rPr>
              <a:t>What is executive function? (understood.org)</a:t>
            </a:r>
            <a:endParaRPr lang="en-GB" dirty="0"/>
          </a:p>
        </p:txBody>
      </p:sp>
      <p:sp>
        <p:nvSpPr>
          <p:cNvPr id="4" name="Slide Number Placeholder 3">
            <a:extLst>
              <a:ext uri="{FF2B5EF4-FFF2-40B4-BE49-F238E27FC236}">
                <a16:creationId xmlns:a16="http://schemas.microsoft.com/office/drawing/2014/main" id="{AD8DFA83-18FB-CABA-3B7E-B4D656367B8F}"/>
              </a:ext>
            </a:extLst>
          </p:cNvPr>
          <p:cNvSpPr>
            <a:spLocks noGrp="1"/>
          </p:cNvSpPr>
          <p:nvPr>
            <p:ph type="sldNum" sz="quarter" idx="12"/>
          </p:nvPr>
        </p:nvSpPr>
        <p:spPr/>
        <p:txBody>
          <a:bodyPr/>
          <a:lstStyle/>
          <a:p>
            <a:fld id="{689A1D81-ADA2-41C4-A230-554F13C29FC0}" type="slidenum">
              <a:rPr lang="en-GB" smtClean="0"/>
              <a:t>5</a:t>
            </a:fld>
            <a:endParaRPr lang="en-GB" dirty="0"/>
          </a:p>
        </p:txBody>
      </p:sp>
    </p:spTree>
    <p:extLst>
      <p:ext uri="{BB962C8B-B14F-4D97-AF65-F5344CB8AC3E}">
        <p14:creationId xmlns:p14="http://schemas.microsoft.com/office/powerpoint/2010/main" val="237030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Working memory in action – WM  is an essential function in every-day life</a:t>
            </a:r>
          </a:p>
        </p:txBody>
      </p:sp>
      <p:sp>
        <p:nvSpPr>
          <p:cNvPr id="3" name="Content Placeholder 2"/>
          <p:cNvSpPr>
            <a:spLocks noGrp="1"/>
          </p:cNvSpPr>
          <p:nvPr>
            <p:ph idx="1"/>
          </p:nvPr>
        </p:nvSpPr>
        <p:spPr>
          <a:xfrm>
            <a:off x="467544" y="1340768"/>
            <a:ext cx="8229600" cy="5328592"/>
          </a:xfrm>
        </p:spPr>
        <p:txBody>
          <a:bodyPr>
            <a:normAutofit fontScale="92500" lnSpcReduction="10000"/>
          </a:bodyPr>
          <a:lstStyle/>
          <a:p>
            <a:pPr marL="0" indent="0">
              <a:buNone/>
            </a:pPr>
            <a:r>
              <a:rPr lang="en-GB" sz="2800" dirty="0"/>
              <a:t>WM</a:t>
            </a:r>
            <a:r>
              <a:rPr lang="en-GB" dirty="0"/>
              <a:t>:</a:t>
            </a:r>
          </a:p>
          <a:p>
            <a:pPr>
              <a:buFont typeface="Wingdings" panose="05000000000000000000" pitchFamily="2" charset="2"/>
              <a:buChar char="v"/>
            </a:pPr>
            <a:r>
              <a:rPr lang="en-GB" sz="2400" dirty="0"/>
              <a:t>Processes all stimuli we encounter</a:t>
            </a:r>
          </a:p>
          <a:p>
            <a:pPr>
              <a:buFont typeface="Wingdings" panose="05000000000000000000" pitchFamily="2" charset="2"/>
              <a:buChar char="v"/>
            </a:pPr>
            <a:r>
              <a:rPr lang="en-GB" sz="2400" dirty="0"/>
              <a:t>Delegates it to the different parts of our brain to take action </a:t>
            </a:r>
          </a:p>
          <a:p>
            <a:pPr>
              <a:buFont typeface="Wingdings" panose="05000000000000000000" pitchFamily="2" charset="2"/>
              <a:buChar char="v"/>
            </a:pPr>
            <a:r>
              <a:rPr lang="en-GB" sz="2400" dirty="0"/>
              <a:t>Allows us to block out unnecessary information </a:t>
            </a:r>
          </a:p>
          <a:p>
            <a:pPr>
              <a:buFont typeface="Wingdings" panose="05000000000000000000" pitchFamily="2" charset="2"/>
              <a:buChar char="v"/>
            </a:pPr>
            <a:r>
              <a:rPr lang="en-GB" sz="2400" dirty="0"/>
              <a:t>Keeps us updated on what’s happening – and focused on what matters </a:t>
            </a:r>
          </a:p>
          <a:p>
            <a:pPr marL="0" indent="0">
              <a:buNone/>
            </a:pPr>
            <a:r>
              <a:rPr lang="en-GB" sz="2800" dirty="0"/>
              <a:t>WM helps learners with:</a:t>
            </a:r>
          </a:p>
          <a:p>
            <a:pPr>
              <a:buFont typeface="Wingdings" panose="05000000000000000000" pitchFamily="2" charset="2"/>
              <a:buChar char="v"/>
            </a:pPr>
            <a:r>
              <a:rPr lang="en-GB" sz="2400" dirty="0"/>
              <a:t>Focusing attention</a:t>
            </a:r>
          </a:p>
          <a:p>
            <a:pPr>
              <a:buFont typeface="Wingdings" panose="05000000000000000000" pitchFamily="2" charset="2"/>
              <a:buChar char="v"/>
            </a:pPr>
            <a:r>
              <a:rPr lang="en-GB" sz="2400" dirty="0"/>
              <a:t>Avoiding distraction </a:t>
            </a:r>
          </a:p>
          <a:p>
            <a:pPr>
              <a:buFont typeface="Wingdings" panose="05000000000000000000" pitchFamily="2" charset="2"/>
              <a:buChar char="v"/>
            </a:pPr>
            <a:r>
              <a:rPr lang="en-GB" sz="2400" dirty="0"/>
              <a:t>Complex thinking </a:t>
            </a:r>
          </a:p>
          <a:p>
            <a:pPr>
              <a:buFont typeface="Wingdings" panose="05000000000000000000" pitchFamily="2" charset="2"/>
              <a:buChar char="v"/>
            </a:pPr>
            <a:r>
              <a:rPr lang="en-GB" sz="2400" dirty="0"/>
              <a:t>Organisation </a:t>
            </a:r>
          </a:p>
          <a:p>
            <a:pPr>
              <a:buFont typeface="Wingdings" panose="05000000000000000000" pitchFamily="2" charset="2"/>
              <a:buChar char="v"/>
            </a:pPr>
            <a:r>
              <a:rPr lang="en-GB" sz="2400" dirty="0"/>
              <a:t>Problem solving </a:t>
            </a:r>
          </a:p>
          <a:p>
            <a:pPr>
              <a:buFont typeface="Wingdings" panose="05000000000000000000" pitchFamily="2" charset="2"/>
              <a:buChar char="v"/>
            </a:pPr>
            <a:r>
              <a:rPr lang="en-GB" sz="2400" dirty="0"/>
              <a:t>Remembering tasks </a:t>
            </a:r>
          </a:p>
          <a:p>
            <a:pPr marL="0" indent="0">
              <a:buNone/>
            </a:pPr>
            <a:endParaRPr lang="en-GB"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0290" y="3573016"/>
            <a:ext cx="3166414" cy="2232248"/>
          </a:xfrm>
          <a:prstGeom prst="rect">
            <a:avLst/>
          </a:prstGeom>
          <a:ln w="25400">
            <a:solidFill>
              <a:schemeClr val="accent5">
                <a:lumMod val="75000"/>
              </a:schemeClr>
            </a:solidFill>
          </a:ln>
        </p:spPr>
      </p:pic>
      <p:sp>
        <p:nvSpPr>
          <p:cNvPr id="5" name="Slide Number Placeholder 4"/>
          <p:cNvSpPr>
            <a:spLocks noGrp="1"/>
          </p:cNvSpPr>
          <p:nvPr>
            <p:ph type="sldNum" sz="quarter" idx="12"/>
          </p:nvPr>
        </p:nvSpPr>
        <p:spPr/>
        <p:txBody>
          <a:bodyPr/>
          <a:lstStyle/>
          <a:p>
            <a:fld id="{689A1D81-ADA2-41C4-A230-554F13C29FC0}" type="slidenum">
              <a:rPr lang="en-GB" smtClean="0"/>
              <a:t>6</a:t>
            </a:fld>
            <a:endParaRPr lang="en-GB" dirty="0"/>
          </a:p>
        </p:txBody>
      </p:sp>
    </p:spTree>
    <p:extLst>
      <p:ext uri="{BB962C8B-B14F-4D97-AF65-F5344CB8AC3E}">
        <p14:creationId xmlns:p14="http://schemas.microsoft.com/office/powerpoint/2010/main" val="327713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A8BA-BFD8-648F-64E8-36DEC6FB4343}"/>
              </a:ext>
            </a:extLst>
          </p:cNvPr>
          <p:cNvSpPr>
            <a:spLocks noGrp="1"/>
          </p:cNvSpPr>
          <p:nvPr>
            <p:ph type="title"/>
          </p:nvPr>
        </p:nvSpPr>
        <p:spPr/>
        <p:txBody>
          <a:bodyPr/>
          <a:lstStyle/>
          <a:p>
            <a:r>
              <a:rPr lang="en-GB" dirty="0"/>
              <a:t>The Common Factor</a:t>
            </a:r>
          </a:p>
        </p:txBody>
      </p:sp>
      <p:sp>
        <p:nvSpPr>
          <p:cNvPr id="3" name="Content Placeholder 2">
            <a:extLst>
              <a:ext uri="{FF2B5EF4-FFF2-40B4-BE49-F238E27FC236}">
                <a16:creationId xmlns:a16="http://schemas.microsoft.com/office/drawing/2014/main" id="{820873FB-EFBA-86E0-CAC3-00EE6FA32CD8}"/>
              </a:ext>
            </a:extLst>
          </p:cNvPr>
          <p:cNvSpPr>
            <a:spLocks noGrp="1"/>
          </p:cNvSpPr>
          <p:nvPr>
            <p:ph idx="1"/>
          </p:nvPr>
        </p:nvSpPr>
        <p:spPr/>
        <p:txBody>
          <a:bodyPr/>
          <a:lstStyle/>
          <a:p>
            <a:r>
              <a:rPr lang="en-GB" dirty="0"/>
              <a:t>Individuals with neurodiverse conditions can have constraints on their working memory</a:t>
            </a:r>
          </a:p>
          <a:p>
            <a:r>
              <a:rPr lang="en-GB" dirty="0"/>
              <a:t>Based on what we have just discussed, can you think of any other conditions or life experiences which may impact on an individual’s working memory</a:t>
            </a:r>
          </a:p>
          <a:p>
            <a:pPr marL="0" indent="0">
              <a:buNone/>
            </a:pPr>
            <a:endParaRPr lang="en-GB" dirty="0"/>
          </a:p>
        </p:txBody>
      </p:sp>
      <p:sp>
        <p:nvSpPr>
          <p:cNvPr id="4" name="Slide Number Placeholder 3">
            <a:extLst>
              <a:ext uri="{FF2B5EF4-FFF2-40B4-BE49-F238E27FC236}">
                <a16:creationId xmlns:a16="http://schemas.microsoft.com/office/drawing/2014/main" id="{6FB1D2FE-D61C-22EE-C158-1039B9FE2C40}"/>
              </a:ext>
            </a:extLst>
          </p:cNvPr>
          <p:cNvSpPr>
            <a:spLocks noGrp="1"/>
          </p:cNvSpPr>
          <p:nvPr>
            <p:ph type="sldNum" sz="quarter" idx="12"/>
          </p:nvPr>
        </p:nvSpPr>
        <p:spPr/>
        <p:txBody>
          <a:bodyPr/>
          <a:lstStyle/>
          <a:p>
            <a:fld id="{689A1D81-ADA2-41C4-A230-554F13C29FC0}" type="slidenum">
              <a:rPr lang="en-GB" smtClean="0"/>
              <a:t>7</a:t>
            </a:fld>
            <a:endParaRPr lang="en-GB" dirty="0"/>
          </a:p>
        </p:txBody>
      </p:sp>
    </p:spTree>
    <p:extLst>
      <p:ext uri="{BB962C8B-B14F-4D97-AF65-F5344CB8AC3E}">
        <p14:creationId xmlns:p14="http://schemas.microsoft.com/office/powerpoint/2010/main" val="57312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115" y="116632"/>
            <a:ext cx="8283624" cy="576064"/>
          </a:xfrm>
        </p:spPr>
        <p:txBody>
          <a:bodyPr>
            <a:noAutofit/>
          </a:bodyPr>
          <a:lstStyle/>
          <a:p>
            <a:br>
              <a:rPr lang="en-GB" sz="3600" dirty="0"/>
            </a:br>
            <a:endParaRPr lang="en-GB" sz="3600" dirty="0"/>
          </a:p>
        </p:txBody>
      </p:sp>
      <p:grpSp>
        <p:nvGrpSpPr>
          <p:cNvPr id="15" name="Group 14"/>
          <p:cNvGrpSpPr/>
          <p:nvPr/>
        </p:nvGrpSpPr>
        <p:grpSpPr>
          <a:xfrm>
            <a:off x="1435190" y="393884"/>
            <a:ext cx="5112568" cy="4583232"/>
            <a:chOff x="2123728" y="940965"/>
            <a:chExt cx="5112568" cy="4583232"/>
          </a:xfrm>
        </p:grpSpPr>
        <p:sp>
          <p:nvSpPr>
            <p:cNvPr id="14" name="Oval 13"/>
            <p:cNvSpPr/>
            <p:nvPr/>
          </p:nvSpPr>
          <p:spPr>
            <a:xfrm>
              <a:off x="4139952" y="1935088"/>
              <a:ext cx="2520280" cy="2448272"/>
            </a:xfrm>
            <a:prstGeom prst="ellipse">
              <a:avLst/>
            </a:prstGeom>
            <a:solidFill>
              <a:schemeClr val="accent3">
                <a:lumMod val="60000"/>
                <a:lumOff val="4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p:cNvSpPr/>
            <p:nvPr/>
          </p:nvSpPr>
          <p:spPr>
            <a:xfrm>
              <a:off x="2123728" y="1965542"/>
              <a:ext cx="2520280" cy="2448272"/>
            </a:xfrm>
            <a:prstGeom prst="ellipse">
              <a:avLst/>
            </a:prstGeom>
            <a:solidFill>
              <a:srgbClr val="FFFF99">
                <a:alpha val="7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187332" y="3075925"/>
              <a:ext cx="2520280" cy="2448272"/>
            </a:xfrm>
            <a:prstGeom prst="ellipse">
              <a:avLst/>
            </a:prstGeom>
            <a:solidFill>
              <a:srgbClr val="FF33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3187332" y="940965"/>
              <a:ext cx="2520280" cy="2448272"/>
            </a:xfrm>
            <a:prstGeom prst="ellipse">
              <a:avLst/>
            </a:prstGeom>
            <a:solidFill>
              <a:schemeClr val="accent5">
                <a:lumMod val="40000"/>
                <a:lumOff val="6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4097490" y="2799899"/>
              <a:ext cx="699965" cy="646331"/>
            </a:xfrm>
            <a:prstGeom prst="rect">
              <a:avLst/>
            </a:prstGeom>
            <a:noFill/>
          </p:spPr>
          <p:txBody>
            <a:bodyPr wrap="square" rtlCol="0">
              <a:spAutoFit/>
            </a:bodyPr>
            <a:lstStyle/>
            <a:p>
              <a:r>
                <a:rPr lang="en-GB" b="1" dirty="0"/>
                <a:t>     WM </a:t>
              </a:r>
            </a:p>
          </p:txBody>
        </p:sp>
        <p:sp>
          <p:nvSpPr>
            <p:cNvPr id="10" name="TextBox 9"/>
            <p:cNvSpPr txBox="1"/>
            <p:nvPr/>
          </p:nvSpPr>
          <p:spPr>
            <a:xfrm>
              <a:off x="3728019" y="1628800"/>
              <a:ext cx="1296144" cy="369332"/>
            </a:xfrm>
            <a:prstGeom prst="rect">
              <a:avLst/>
            </a:prstGeom>
            <a:noFill/>
          </p:spPr>
          <p:txBody>
            <a:bodyPr wrap="square" rtlCol="0">
              <a:spAutoFit/>
            </a:bodyPr>
            <a:lstStyle/>
            <a:p>
              <a:r>
                <a:rPr lang="en-GB" dirty="0"/>
                <a:t>  Dyspraxia </a:t>
              </a:r>
            </a:p>
          </p:txBody>
        </p:sp>
        <p:sp>
          <p:nvSpPr>
            <p:cNvPr id="11" name="TextBox 10"/>
            <p:cNvSpPr txBox="1"/>
            <p:nvPr/>
          </p:nvSpPr>
          <p:spPr>
            <a:xfrm>
              <a:off x="2418275" y="2641152"/>
              <a:ext cx="1224136" cy="923330"/>
            </a:xfrm>
            <a:prstGeom prst="rect">
              <a:avLst/>
            </a:prstGeom>
            <a:noFill/>
          </p:spPr>
          <p:txBody>
            <a:bodyPr wrap="square" rtlCol="0">
              <a:spAutoFit/>
            </a:bodyPr>
            <a:lstStyle/>
            <a:p>
              <a:r>
                <a:rPr lang="en-GB" dirty="0"/>
                <a:t>Dyslexia and Dyscalculia</a:t>
              </a:r>
            </a:p>
          </p:txBody>
        </p:sp>
        <p:sp>
          <p:nvSpPr>
            <p:cNvPr id="12" name="TextBox 11"/>
            <p:cNvSpPr txBox="1"/>
            <p:nvPr/>
          </p:nvSpPr>
          <p:spPr>
            <a:xfrm>
              <a:off x="5508104" y="2697559"/>
              <a:ext cx="1728192" cy="923330"/>
            </a:xfrm>
            <a:prstGeom prst="rect">
              <a:avLst/>
            </a:prstGeom>
            <a:noFill/>
          </p:spPr>
          <p:txBody>
            <a:bodyPr wrap="square" rtlCol="0">
              <a:spAutoFit/>
            </a:bodyPr>
            <a:lstStyle/>
            <a:p>
              <a:r>
                <a:rPr lang="en-GB" dirty="0"/>
                <a:t>Autistic Spectrum Disorder</a:t>
              </a:r>
            </a:p>
          </p:txBody>
        </p:sp>
        <p:sp>
          <p:nvSpPr>
            <p:cNvPr id="13" name="TextBox 12"/>
            <p:cNvSpPr txBox="1"/>
            <p:nvPr/>
          </p:nvSpPr>
          <p:spPr>
            <a:xfrm>
              <a:off x="3944043" y="4333746"/>
              <a:ext cx="864096" cy="369332"/>
            </a:xfrm>
            <a:prstGeom prst="rect">
              <a:avLst/>
            </a:prstGeom>
            <a:noFill/>
          </p:spPr>
          <p:txBody>
            <a:bodyPr wrap="square" rtlCol="0">
              <a:spAutoFit/>
            </a:bodyPr>
            <a:lstStyle/>
            <a:p>
              <a:r>
                <a:rPr lang="en-GB" dirty="0"/>
                <a:t>ADHD </a:t>
              </a:r>
            </a:p>
          </p:txBody>
        </p:sp>
      </p:grpSp>
      <p:sp>
        <p:nvSpPr>
          <p:cNvPr id="21" name="TextBox 20"/>
          <p:cNvSpPr txBox="1"/>
          <p:nvPr/>
        </p:nvSpPr>
        <p:spPr>
          <a:xfrm>
            <a:off x="5383905" y="601239"/>
            <a:ext cx="3608040" cy="1754326"/>
          </a:xfrm>
          <a:prstGeom prst="rect">
            <a:avLst/>
          </a:prstGeom>
          <a:solidFill>
            <a:schemeClr val="bg1">
              <a:lumMod val="85000"/>
            </a:schemeClr>
          </a:solidFill>
        </p:spPr>
        <p:txBody>
          <a:bodyPr wrap="square" rtlCol="0">
            <a:spAutoFit/>
          </a:bodyPr>
          <a:lstStyle/>
          <a:p>
            <a:r>
              <a:rPr lang="en-GB" dirty="0"/>
              <a:t>Approaches that take note of working memory constraints will help to meet the needs of many learners in your classes, not just those with recognised </a:t>
            </a:r>
          </a:p>
          <a:p>
            <a:r>
              <a:rPr lang="en-GB" dirty="0"/>
              <a:t>neuro-divergencies.  </a:t>
            </a:r>
          </a:p>
        </p:txBody>
      </p:sp>
      <p:grpSp>
        <p:nvGrpSpPr>
          <p:cNvPr id="23" name="Group 22"/>
          <p:cNvGrpSpPr/>
          <p:nvPr/>
        </p:nvGrpSpPr>
        <p:grpSpPr>
          <a:xfrm>
            <a:off x="4714762" y="3329659"/>
            <a:ext cx="4114512" cy="3498745"/>
            <a:chOff x="4741964" y="2965371"/>
            <a:chExt cx="4114512" cy="3498745"/>
          </a:xfrm>
        </p:grpSpPr>
        <p:sp>
          <p:nvSpPr>
            <p:cNvPr id="16" name="Oval 15"/>
            <p:cNvSpPr/>
            <p:nvPr/>
          </p:nvSpPr>
          <p:spPr>
            <a:xfrm>
              <a:off x="6516216" y="4227840"/>
              <a:ext cx="2340260" cy="2222956"/>
            </a:xfrm>
            <a:prstGeom prst="ellipse">
              <a:avLst/>
            </a:prstGeom>
            <a:solidFill>
              <a:schemeClr val="accent6">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p:nvSpPr>
          <p:spPr>
            <a:xfrm>
              <a:off x="5634118" y="2965371"/>
              <a:ext cx="2340260" cy="2222956"/>
            </a:xfrm>
            <a:prstGeom prst="ellipse">
              <a:avLst/>
            </a:prstGeom>
            <a:solidFill>
              <a:schemeClr val="accent2">
                <a:lumMod val="75000"/>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a:off x="4741964" y="4241160"/>
              <a:ext cx="2340260" cy="2222956"/>
            </a:xfrm>
            <a:prstGeom prst="ellipse">
              <a:avLst/>
            </a:prstGeom>
            <a:solidFill>
              <a:schemeClr val="accent4">
                <a:lumMod val="60000"/>
                <a:lumOff val="40000"/>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6091488" y="3102205"/>
              <a:ext cx="1764196" cy="1569660"/>
            </a:xfrm>
            <a:prstGeom prst="rect">
              <a:avLst/>
            </a:prstGeom>
            <a:noFill/>
          </p:spPr>
          <p:txBody>
            <a:bodyPr wrap="square" rtlCol="0">
              <a:spAutoFit/>
            </a:bodyPr>
            <a:lstStyle/>
            <a:p>
              <a:r>
                <a:rPr lang="en-GB" dirty="0"/>
                <a:t>Acquired Brain Injuries:</a:t>
              </a:r>
            </a:p>
            <a:p>
              <a:pPr marL="285750" indent="-285750">
                <a:buFont typeface="Arial" panose="020B0604020202020204" pitchFamily="34" charset="0"/>
                <a:buChar char="•"/>
              </a:pPr>
              <a:r>
                <a:rPr lang="en-GB" sz="1400" dirty="0"/>
                <a:t>Epilepsy </a:t>
              </a:r>
            </a:p>
            <a:p>
              <a:pPr marL="285750" indent="-285750">
                <a:buFont typeface="Arial" panose="020B0604020202020204" pitchFamily="34" charset="0"/>
                <a:buChar char="•"/>
              </a:pPr>
              <a:r>
                <a:rPr lang="en-GB" sz="1400" dirty="0"/>
                <a:t>Accident</a:t>
              </a:r>
            </a:p>
            <a:p>
              <a:pPr marL="285750" indent="-285750">
                <a:buFont typeface="Arial" panose="020B0604020202020204" pitchFamily="34" charset="0"/>
                <a:buChar char="•"/>
              </a:pPr>
              <a:r>
                <a:rPr lang="en-GB" sz="1400" dirty="0"/>
                <a:t>Stroke </a:t>
              </a:r>
            </a:p>
            <a:p>
              <a:r>
                <a:rPr lang="en-GB" dirty="0"/>
                <a:t> </a:t>
              </a:r>
            </a:p>
          </p:txBody>
        </p:sp>
        <p:sp>
          <p:nvSpPr>
            <p:cNvPr id="5" name="TextBox 4"/>
            <p:cNvSpPr txBox="1"/>
            <p:nvPr/>
          </p:nvSpPr>
          <p:spPr>
            <a:xfrm>
              <a:off x="4924400" y="5139880"/>
              <a:ext cx="1472565" cy="646331"/>
            </a:xfrm>
            <a:prstGeom prst="rect">
              <a:avLst/>
            </a:prstGeom>
            <a:noFill/>
          </p:spPr>
          <p:txBody>
            <a:bodyPr wrap="square" rtlCol="0">
              <a:spAutoFit/>
            </a:bodyPr>
            <a:lstStyle/>
            <a:p>
              <a:r>
                <a:rPr lang="en-GB" dirty="0"/>
                <a:t>Dementia/</a:t>
              </a:r>
            </a:p>
            <a:p>
              <a:r>
                <a:rPr lang="en-GB" dirty="0"/>
                <a:t>Alzheimer's </a:t>
              </a:r>
            </a:p>
          </p:txBody>
        </p:sp>
        <p:sp>
          <p:nvSpPr>
            <p:cNvPr id="19" name="TextBox 18"/>
            <p:cNvSpPr txBox="1"/>
            <p:nvPr/>
          </p:nvSpPr>
          <p:spPr>
            <a:xfrm>
              <a:off x="7264660" y="5111382"/>
              <a:ext cx="1267780" cy="800219"/>
            </a:xfrm>
            <a:prstGeom prst="rect">
              <a:avLst/>
            </a:prstGeom>
            <a:noFill/>
          </p:spPr>
          <p:txBody>
            <a:bodyPr wrap="square" rtlCol="0">
              <a:spAutoFit/>
            </a:bodyPr>
            <a:lstStyle/>
            <a:p>
              <a:r>
                <a:rPr lang="en-GB" dirty="0"/>
                <a:t>Addictions:</a:t>
              </a:r>
            </a:p>
            <a:p>
              <a:pPr marL="285750" indent="-285750">
                <a:buFont typeface="Arial" panose="020B0604020202020204" pitchFamily="34" charset="0"/>
                <a:buChar char="•"/>
              </a:pPr>
              <a:r>
                <a:rPr lang="en-GB" sz="1400" dirty="0"/>
                <a:t>Korsakoff syndrome </a:t>
              </a:r>
            </a:p>
          </p:txBody>
        </p:sp>
        <p:sp>
          <p:nvSpPr>
            <p:cNvPr id="22" name="TextBox 21"/>
            <p:cNvSpPr txBox="1"/>
            <p:nvPr/>
          </p:nvSpPr>
          <p:spPr>
            <a:xfrm>
              <a:off x="6516216" y="4797152"/>
              <a:ext cx="748444" cy="369332"/>
            </a:xfrm>
            <a:prstGeom prst="rect">
              <a:avLst/>
            </a:prstGeom>
            <a:noFill/>
          </p:spPr>
          <p:txBody>
            <a:bodyPr wrap="square" rtlCol="0">
              <a:spAutoFit/>
            </a:bodyPr>
            <a:lstStyle/>
            <a:p>
              <a:r>
                <a:rPr lang="en-GB" dirty="0"/>
                <a:t>WM</a:t>
              </a:r>
            </a:p>
          </p:txBody>
        </p:sp>
      </p:grpSp>
      <p:sp>
        <p:nvSpPr>
          <p:cNvPr id="24" name="TextBox 23"/>
          <p:cNvSpPr txBox="1"/>
          <p:nvPr/>
        </p:nvSpPr>
        <p:spPr>
          <a:xfrm>
            <a:off x="395536" y="5463045"/>
            <a:ext cx="2507990" cy="369332"/>
          </a:xfrm>
          <a:prstGeom prst="rect">
            <a:avLst/>
          </a:prstGeom>
          <a:noFill/>
        </p:spPr>
        <p:txBody>
          <a:bodyPr wrap="square" rtlCol="0">
            <a:spAutoFit/>
          </a:bodyPr>
          <a:lstStyle/>
          <a:p>
            <a:r>
              <a:rPr lang="en-GB" dirty="0"/>
              <a:t>WM: Working Memory </a:t>
            </a:r>
          </a:p>
        </p:txBody>
      </p:sp>
      <p:sp>
        <p:nvSpPr>
          <p:cNvPr id="25" name="TextBox 24"/>
          <p:cNvSpPr txBox="1"/>
          <p:nvPr/>
        </p:nvSpPr>
        <p:spPr>
          <a:xfrm>
            <a:off x="959310" y="64059"/>
            <a:ext cx="6408712" cy="646331"/>
          </a:xfrm>
          <a:prstGeom prst="rect">
            <a:avLst/>
          </a:prstGeom>
          <a:noFill/>
        </p:spPr>
        <p:txBody>
          <a:bodyPr wrap="square" rtlCol="0">
            <a:spAutoFit/>
          </a:bodyPr>
          <a:lstStyle/>
          <a:p>
            <a:pPr algn="ctr"/>
            <a:r>
              <a:rPr lang="en-GB" sz="3600" dirty="0"/>
              <a:t>The Common Factor</a:t>
            </a:r>
          </a:p>
        </p:txBody>
      </p:sp>
      <p:sp>
        <p:nvSpPr>
          <p:cNvPr id="8" name="Slide Number Placeholder 7"/>
          <p:cNvSpPr>
            <a:spLocks noGrp="1"/>
          </p:cNvSpPr>
          <p:nvPr>
            <p:ph type="sldNum" sz="quarter" idx="12"/>
          </p:nvPr>
        </p:nvSpPr>
        <p:spPr/>
        <p:txBody>
          <a:bodyPr/>
          <a:lstStyle/>
          <a:p>
            <a:fld id="{689A1D81-ADA2-41C4-A230-554F13C29FC0}" type="slidenum">
              <a:rPr lang="en-GB" smtClean="0"/>
              <a:t>8</a:t>
            </a:fld>
            <a:endParaRPr lang="en-GB" dirty="0"/>
          </a:p>
        </p:txBody>
      </p:sp>
      <p:sp>
        <p:nvSpPr>
          <p:cNvPr id="20" name="TextBox 19">
            <a:extLst>
              <a:ext uri="{FF2B5EF4-FFF2-40B4-BE49-F238E27FC236}">
                <a16:creationId xmlns:a16="http://schemas.microsoft.com/office/drawing/2014/main" id="{8FE57845-C9B8-F40D-7F48-B50B713F4DCD}"/>
              </a:ext>
            </a:extLst>
          </p:cNvPr>
          <p:cNvSpPr txBox="1"/>
          <p:nvPr/>
        </p:nvSpPr>
        <p:spPr>
          <a:xfrm>
            <a:off x="4355520" y="3143522"/>
            <a:ext cx="1555708" cy="2031325"/>
          </a:xfrm>
          <a:prstGeom prst="rect">
            <a:avLst/>
          </a:prstGeom>
          <a:solidFill>
            <a:schemeClr val="accent1"/>
          </a:solidFill>
        </p:spPr>
        <p:txBody>
          <a:bodyPr wrap="square" rtlCol="0">
            <a:spAutoFit/>
          </a:bodyPr>
          <a:lstStyle/>
          <a:p>
            <a:r>
              <a:rPr lang="en-GB" dirty="0"/>
              <a:t>Illness:</a:t>
            </a:r>
          </a:p>
          <a:p>
            <a:r>
              <a:rPr lang="en-GB" dirty="0"/>
              <a:t>Covid</a:t>
            </a:r>
          </a:p>
          <a:p>
            <a:r>
              <a:rPr lang="en-GB" dirty="0"/>
              <a:t>Long Covid</a:t>
            </a:r>
          </a:p>
          <a:p>
            <a:r>
              <a:rPr lang="en-GB" dirty="0"/>
              <a:t>Brain tumour</a:t>
            </a:r>
          </a:p>
          <a:p>
            <a:r>
              <a:rPr lang="en-GB" dirty="0"/>
              <a:t>MS </a:t>
            </a:r>
          </a:p>
          <a:p>
            <a:endParaRPr lang="en-GB" dirty="0"/>
          </a:p>
          <a:p>
            <a:r>
              <a:rPr lang="en-GB" dirty="0"/>
              <a:t>Medications</a:t>
            </a:r>
          </a:p>
        </p:txBody>
      </p:sp>
      <p:sp>
        <p:nvSpPr>
          <p:cNvPr id="26" name="TextBox 25">
            <a:extLst>
              <a:ext uri="{FF2B5EF4-FFF2-40B4-BE49-F238E27FC236}">
                <a16:creationId xmlns:a16="http://schemas.microsoft.com/office/drawing/2014/main" id="{AF835041-9317-6A23-7DCA-E32878013B61}"/>
              </a:ext>
            </a:extLst>
          </p:cNvPr>
          <p:cNvSpPr txBox="1"/>
          <p:nvPr/>
        </p:nvSpPr>
        <p:spPr>
          <a:xfrm>
            <a:off x="2670733" y="4450223"/>
            <a:ext cx="1555708" cy="2308324"/>
          </a:xfrm>
          <a:prstGeom prst="rect">
            <a:avLst/>
          </a:prstGeom>
          <a:solidFill>
            <a:schemeClr val="accent2"/>
          </a:solidFill>
        </p:spPr>
        <p:txBody>
          <a:bodyPr wrap="square" rtlCol="0">
            <a:spAutoFit/>
          </a:bodyPr>
          <a:lstStyle/>
          <a:p>
            <a:r>
              <a:rPr lang="en-GB" dirty="0"/>
              <a:t>Stress: </a:t>
            </a:r>
          </a:p>
          <a:p>
            <a:r>
              <a:rPr lang="en-GB" dirty="0"/>
              <a:t>COVID</a:t>
            </a:r>
          </a:p>
          <a:p>
            <a:r>
              <a:rPr lang="en-GB" dirty="0"/>
              <a:t>Family</a:t>
            </a:r>
          </a:p>
          <a:p>
            <a:r>
              <a:rPr lang="en-GB" dirty="0"/>
              <a:t>Work </a:t>
            </a:r>
          </a:p>
          <a:p>
            <a:r>
              <a:rPr lang="en-GB" dirty="0"/>
              <a:t>Relationship</a:t>
            </a:r>
          </a:p>
          <a:p>
            <a:r>
              <a:rPr lang="en-GB" dirty="0"/>
              <a:t>Financial </a:t>
            </a:r>
          </a:p>
          <a:p>
            <a:r>
              <a:rPr lang="en-GB" dirty="0"/>
              <a:t>Illness</a:t>
            </a:r>
          </a:p>
          <a:p>
            <a:r>
              <a:rPr lang="en-GB" dirty="0"/>
              <a:t>Bereavement</a:t>
            </a:r>
          </a:p>
        </p:txBody>
      </p:sp>
      <p:sp>
        <p:nvSpPr>
          <p:cNvPr id="27" name="TextBox 26">
            <a:extLst>
              <a:ext uri="{FF2B5EF4-FFF2-40B4-BE49-F238E27FC236}">
                <a16:creationId xmlns:a16="http://schemas.microsoft.com/office/drawing/2014/main" id="{966B8EDE-3F53-AECF-E96D-7FDCA2310EA6}"/>
              </a:ext>
            </a:extLst>
          </p:cNvPr>
          <p:cNvSpPr txBox="1"/>
          <p:nvPr/>
        </p:nvSpPr>
        <p:spPr>
          <a:xfrm>
            <a:off x="-511" y="389438"/>
            <a:ext cx="1555708" cy="2862322"/>
          </a:xfrm>
          <a:prstGeom prst="rect">
            <a:avLst/>
          </a:prstGeom>
          <a:solidFill>
            <a:schemeClr val="accent6"/>
          </a:solidFill>
        </p:spPr>
        <p:txBody>
          <a:bodyPr wrap="square" rtlCol="0">
            <a:spAutoFit/>
          </a:bodyPr>
          <a:lstStyle/>
          <a:p>
            <a:r>
              <a:rPr lang="en-GB" dirty="0"/>
              <a:t>Hormonal: </a:t>
            </a:r>
          </a:p>
          <a:p>
            <a:r>
              <a:rPr lang="en-GB" dirty="0"/>
              <a:t>Pregnancy (“Baby brain”)</a:t>
            </a:r>
          </a:p>
          <a:p>
            <a:endParaRPr lang="en-GB" dirty="0"/>
          </a:p>
          <a:p>
            <a:r>
              <a:rPr lang="en-GB" dirty="0"/>
              <a:t>Peri-Menopause</a:t>
            </a:r>
          </a:p>
          <a:p>
            <a:endParaRPr lang="en-GB" dirty="0"/>
          </a:p>
          <a:p>
            <a:r>
              <a:rPr lang="en-GB" dirty="0"/>
              <a:t>Menopause</a:t>
            </a:r>
          </a:p>
          <a:p>
            <a:endParaRPr lang="en-GB" dirty="0"/>
          </a:p>
          <a:p>
            <a:r>
              <a:rPr lang="en-GB"/>
              <a:t>Old age</a:t>
            </a:r>
            <a:endParaRPr lang="en-GB" dirty="0"/>
          </a:p>
        </p:txBody>
      </p:sp>
      <p:sp>
        <p:nvSpPr>
          <p:cNvPr id="28" name="TextBox 27">
            <a:extLst>
              <a:ext uri="{FF2B5EF4-FFF2-40B4-BE49-F238E27FC236}">
                <a16:creationId xmlns:a16="http://schemas.microsoft.com/office/drawing/2014/main" id="{538AE612-ECD9-7C8B-723F-B583A5FA0672}"/>
              </a:ext>
            </a:extLst>
          </p:cNvPr>
          <p:cNvSpPr txBox="1"/>
          <p:nvPr/>
        </p:nvSpPr>
        <p:spPr>
          <a:xfrm>
            <a:off x="7657265" y="3382979"/>
            <a:ext cx="1310547" cy="646331"/>
          </a:xfrm>
          <a:prstGeom prst="rect">
            <a:avLst/>
          </a:prstGeom>
          <a:solidFill>
            <a:schemeClr val="accent4"/>
          </a:solidFill>
        </p:spPr>
        <p:txBody>
          <a:bodyPr wrap="square" rtlCol="0">
            <a:spAutoFit/>
          </a:bodyPr>
          <a:lstStyle/>
          <a:p>
            <a:r>
              <a:rPr lang="en-GB" dirty="0"/>
              <a:t>Tourette’s </a:t>
            </a:r>
          </a:p>
          <a:p>
            <a:endParaRPr lang="en-GB" dirty="0"/>
          </a:p>
        </p:txBody>
      </p:sp>
    </p:spTree>
    <p:extLst>
      <p:ext uri="{BB962C8B-B14F-4D97-AF65-F5344CB8AC3E}">
        <p14:creationId xmlns:p14="http://schemas.microsoft.com/office/powerpoint/2010/main" val="383539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1000"/>
                                        <p:tgtEl>
                                          <p:spTgt spid="27"/>
                                        </p:tgtEl>
                                      </p:cBhvr>
                                    </p:animEffect>
                                    <p:anim calcmode="lin" valueType="num">
                                      <p:cBhvr>
                                        <p:cTn id="29" dur="1000" fill="hold"/>
                                        <p:tgtEl>
                                          <p:spTgt spid="27"/>
                                        </p:tgtEl>
                                        <p:attrNameLst>
                                          <p:attrName>ppt_x</p:attrName>
                                        </p:attrNameLst>
                                      </p:cBhvr>
                                      <p:tavLst>
                                        <p:tav tm="0">
                                          <p:val>
                                            <p:strVal val="#ppt_x"/>
                                          </p:val>
                                        </p:tav>
                                        <p:tav tm="100000">
                                          <p:val>
                                            <p:strVal val="#ppt_x"/>
                                          </p:val>
                                        </p:tav>
                                      </p:tavLst>
                                    </p:anim>
                                    <p:anim calcmode="lin" valueType="num">
                                      <p:cBhvr>
                                        <p:cTn id="3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6"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1008112"/>
          </a:xfrm>
        </p:spPr>
        <p:txBody>
          <a:bodyPr/>
          <a:lstStyle/>
          <a:p>
            <a:r>
              <a:rPr lang="en-GB" dirty="0"/>
              <a:t>Activity :Working Memory Quiz </a:t>
            </a:r>
          </a:p>
        </p:txBody>
      </p:sp>
      <p:sp>
        <p:nvSpPr>
          <p:cNvPr id="3" name="Subtitle 2"/>
          <p:cNvSpPr>
            <a:spLocks noGrp="1"/>
          </p:cNvSpPr>
          <p:nvPr>
            <p:ph type="subTitle" idx="1"/>
          </p:nvPr>
        </p:nvSpPr>
        <p:spPr>
          <a:xfrm>
            <a:off x="107504" y="980728"/>
            <a:ext cx="8928992" cy="5328592"/>
          </a:xfrm>
        </p:spPr>
        <p:txBody>
          <a:bodyPr>
            <a:normAutofit fontScale="92500" lnSpcReduction="10000"/>
          </a:bodyPr>
          <a:lstStyle/>
          <a:p>
            <a:r>
              <a:rPr lang="en-GB" dirty="0"/>
              <a:t>PART 1: </a:t>
            </a:r>
          </a:p>
          <a:p>
            <a:pPr algn="l"/>
            <a:r>
              <a:rPr lang="en-GB" sz="2800" dirty="0"/>
              <a:t>How many items of information can you hold in your working memory at any one time? </a:t>
            </a:r>
          </a:p>
          <a:p>
            <a:pPr marL="457200" indent="-457200" algn="l">
              <a:buFont typeface="Wingdings" panose="05000000000000000000" pitchFamily="2" charset="2"/>
              <a:buChar char="v"/>
            </a:pPr>
            <a:r>
              <a:rPr lang="en-GB" sz="2800" dirty="0"/>
              <a:t>5 year old –  </a:t>
            </a:r>
          </a:p>
          <a:p>
            <a:pPr marL="457200" indent="-457200" algn="l">
              <a:buFont typeface="Wingdings" panose="05000000000000000000" pitchFamily="2" charset="2"/>
              <a:buChar char="v"/>
            </a:pPr>
            <a:r>
              <a:rPr lang="en-GB" sz="2800" dirty="0"/>
              <a:t>7 year old –  </a:t>
            </a:r>
          </a:p>
          <a:p>
            <a:pPr marL="457200" indent="-457200" algn="l">
              <a:buFont typeface="Wingdings" panose="05000000000000000000" pitchFamily="2" charset="2"/>
              <a:buChar char="v"/>
            </a:pPr>
            <a:r>
              <a:rPr lang="en-GB" sz="2800" dirty="0"/>
              <a:t>10 year old –  </a:t>
            </a:r>
          </a:p>
          <a:p>
            <a:pPr marL="457200" indent="-457200" algn="l">
              <a:buFont typeface="Wingdings" panose="05000000000000000000" pitchFamily="2" charset="2"/>
              <a:buChar char="v"/>
            </a:pPr>
            <a:r>
              <a:rPr lang="en-GB" sz="2800" dirty="0"/>
              <a:t>14 year old –   </a:t>
            </a:r>
          </a:p>
          <a:p>
            <a:pPr marL="457200" indent="-457200" algn="l">
              <a:buFont typeface="Wingdings" panose="05000000000000000000" pitchFamily="2" charset="2"/>
              <a:buChar char="v"/>
            </a:pPr>
            <a:r>
              <a:rPr lang="en-GB" sz="2800" dirty="0"/>
              <a:t>By 25 years old -   </a:t>
            </a:r>
          </a:p>
          <a:p>
            <a:pPr marL="457200" indent="-457200" algn="l">
              <a:buFont typeface="Wingdings" panose="05000000000000000000" pitchFamily="2" charset="2"/>
              <a:buChar char="v"/>
            </a:pPr>
            <a:r>
              <a:rPr lang="en-GB" sz="2800" dirty="0"/>
              <a:t>This then declines as you get older</a:t>
            </a:r>
          </a:p>
          <a:p>
            <a:pPr algn="l"/>
            <a:r>
              <a:rPr lang="en-GB" sz="2800" dirty="0"/>
              <a:t>       -  to ! </a:t>
            </a:r>
          </a:p>
          <a:p>
            <a:pPr marL="457200" indent="-457200" algn="l">
              <a:buFont typeface="Wingdings" panose="05000000000000000000" pitchFamily="2" charset="2"/>
              <a:buChar char="v"/>
            </a:pPr>
            <a:endParaRPr lang="en-GB" sz="2800" dirty="0"/>
          </a:p>
          <a:p>
            <a:pPr algn="l"/>
            <a:r>
              <a:rPr lang="en-GB" sz="1800" dirty="0"/>
              <a:t>(George Miller –Psychologist 1920)</a:t>
            </a:r>
          </a:p>
          <a:p>
            <a:endParaRPr lang="en-GB" sz="2800"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2060848"/>
            <a:ext cx="3370815" cy="4032448"/>
          </a:xfrm>
          <a:prstGeom prst="rect">
            <a:avLst/>
          </a:prstGeom>
        </p:spPr>
      </p:pic>
      <p:sp>
        <p:nvSpPr>
          <p:cNvPr id="5" name="Slide Number Placeholder 4"/>
          <p:cNvSpPr>
            <a:spLocks noGrp="1"/>
          </p:cNvSpPr>
          <p:nvPr>
            <p:ph type="sldNum" sz="quarter" idx="12"/>
          </p:nvPr>
        </p:nvSpPr>
        <p:spPr/>
        <p:txBody>
          <a:bodyPr/>
          <a:lstStyle/>
          <a:p>
            <a:fld id="{689A1D81-ADA2-41C4-A230-554F13C29FC0}" type="slidenum">
              <a:rPr lang="en-GB" smtClean="0"/>
              <a:t>9</a:t>
            </a:fld>
            <a:endParaRPr lang="en-GB" dirty="0"/>
          </a:p>
        </p:txBody>
      </p:sp>
    </p:spTree>
    <p:extLst>
      <p:ext uri="{BB962C8B-B14F-4D97-AF65-F5344CB8AC3E}">
        <p14:creationId xmlns:p14="http://schemas.microsoft.com/office/powerpoint/2010/main" val="111648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mph" presetSubtype="0" fill="hold" nodeType="clickEffect">
                                  <p:stCondLst>
                                    <p:cond delay="0"/>
                                  </p:stCondLst>
                                  <p:childTnLst>
                                    <p:animClr clrSpc="hsl" dir="cw">
                                      <p:cBhvr override="childStyle">
                                        <p:cTn id="11" dur="500" fill="hold"/>
                                        <p:tgtEl>
                                          <p:spTgt spid="3">
                                            <p:txEl>
                                              <p:pRg st="2" end="2"/>
                                            </p:txEl>
                                          </p:spTgt>
                                        </p:tgtEl>
                                        <p:attrNameLst>
                                          <p:attrName>style.color</p:attrName>
                                        </p:attrNameLst>
                                      </p:cBhvr>
                                      <p:by>
                                        <p:hsl h="0" s="-12549" l="-25098"/>
                                      </p:by>
                                    </p:animClr>
                                    <p:animClr clrSpc="hsl" dir="cw">
                                      <p:cBhvr>
                                        <p:cTn id="12" dur="500" fill="hold"/>
                                        <p:tgtEl>
                                          <p:spTgt spid="3">
                                            <p:txEl>
                                              <p:pRg st="2" end="2"/>
                                            </p:txEl>
                                          </p:spTgt>
                                        </p:tgtEl>
                                        <p:attrNameLst>
                                          <p:attrName>fillcolor</p:attrName>
                                        </p:attrNameLst>
                                      </p:cBhvr>
                                      <p:by>
                                        <p:hsl h="0" s="-12549" l="-25098"/>
                                      </p:by>
                                    </p:animClr>
                                    <p:animClr clrSpc="hsl" dir="cw">
                                      <p:cBhvr>
                                        <p:cTn id="13" dur="500" fill="hold"/>
                                        <p:tgtEl>
                                          <p:spTgt spid="3">
                                            <p:txEl>
                                              <p:pRg st="2" end="2"/>
                                            </p:txEl>
                                          </p:spTgt>
                                        </p:tgtEl>
                                        <p:attrNameLst>
                                          <p:attrName>stroke.color</p:attrName>
                                        </p:attrNameLst>
                                      </p:cBhvr>
                                      <p:by>
                                        <p:hsl h="0" s="-12549" l="-25098"/>
                                      </p:by>
                                    </p:animClr>
                                    <p:set>
                                      <p:cBhvr>
                                        <p:cTn id="14" dur="500" fill="hold"/>
                                        <p:tgtEl>
                                          <p:spTgt spid="3">
                                            <p:txEl>
                                              <p:pRg st="2" end="2"/>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nodeType="clickEffect">
                                  <p:stCondLst>
                                    <p:cond delay="0"/>
                                  </p:stCondLst>
                                  <p:childTnLst>
                                    <p:animClr clrSpc="hsl" dir="cw">
                                      <p:cBhvr override="childStyle">
                                        <p:cTn id="23" dur="500" fill="hold"/>
                                        <p:tgtEl>
                                          <p:spTgt spid="3">
                                            <p:txEl>
                                              <p:pRg st="3" end="3"/>
                                            </p:txEl>
                                          </p:spTgt>
                                        </p:tgtEl>
                                        <p:attrNameLst>
                                          <p:attrName>style.color</p:attrName>
                                        </p:attrNameLst>
                                      </p:cBhvr>
                                      <p:by>
                                        <p:hsl h="0" s="-12549" l="-25098"/>
                                      </p:by>
                                    </p:animClr>
                                    <p:animClr clrSpc="hsl" dir="cw">
                                      <p:cBhvr>
                                        <p:cTn id="24" dur="500" fill="hold"/>
                                        <p:tgtEl>
                                          <p:spTgt spid="3">
                                            <p:txEl>
                                              <p:pRg st="3" end="3"/>
                                            </p:txEl>
                                          </p:spTgt>
                                        </p:tgtEl>
                                        <p:attrNameLst>
                                          <p:attrName>fillcolor</p:attrName>
                                        </p:attrNameLst>
                                      </p:cBhvr>
                                      <p:by>
                                        <p:hsl h="0" s="-12549" l="-25098"/>
                                      </p:by>
                                    </p:animClr>
                                    <p:animClr clrSpc="hsl" dir="cw">
                                      <p:cBhvr>
                                        <p:cTn id="25" dur="500" fill="hold"/>
                                        <p:tgtEl>
                                          <p:spTgt spid="3">
                                            <p:txEl>
                                              <p:pRg st="3" end="3"/>
                                            </p:txEl>
                                          </p:spTgt>
                                        </p:tgtEl>
                                        <p:attrNameLst>
                                          <p:attrName>stroke.color</p:attrName>
                                        </p:attrNameLst>
                                      </p:cBhvr>
                                      <p:by>
                                        <p:hsl h="0" s="-12549" l="-25098"/>
                                      </p:by>
                                    </p:animClr>
                                    <p:set>
                                      <p:cBhvr>
                                        <p:cTn id="26" dur="500" fill="hold"/>
                                        <p:tgtEl>
                                          <p:spTgt spid="3">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4" presetClass="emph" presetSubtype="0" fill="hold" nodeType="clickEffect">
                                  <p:stCondLst>
                                    <p:cond delay="0"/>
                                  </p:stCondLst>
                                  <p:childTnLst>
                                    <p:animClr clrSpc="hsl" dir="cw">
                                      <p:cBhvr override="childStyle">
                                        <p:cTn id="35" dur="500" fill="hold"/>
                                        <p:tgtEl>
                                          <p:spTgt spid="3">
                                            <p:txEl>
                                              <p:pRg st="4" end="4"/>
                                            </p:txEl>
                                          </p:spTgt>
                                        </p:tgtEl>
                                        <p:attrNameLst>
                                          <p:attrName>style.color</p:attrName>
                                        </p:attrNameLst>
                                      </p:cBhvr>
                                      <p:by>
                                        <p:hsl h="0" s="-12549" l="-25098"/>
                                      </p:by>
                                    </p:animClr>
                                    <p:animClr clrSpc="hsl" dir="cw">
                                      <p:cBhvr>
                                        <p:cTn id="36" dur="500" fill="hold"/>
                                        <p:tgtEl>
                                          <p:spTgt spid="3">
                                            <p:txEl>
                                              <p:pRg st="4" end="4"/>
                                            </p:txEl>
                                          </p:spTgt>
                                        </p:tgtEl>
                                        <p:attrNameLst>
                                          <p:attrName>fillcolor</p:attrName>
                                        </p:attrNameLst>
                                      </p:cBhvr>
                                      <p:by>
                                        <p:hsl h="0" s="-12549" l="-25098"/>
                                      </p:by>
                                    </p:animClr>
                                    <p:animClr clrSpc="hsl" dir="cw">
                                      <p:cBhvr>
                                        <p:cTn id="37" dur="500" fill="hold"/>
                                        <p:tgtEl>
                                          <p:spTgt spid="3">
                                            <p:txEl>
                                              <p:pRg st="4" end="4"/>
                                            </p:txEl>
                                          </p:spTgt>
                                        </p:tgtEl>
                                        <p:attrNameLst>
                                          <p:attrName>stroke.color</p:attrName>
                                        </p:attrNameLst>
                                      </p:cBhvr>
                                      <p:by>
                                        <p:hsl h="0" s="-12549" l="-25098"/>
                                      </p:by>
                                    </p:animClr>
                                    <p:set>
                                      <p:cBhvr>
                                        <p:cTn id="38" dur="500" fill="hold"/>
                                        <p:tgtEl>
                                          <p:spTgt spid="3">
                                            <p:txEl>
                                              <p:pRg st="4" end="4"/>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4" presetClass="emph" presetSubtype="0" fill="hold" nodeType="clickEffect">
                                  <p:stCondLst>
                                    <p:cond delay="0"/>
                                  </p:stCondLst>
                                  <p:childTnLst>
                                    <p:animClr clrSpc="hsl" dir="cw">
                                      <p:cBhvr override="childStyle">
                                        <p:cTn id="47" dur="500" fill="hold"/>
                                        <p:tgtEl>
                                          <p:spTgt spid="3">
                                            <p:txEl>
                                              <p:pRg st="5" end="5"/>
                                            </p:txEl>
                                          </p:spTgt>
                                        </p:tgtEl>
                                        <p:attrNameLst>
                                          <p:attrName>style.color</p:attrName>
                                        </p:attrNameLst>
                                      </p:cBhvr>
                                      <p:by>
                                        <p:hsl h="0" s="-12549" l="-25098"/>
                                      </p:by>
                                    </p:animClr>
                                    <p:animClr clrSpc="hsl" dir="cw">
                                      <p:cBhvr>
                                        <p:cTn id="48" dur="500" fill="hold"/>
                                        <p:tgtEl>
                                          <p:spTgt spid="3">
                                            <p:txEl>
                                              <p:pRg st="5" end="5"/>
                                            </p:txEl>
                                          </p:spTgt>
                                        </p:tgtEl>
                                        <p:attrNameLst>
                                          <p:attrName>fillcolor</p:attrName>
                                        </p:attrNameLst>
                                      </p:cBhvr>
                                      <p:by>
                                        <p:hsl h="0" s="-12549" l="-25098"/>
                                      </p:by>
                                    </p:animClr>
                                    <p:animClr clrSpc="hsl" dir="cw">
                                      <p:cBhvr>
                                        <p:cTn id="49" dur="500" fill="hold"/>
                                        <p:tgtEl>
                                          <p:spTgt spid="3">
                                            <p:txEl>
                                              <p:pRg st="5" end="5"/>
                                            </p:txEl>
                                          </p:spTgt>
                                        </p:tgtEl>
                                        <p:attrNameLst>
                                          <p:attrName>stroke.color</p:attrName>
                                        </p:attrNameLst>
                                      </p:cBhvr>
                                      <p:by>
                                        <p:hsl h="0" s="-12549" l="-25098"/>
                                      </p:by>
                                    </p:animClr>
                                    <p:set>
                                      <p:cBhvr>
                                        <p:cTn id="50" dur="500" fill="hold"/>
                                        <p:tgtEl>
                                          <p:spTgt spid="3">
                                            <p:txEl>
                                              <p:pRg st="5" end="5"/>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4" presetClass="emph" presetSubtype="0" fill="hold" nodeType="clickEffect">
                                  <p:stCondLst>
                                    <p:cond delay="0"/>
                                  </p:stCondLst>
                                  <p:childTnLst>
                                    <p:animClr clrSpc="hsl" dir="cw">
                                      <p:cBhvr override="childStyle">
                                        <p:cTn id="59" dur="500" fill="hold"/>
                                        <p:tgtEl>
                                          <p:spTgt spid="3">
                                            <p:txEl>
                                              <p:pRg st="6" end="6"/>
                                            </p:txEl>
                                          </p:spTgt>
                                        </p:tgtEl>
                                        <p:attrNameLst>
                                          <p:attrName>style.color</p:attrName>
                                        </p:attrNameLst>
                                      </p:cBhvr>
                                      <p:by>
                                        <p:hsl h="0" s="-12549" l="-25098"/>
                                      </p:by>
                                    </p:animClr>
                                    <p:animClr clrSpc="hsl" dir="cw">
                                      <p:cBhvr>
                                        <p:cTn id="60" dur="500" fill="hold"/>
                                        <p:tgtEl>
                                          <p:spTgt spid="3">
                                            <p:txEl>
                                              <p:pRg st="6" end="6"/>
                                            </p:txEl>
                                          </p:spTgt>
                                        </p:tgtEl>
                                        <p:attrNameLst>
                                          <p:attrName>fillcolor</p:attrName>
                                        </p:attrNameLst>
                                      </p:cBhvr>
                                      <p:by>
                                        <p:hsl h="0" s="-12549" l="-25098"/>
                                      </p:by>
                                    </p:animClr>
                                    <p:animClr clrSpc="hsl" dir="cw">
                                      <p:cBhvr>
                                        <p:cTn id="61" dur="500" fill="hold"/>
                                        <p:tgtEl>
                                          <p:spTgt spid="3">
                                            <p:txEl>
                                              <p:pRg st="6" end="6"/>
                                            </p:txEl>
                                          </p:spTgt>
                                        </p:tgtEl>
                                        <p:attrNameLst>
                                          <p:attrName>stroke.color</p:attrName>
                                        </p:attrNameLst>
                                      </p:cBhvr>
                                      <p:by>
                                        <p:hsl h="0" s="-12549" l="-25098"/>
                                      </p:by>
                                    </p:animClr>
                                    <p:set>
                                      <p:cBhvr>
                                        <p:cTn id="62" dur="500" fill="hold"/>
                                        <p:tgtEl>
                                          <p:spTgt spid="3">
                                            <p:txEl>
                                              <p:pRg st="6" end="6"/>
                                            </p:txEl>
                                          </p:spTgt>
                                        </p:tgtEl>
                                        <p:attrNameLst>
                                          <p:attrName>fill.type</p:attrName>
                                        </p:attrNameLst>
                                      </p:cBhvr>
                                      <p:to>
                                        <p:strVal val="solid"/>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5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4" presetClass="emph" presetSubtype="0" fill="hold" nodeType="clickEffect">
                                  <p:stCondLst>
                                    <p:cond delay="0"/>
                                  </p:stCondLst>
                                  <p:childTnLst>
                                    <p:animClr clrSpc="hsl" dir="cw">
                                      <p:cBhvr override="childStyle">
                                        <p:cTn id="76" dur="500" fill="hold"/>
                                        <p:tgtEl>
                                          <p:spTgt spid="3">
                                            <p:txEl>
                                              <p:pRg st="7" end="7"/>
                                            </p:txEl>
                                          </p:spTgt>
                                        </p:tgtEl>
                                        <p:attrNameLst>
                                          <p:attrName>style.color</p:attrName>
                                        </p:attrNameLst>
                                      </p:cBhvr>
                                      <p:by>
                                        <p:hsl h="0" s="-12549" l="-25098"/>
                                      </p:by>
                                    </p:animClr>
                                    <p:animClr clrSpc="hsl" dir="cw">
                                      <p:cBhvr>
                                        <p:cTn id="77" dur="500" fill="hold"/>
                                        <p:tgtEl>
                                          <p:spTgt spid="3">
                                            <p:txEl>
                                              <p:pRg st="7" end="7"/>
                                            </p:txEl>
                                          </p:spTgt>
                                        </p:tgtEl>
                                        <p:attrNameLst>
                                          <p:attrName>fillcolor</p:attrName>
                                        </p:attrNameLst>
                                      </p:cBhvr>
                                      <p:by>
                                        <p:hsl h="0" s="-12549" l="-25098"/>
                                      </p:by>
                                    </p:animClr>
                                    <p:animClr clrSpc="hsl" dir="cw">
                                      <p:cBhvr>
                                        <p:cTn id="78" dur="500" fill="hold"/>
                                        <p:tgtEl>
                                          <p:spTgt spid="3">
                                            <p:txEl>
                                              <p:pRg st="7" end="7"/>
                                            </p:txEl>
                                          </p:spTgt>
                                        </p:tgtEl>
                                        <p:attrNameLst>
                                          <p:attrName>stroke.color</p:attrName>
                                        </p:attrNameLst>
                                      </p:cBhvr>
                                      <p:by>
                                        <p:hsl h="0" s="-12549" l="-25098"/>
                                      </p:by>
                                    </p:animClr>
                                    <p:set>
                                      <p:cBhvr>
                                        <p:cTn id="79" dur="500" fill="hold"/>
                                        <p:tgtEl>
                                          <p:spTgt spid="3">
                                            <p:txEl>
                                              <p:pRg st="7" end="7"/>
                                            </p:txEl>
                                          </p:spTgt>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4" presetClass="emph" presetSubtype="0" fill="hold" nodeType="clickEffect">
                                  <p:stCondLst>
                                    <p:cond delay="0"/>
                                  </p:stCondLst>
                                  <p:childTnLst>
                                    <p:animClr clrSpc="hsl" dir="cw">
                                      <p:cBhvr override="childStyle">
                                        <p:cTn id="83" dur="500" fill="hold"/>
                                        <p:tgtEl>
                                          <p:spTgt spid="3">
                                            <p:txEl>
                                              <p:pRg st="8" end="8"/>
                                            </p:txEl>
                                          </p:spTgt>
                                        </p:tgtEl>
                                        <p:attrNameLst>
                                          <p:attrName>style.color</p:attrName>
                                        </p:attrNameLst>
                                      </p:cBhvr>
                                      <p:by>
                                        <p:hsl h="0" s="-12549" l="-25098"/>
                                      </p:by>
                                    </p:animClr>
                                    <p:animClr clrSpc="hsl" dir="cw">
                                      <p:cBhvr>
                                        <p:cTn id="84" dur="500" fill="hold"/>
                                        <p:tgtEl>
                                          <p:spTgt spid="3">
                                            <p:txEl>
                                              <p:pRg st="8" end="8"/>
                                            </p:txEl>
                                          </p:spTgt>
                                        </p:tgtEl>
                                        <p:attrNameLst>
                                          <p:attrName>fillcolor</p:attrName>
                                        </p:attrNameLst>
                                      </p:cBhvr>
                                      <p:by>
                                        <p:hsl h="0" s="-12549" l="-25098"/>
                                      </p:by>
                                    </p:animClr>
                                    <p:animClr clrSpc="hsl" dir="cw">
                                      <p:cBhvr>
                                        <p:cTn id="85" dur="500" fill="hold"/>
                                        <p:tgtEl>
                                          <p:spTgt spid="3">
                                            <p:txEl>
                                              <p:pRg st="8" end="8"/>
                                            </p:txEl>
                                          </p:spTgt>
                                        </p:tgtEl>
                                        <p:attrNameLst>
                                          <p:attrName>stroke.color</p:attrName>
                                        </p:attrNameLst>
                                      </p:cBhvr>
                                      <p:by>
                                        <p:hsl h="0" s="-12549" l="-25098"/>
                                      </p:by>
                                    </p:animClr>
                                    <p:set>
                                      <p:cBhvr>
                                        <p:cTn id="86" dur="500" fill="hold"/>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1754</TotalTime>
  <Words>1368</Words>
  <Application>Microsoft Office PowerPoint</Application>
  <PresentationFormat>On-screen Show (4:3)</PresentationFormat>
  <Paragraphs>234</Paragraphs>
  <Slides>20</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Merriweather</vt:lpstr>
      <vt:lpstr>Wingdings</vt:lpstr>
      <vt:lpstr>Office Theme</vt:lpstr>
      <vt:lpstr>PowerPoint Presentation</vt:lpstr>
      <vt:lpstr>                      Working Memory What is working memory? How does it impact on us as individuals and the individuals that we support?   </vt:lpstr>
      <vt:lpstr>Activity 1:Memories are made of this……….</vt:lpstr>
      <vt:lpstr>What is working memory:  (Dr Susan Gathercole – Cognitive Psychologist https://www.youtube.com/watch?v=S65D2oazf8M                 </vt:lpstr>
      <vt:lpstr>Working memory in action</vt:lpstr>
      <vt:lpstr>Working memory in action – WM  is an essential function in every-day life</vt:lpstr>
      <vt:lpstr>The Common Factor</vt:lpstr>
      <vt:lpstr> </vt:lpstr>
      <vt:lpstr>Activity :Working Memory Quiz </vt:lpstr>
      <vt:lpstr>Activity :Working Memory Quiz </vt:lpstr>
      <vt:lpstr>Activity : Working Memory Quiz </vt:lpstr>
      <vt:lpstr>BREAK TIME </vt:lpstr>
      <vt:lpstr>Do you recognise this person?</vt:lpstr>
      <vt:lpstr>Effects of a working memory deficit </vt:lpstr>
      <vt:lpstr>The principles of WM intervention</vt:lpstr>
      <vt:lpstr>How to remember the principles – a useful strategy </vt:lpstr>
      <vt:lpstr> Working memory strategies </vt:lpstr>
      <vt:lpstr>Group activity – learner scenario</vt:lpstr>
      <vt:lpstr>Group activity: What would you do?</vt:lpstr>
      <vt:lpstr>Reflective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INVICTAD</dc:creator>
  <cp:lastModifiedBy>Tricia Donaghy</cp:lastModifiedBy>
  <cp:revision>60</cp:revision>
  <cp:lastPrinted>2024-01-09T17:50:56Z</cp:lastPrinted>
  <dcterms:created xsi:type="dcterms:W3CDTF">2018-04-09T07:51:06Z</dcterms:created>
  <dcterms:modified xsi:type="dcterms:W3CDTF">2024-02-05T15:49:01Z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d63e432-7a5b-4534-ada9-2e736aca8ba4_Enabled">
    <vt:lpwstr>true</vt:lpwstr>
  </property>
  <property fmtid="{D5CDD505-2E9C-101B-9397-08002B2CF9AE}" pid="3" name="MSIP_Label_ed63e432-7a5b-4534-ada9-2e736aca8ba4_SetDate">
    <vt:lpwstr>2023-10-26T11:26:26Z</vt:lpwstr>
  </property>
  <property fmtid="{D5CDD505-2E9C-101B-9397-08002B2CF9AE}" pid="4" name="MSIP_Label_ed63e432-7a5b-4534-ada9-2e736aca8ba4_Method">
    <vt:lpwstr>Privileged</vt:lpwstr>
  </property>
  <property fmtid="{D5CDD505-2E9C-101B-9397-08002B2CF9AE}" pid="5" name="MSIP_Label_ed63e432-7a5b-4534-ada9-2e736aca8ba4_Name">
    <vt:lpwstr>Official</vt:lpwstr>
  </property>
  <property fmtid="{D5CDD505-2E9C-101B-9397-08002B2CF9AE}" pid="6" name="MSIP_Label_ed63e432-7a5b-4534-ada9-2e736aca8ba4_SiteId">
    <vt:lpwstr>5eee4d58-f197-4ad7-9e39-ebd0d2463660</vt:lpwstr>
  </property>
  <property fmtid="{D5CDD505-2E9C-101B-9397-08002B2CF9AE}" pid="7" name="MSIP_Label_ed63e432-7a5b-4534-ada9-2e736aca8ba4_ActionId">
    <vt:lpwstr>73a10d62-2362-49a5-94d9-80073c1b7ab9</vt:lpwstr>
  </property>
  <property fmtid="{D5CDD505-2E9C-101B-9397-08002B2CF9AE}" pid="8" name="MSIP_Label_ed63e432-7a5b-4534-ada9-2e736aca8ba4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Classification : Official</vt:lpwstr>
  </property>
</Properties>
</file>