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1"/>
  </p:notesMasterIdLst>
  <p:sldIdLst>
    <p:sldId id="256" r:id="rId5"/>
    <p:sldId id="259" r:id="rId6"/>
    <p:sldId id="257" r:id="rId7"/>
    <p:sldId id="258"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757" autoAdjust="0"/>
  </p:normalViewPr>
  <p:slideViewPr>
    <p:cSldViewPr snapToGrid="0">
      <p:cViewPr varScale="1">
        <p:scale>
          <a:sx n="53" d="100"/>
          <a:sy n="53" d="100"/>
        </p:scale>
        <p:origin x="115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3E8C00-E537-544F-8F51-880AB788D658}" type="datetimeFigureOut">
              <a:rPr lang="en-US" smtClean="0"/>
              <a:t>5/3/2024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480611-402F-4343-B7A8-644B8DEB41A0}" type="slidenum">
              <a:rPr lang="en-US" smtClean="0"/>
              <a:t>‹#›</a:t>
            </a:fld>
            <a:endParaRPr lang="en-US"/>
          </a:p>
        </p:txBody>
      </p:sp>
    </p:spTree>
    <p:extLst>
      <p:ext uri="{BB962C8B-B14F-4D97-AF65-F5344CB8AC3E}">
        <p14:creationId xmlns:p14="http://schemas.microsoft.com/office/powerpoint/2010/main" val="194926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solidFill>
                  <a:srgbClr val="1F1F1F"/>
                </a:solidFill>
                <a:effectLst/>
                <a:latin typeface="Arial" panose="020B0604020202020204" pitchFamily="34" charset="0"/>
                <a:ea typeface="Aptos" panose="020B0004020202020204" pitchFamily="34" charset="0"/>
              </a:rPr>
              <a:t>1. Collaborative Leadership, Not Heroic:</a:t>
            </a:r>
            <a:r>
              <a:rPr lang="en-GB" sz="1800" dirty="0">
                <a:solidFill>
                  <a:srgbClr val="1F1F1F"/>
                </a:solidFill>
                <a:effectLst/>
                <a:latin typeface="Arial" panose="020B0604020202020204" pitchFamily="34" charset="0"/>
                <a:ea typeface="Aptos" panose="020B0004020202020204" pitchFamily="34" charset="0"/>
              </a:rPr>
              <a:t>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Shared Vision and Goals:</a:t>
            </a:r>
            <a:r>
              <a:rPr lang="en-GB" sz="1800" dirty="0">
                <a:solidFill>
                  <a:srgbClr val="1F1F1F"/>
                </a:solidFill>
                <a:effectLst/>
                <a:latin typeface="Arial" panose="020B0604020202020204" pitchFamily="34" charset="0"/>
                <a:ea typeface="Aptos" panose="020B0004020202020204" pitchFamily="34" charset="0"/>
              </a:rPr>
              <a:t> The leader sets the overall direction but collaboratively develops specific goals with the team. This fosters buy-in and ownership from everyone involved.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Facilitating Communication:</a:t>
            </a:r>
            <a:r>
              <a:rPr lang="en-GB" sz="1800" dirty="0">
                <a:solidFill>
                  <a:srgbClr val="1F1F1F"/>
                </a:solidFill>
                <a:effectLst/>
                <a:latin typeface="Arial" panose="020B0604020202020204" pitchFamily="34" charset="0"/>
                <a:ea typeface="Aptos" panose="020B0004020202020204" pitchFamily="34" charset="0"/>
              </a:rPr>
              <a:t> The leader creates an environment where open communication and information sharing are encouraged. Regular meetings, knowledge-sharing platforms, and active listening are crucial.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Delegation and Empowerment:</a:t>
            </a:r>
            <a:r>
              <a:rPr lang="en-GB" sz="1800" dirty="0">
                <a:solidFill>
                  <a:srgbClr val="1F1F1F"/>
                </a:solidFill>
                <a:effectLst/>
                <a:latin typeface="Arial" panose="020B0604020202020204" pitchFamily="34" charset="0"/>
                <a:ea typeface="Aptos" panose="020B0004020202020204" pitchFamily="34" charset="0"/>
              </a:rPr>
              <a:t> Leaders delegate tasks based on team members' strengths and provide the resources and support needed for success. This allows for individual growth and a more efficient workflow.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Celebrating Team Achievements:</a:t>
            </a:r>
            <a:r>
              <a:rPr lang="en-GB" sz="1800" dirty="0">
                <a:solidFill>
                  <a:srgbClr val="1F1F1F"/>
                </a:solidFill>
                <a:effectLst/>
                <a:latin typeface="Arial" panose="020B0604020202020204" pitchFamily="34" charset="0"/>
                <a:ea typeface="Aptos" panose="020B0004020202020204" pitchFamily="34" charset="0"/>
              </a:rPr>
              <a:t> Recognition goes beyond a single "hero." Publicly acknowledge the entire team's contribution to successful projects, boosting morale and fostering collaboration. </a:t>
            </a:r>
            <a:endParaRPr lang="en-GB" sz="1800" dirty="0">
              <a:effectLst/>
              <a:latin typeface="Calibri" panose="020F0502020204030204" pitchFamily="34" charset="0"/>
              <a:ea typeface="Aptos" panose="020B0004020202020204" pitchFamily="34" charset="0"/>
            </a:endParaRPr>
          </a:p>
          <a:p>
            <a:endParaRPr lang="en-GB" dirty="0"/>
          </a:p>
          <a:p>
            <a:r>
              <a:rPr lang="en-GB" sz="1800" b="1" dirty="0">
                <a:solidFill>
                  <a:srgbClr val="1F1F1F"/>
                </a:solidFill>
                <a:effectLst/>
                <a:latin typeface="Arial" panose="020B0604020202020204" pitchFamily="34" charset="0"/>
                <a:ea typeface="Aptos" panose="020B0004020202020204" pitchFamily="34" charset="0"/>
              </a:rPr>
              <a:t>2. Value of Self-Awareness and Emotional Intelligence:</a:t>
            </a:r>
            <a:r>
              <a:rPr lang="en-GB" sz="1800" dirty="0">
                <a:solidFill>
                  <a:srgbClr val="1F1F1F"/>
                </a:solidFill>
                <a:effectLst/>
                <a:latin typeface="Arial" panose="020B0604020202020204" pitchFamily="34" charset="0"/>
                <a:ea typeface="Aptos" panose="020B0004020202020204" pitchFamily="34" charset="0"/>
              </a:rPr>
              <a:t>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Understanding Your Strengths and Weaknesses:</a:t>
            </a:r>
            <a:r>
              <a:rPr lang="en-GB" sz="1800" dirty="0">
                <a:solidFill>
                  <a:srgbClr val="1F1F1F"/>
                </a:solidFill>
                <a:effectLst/>
                <a:latin typeface="Arial" panose="020B0604020202020204" pitchFamily="34" charset="0"/>
                <a:ea typeface="Aptos" panose="020B0004020202020204" pitchFamily="34" charset="0"/>
              </a:rPr>
              <a:t> A self-aware leader recognizes their own limitations and leverages the strengths of others. This allows for better team composition and avoids micromanagement.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Empathy and Active Listening:</a:t>
            </a:r>
            <a:r>
              <a:rPr lang="en-GB" sz="1800" dirty="0">
                <a:solidFill>
                  <a:srgbClr val="1F1F1F"/>
                </a:solidFill>
                <a:effectLst/>
                <a:latin typeface="Arial" panose="020B0604020202020204" pitchFamily="34" charset="0"/>
                <a:ea typeface="Aptos" panose="020B0004020202020204" pitchFamily="34" charset="0"/>
              </a:rPr>
              <a:t> Leaders actively listen to team members, understanding their concerns and motivations. This builds trust and fosters open communication.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Managing Conflict Constructively:</a:t>
            </a:r>
            <a:r>
              <a:rPr lang="en-GB" sz="1800" dirty="0">
                <a:solidFill>
                  <a:srgbClr val="1F1F1F"/>
                </a:solidFill>
                <a:effectLst/>
                <a:latin typeface="Arial" panose="020B0604020202020204" pitchFamily="34" charset="0"/>
                <a:ea typeface="Aptos" panose="020B0004020202020204" pitchFamily="34" charset="0"/>
              </a:rPr>
              <a:t> Inevitably, conflicts arise. A leader with high emotional intelligence can mediate constructively, focusing on solutions rather than blame.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Emotional Regulation:</a:t>
            </a:r>
            <a:r>
              <a:rPr lang="en-GB" sz="1800" dirty="0">
                <a:solidFill>
                  <a:srgbClr val="1F1F1F"/>
                </a:solidFill>
                <a:effectLst/>
                <a:latin typeface="Arial" panose="020B0604020202020204" pitchFamily="34" charset="0"/>
                <a:ea typeface="Aptos" panose="020B0004020202020204" pitchFamily="34" charset="0"/>
              </a:rPr>
              <a:t> Public servants often navigate stressful situations. Leaders who can manage their own emotions are better equipped to support their team during challenging times. </a:t>
            </a:r>
            <a:endParaRPr lang="en-GB" sz="1800" dirty="0">
              <a:effectLst/>
              <a:latin typeface="Calibri" panose="020F0502020204030204" pitchFamily="34" charset="0"/>
              <a:ea typeface="Aptos" panose="020B0004020202020204" pitchFamily="34" charset="0"/>
            </a:endParaRPr>
          </a:p>
          <a:p>
            <a:endParaRPr lang="en-GB" dirty="0"/>
          </a:p>
          <a:p>
            <a:r>
              <a:rPr lang="en-GB" sz="1800" b="1" dirty="0">
                <a:solidFill>
                  <a:srgbClr val="1F1F1F"/>
                </a:solidFill>
                <a:effectLst/>
                <a:latin typeface="Arial" panose="020B0604020202020204" pitchFamily="34" charset="0"/>
                <a:ea typeface="Aptos" panose="020B0004020202020204" pitchFamily="34" charset="0"/>
              </a:rPr>
              <a:t>3. Caring Approach Focused on Development, Not Just Task Outcomes:</a:t>
            </a:r>
            <a:r>
              <a:rPr lang="en-GB" sz="1800" dirty="0">
                <a:solidFill>
                  <a:srgbClr val="1F1F1F"/>
                </a:solidFill>
                <a:effectLst/>
                <a:latin typeface="Arial" panose="020B0604020202020204" pitchFamily="34" charset="0"/>
                <a:ea typeface="Aptos" panose="020B0004020202020204" pitchFamily="34" charset="0"/>
              </a:rPr>
              <a:t>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Investing in Individual Growth:</a:t>
            </a:r>
            <a:r>
              <a:rPr lang="en-GB" sz="1800" dirty="0">
                <a:solidFill>
                  <a:srgbClr val="1F1F1F"/>
                </a:solidFill>
                <a:effectLst/>
                <a:latin typeface="Arial" panose="020B0604020202020204" pitchFamily="34" charset="0"/>
                <a:ea typeface="Aptos" panose="020B0004020202020204" pitchFamily="34" charset="0"/>
              </a:rPr>
              <a:t> Leaders prioritize training and development opportunities for their team members. This can include coaching, mentoring programs, skills workshops, and conferences.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Providing Constructive Feedback:</a:t>
            </a:r>
            <a:r>
              <a:rPr lang="en-GB" sz="1800" dirty="0">
                <a:solidFill>
                  <a:srgbClr val="1F1F1F"/>
                </a:solidFill>
                <a:effectLst/>
                <a:latin typeface="Arial" panose="020B0604020202020204" pitchFamily="34" charset="0"/>
                <a:ea typeface="Aptos" panose="020B0004020202020204" pitchFamily="34" charset="0"/>
              </a:rPr>
              <a:t> Feedback is not just about pointing out mistakes. Leaders should offer constructive criticism that helps individuals learn and improve.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Work-Life Balance:</a:t>
            </a:r>
            <a:r>
              <a:rPr lang="en-GB" sz="1800" dirty="0">
                <a:solidFill>
                  <a:srgbClr val="1F1F1F"/>
                </a:solidFill>
                <a:effectLst/>
                <a:latin typeface="Arial" panose="020B0604020202020204" pitchFamily="34" charset="0"/>
                <a:ea typeface="Aptos" panose="020B0004020202020204" pitchFamily="34" charset="0"/>
              </a:rPr>
              <a:t> Leaders recognize the importance of a healthy work-life balance and encourage team members to take breaks and manage their workload.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Psychological Safety:</a:t>
            </a:r>
            <a:r>
              <a:rPr lang="en-GB" sz="1800" dirty="0">
                <a:solidFill>
                  <a:srgbClr val="1F1F1F"/>
                </a:solidFill>
                <a:effectLst/>
                <a:latin typeface="Arial" panose="020B0604020202020204" pitchFamily="34" charset="0"/>
                <a:ea typeface="Aptos" panose="020B0004020202020204" pitchFamily="34" charset="0"/>
              </a:rPr>
              <a:t> Leaders create an environment where team members feel safe to take risks, experiment, and admit mistakes. This fosters creativity and innovation. </a:t>
            </a:r>
            <a:endParaRPr lang="en-GB" sz="1800" dirty="0">
              <a:effectLst/>
              <a:latin typeface="Calibri" panose="020F0502020204030204" pitchFamily="34" charset="0"/>
              <a:ea typeface="Aptos" panose="020B0004020202020204" pitchFamily="34" charset="0"/>
            </a:endParaRPr>
          </a:p>
          <a:p>
            <a:endParaRPr lang="en-GB" sz="1800" dirty="0">
              <a:solidFill>
                <a:srgbClr val="1F1F1F"/>
              </a:solidFill>
              <a:effectLst/>
              <a:latin typeface="Arial" panose="020B0604020202020204" pitchFamily="34" charset="0"/>
              <a:ea typeface="Aptos" panose="020B0004020202020204" pitchFamily="34" charset="0"/>
            </a:endParaRPr>
          </a:p>
          <a:p>
            <a:r>
              <a:rPr lang="en-GB" sz="1800" dirty="0">
                <a:solidFill>
                  <a:srgbClr val="1F1F1F"/>
                </a:solidFill>
                <a:effectLst/>
                <a:latin typeface="Arial" panose="020B0604020202020204" pitchFamily="34" charset="0"/>
                <a:ea typeface="Aptos" panose="020B0004020202020204" pitchFamily="34" charset="0"/>
              </a:rPr>
              <a:t>By focusing on these aspects of leadership, the 21st century public servant can cultivate a more engaged, productive, and innovative team environment. This approach ultimately leads to better public services and a more positive impact on the communities they serve. </a:t>
            </a:r>
            <a:endParaRPr lang="en-GB" sz="1800" dirty="0">
              <a:effectLst/>
              <a:latin typeface="Calibri" panose="020F0502020204030204" pitchFamily="34" charset="0"/>
              <a:ea typeface="Aptos" panose="020B0004020202020204" pitchFamily="34" charset="0"/>
            </a:endParaRPr>
          </a:p>
          <a:p>
            <a:endParaRPr lang="en-GB" dirty="0"/>
          </a:p>
          <a:p>
            <a:endParaRPr lang="en-GB" dirty="0"/>
          </a:p>
          <a:p>
            <a:endParaRPr lang="en-US" dirty="0"/>
          </a:p>
        </p:txBody>
      </p:sp>
      <p:sp>
        <p:nvSpPr>
          <p:cNvPr id="4" name="Slide Number Placeholder 3"/>
          <p:cNvSpPr>
            <a:spLocks noGrp="1"/>
          </p:cNvSpPr>
          <p:nvPr>
            <p:ph type="sldNum" sz="quarter" idx="5"/>
          </p:nvPr>
        </p:nvSpPr>
        <p:spPr/>
        <p:txBody>
          <a:bodyPr/>
          <a:lstStyle/>
          <a:p>
            <a:fld id="{8E480611-402F-4343-B7A8-644B8DEB41A0}" type="slidenum">
              <a:rPr lang="en-US" smtClean="0"/>
              <a:t>3</a:t>
            </a:fld>
            <a:endParaRPr lang="en-US"/>
          </a:p>
        </p:txBody>
      </p:sp>
    </p:spTree>
    <p:extLst>
      <p:ext uri="{BB962C8B-B14F-4D97-AF65-F5344CB8AC3E}">
        <p14:creationId xmlns:p14="http://schemas.microsoft.com/office/powerpoint/2010/main" val="3187857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solidFill>
                  <a:srgbClr val="1F1F1F"/>
                </a:solidFill>
                <a:effectLst/>
                <a:latin typeface="Arial" panose="020B0604020202020204" pitchFamily="34" charset="0"/>
                <a:ea typeface="Aptos" panose="020B0004020202020204" pitchFamily="34" charset="0"/>
              </a:rPr>
              <a:t>Mentoring Schemes:</a:t>
            </a:r>
            <a:r>
              <a:rPr lang="en-GB" sz="1800" dirty="0">
                <a:solidFill>
                  <a:srgbClr val="1F1F1F"/>
                </a:solidFill>
                <a:effectLst/>
                <a:latin typeface="Arial" panose="020B0604020202020204" pitchFamily="34" charset="0"/>
                <a:ea typeface="Aptos" panose="020B0004020202020204" pitchFamily="34" charset="0"/>
              </a:rPr>
              <a:t>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Knowledge Transfer:</a:t>
            </a:r>
            <a:r>
              <a:rPr lang="en-GB" sz="1800" dirty="0">
                <a:solidFill>
                  <a:srgbClr val="1F1F1F"/>
                </a:solidFill>
                <a:effectLst/>
                <a:latin typeface="Arial" panose="020B0604020202020204" pitchFamily="34" charset="0"/>
                <a:ea typeface="Aptos" panose="020B0004020202020204" pitchFamily="34" charset="0"/>
              </a:rPr>
              <a:t> Experienced public servants can mentor upcoming leaders, passing on valuable institutional knowledge and leadership practices specific to the public sector environment.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Developing Self-Awareness:</a:t>
            </a:r>
            <a:r>
              <a:rPr lang="en-GB" sz="1800" dirty="0">
                <a:solidFill>
                  <a:srgbClr val="1F1F1F"/>
                </a:solidFill>
                <a:effectLst/>
                <a:latin typeface="Arial" panose="020B0604020202020204" pitchFamily="34" charset="0"/>
                <a:ea typeface="Aptos" panose="020B0004020202020204" pitchFamily="34" charset="0"/>
              </a:rPr>
              <a:t> Mentors can help mentees identify their strengths and weaknesses, fostering self-awareness, a crucial aspect of collaborative leadership. </a:t>
            </a:r>
            <a:endParaRPr lang="en-GB" sz="1800" dirty="0">
              <a:effectLst/>
              <a:latin typeface="Calibri" panose="020F0502020204030204" pitchFamily="34" charset="0"/>
              <a:ea typeface="Aptos" panose="020B0004020202020204" pitchFamily="34" charset="0"/>
            </a:endParaRPr>
          </a:p>
          <a:p>
            <a:endParaRPr lang="en-GB" sz="1800" b="1" dirty="0">
              <a:solidFill>
                <a:srgbClr val="1F1F1F"/>
              </a:solidFill>
              <a:effectLst/>
              <a:latin typeface="Arial" panose="020B0604020202020204" pitchFamily="34" charset="0"/>
              <a:ea typeface="Aptos" panose="020B0004020202020204" pitchFamily="34" charset="0"/>
            </a:endParaRPr>
          </a:p>
          <a:p>
            <a:r>
              <a:rPr lang="en-GB" sz="1800" b="1" dirty="0">
                <a:solidFill>
                  <a:srgbClr val="1F1F1F"/>
                </a:solidFill>
                <a:effectLst/>
                <a:latin typeface="Arial" panose="020B0604020202020204" pitchFamily="34" charset="0"/>
                <a:ea typeface="Aptos" panose="020B0004020202020204" pitchFamily="34" charset="0"/>
              </a:rPr>
              <a:t>Empowering Third Sector Access to Council Training:</a:t>
            </a:r>
            <a:r>
              <a:rPr lang="en-GB" sz="1800" dirty="0">
                <a:solidFill>
                  <a:srgbClr val="1F1F1F"/>
                </a:solidFill>
                <a:effectLst/>
                <a:latin typeface="Arial" panose="020B0604020202020204" pitchFamily="34" charset="0"/>
                <a:ea typeface="Aptos" panose="020B0004020202020204" pitchFamily="34" charset="0"/>
              </a:rPr>
              <a:t>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Shared Expertise:</a:t>
            </a:r>
            <a:r>
              <a:rPr lang="en-GB" sz="1800" dirty="0">
                <a:solidFill>
                  <a:srgbClr val="1F1F1F"/>
                </a:solidFill>
                <a:effectLst/>
                <a:latin typeface="Arial" panose="020B0604020202020204" pitchFamily="34" charset="0"/>
                <a:ea typeface="Aptos" panose="020B0004020202020204" pitchFamily="34" charset="0"/>
              </a:rPr>
              <a:t> Collaboration between public and third sectors allows for knowledge exchange and broader perspectives. Leaders who can leverage expertise beyond their own department are better equipped for collaborative approaches.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Building Networks:</a:t>
            </a:r>
            <a:r>
              <a:rPr lang="en-GB" sz="1800" dirty="0">
                <a:solidFill>
                  <a:srgbClr val="1F1F1F"/>
                </a:solidFill>
                <a:effectLst/>
                <a:latin typeface="Arial" panose="020B0604020202020204" pitchFamily="34" charset="0"/>
                <a:ea typeface="Aptos" panose="020B0004020202020204" pitchFamily="34" charset="0"/>
              </a:rPr>
              <a:t> Exposure to different organizations strengthens professional networks, fostering collaboration across sectors on future projects. </a:t>
            </a:r>
            <a:endParaRPr lang="en-GB" sz="1800" dirty="0">
              <a:effectLst/>
              <a:latin typeface="Calibri" panose="020F0502020204030204" pitchFamily="34" charset="0"/>
              <a:ea typeface="Aptos" panose="020B0004020202020204" pitchFamily="34" charset="0"/>
            </a:endParaRPr>
          </a:p>
          <a:p>
            <a:endParaRPr lang="en-GB" sz="1800" b="1" dirty="0">
              <a:solidFill>
                <a:srgbClr val="1F1F1F"/>
              </a:solidFill>
              <a:effectLst/>
              <a:latin typeface="Arial" panose="020B0604020202020204" pitchFamily="34" charset="0"/>
              <a:ea typeface="Aptos" panose="020B0004020202020204" pitchFamily="34" charset="0"/>
            </a:endParaRPr>
          </a:p>
          <a:p>
            <a:r>
              <a:rPr lang="en-GB" sz="1800" b="1" dirty="0">
                <a:solidFill>
                  <a:srgbClr val="1F1F1F"/>
                </a:solidFill>
                <a:effectLst/>
                <a:latin typeface="Arial" panose="020B0604020202020204" pitchFamily="34" charset="0"/>
                <a:ea typeface="Aptos" panose="020B0004020202020204" pitchFamily="34" charset="0"/>
              </a:rPr>
              <a:t>Empowering Employees Based on Skills, Not </a:t>
            </a:r>
            <a:r>
              <a:rPr lang="en-GB" sz="1800" b="1" dirty="0" err="1">
                <a:solidFill>
                  <a:srgbClr val="1F1F1F"/>
                </a:solidFill>
                <a:effectLst/>
                <a:latin typeface="Arial" panose="020B0604020202020204" pitchFamily="34" charset="0"/>
                <a:ea typeface="Aptos" panose="020B0004020202020204" pitchFamily="34" charset="0"/>
              </a:rPr>
              <a:t>Payscale</a:t>
            </a:r>
            <a:r>
              <a:rPr lang="en-GB" sz="1800" b="1" dirty="0">
                <a:solidFill>
                  <a:srgbClr val="1F1F1F"/>
                </a:solidFill>
                <a:effectLst/>
                <a:latin typeface="Arial" panose="020B0604020202020204" pitchFamily="34" charset="0"/>
                <a:ea typeface="Aptos" panose="020B0004020202020204" pitchFamily="34" charset="0"/>
              </a:rPr>
              <a:t>:</a:t>
            </a:r>
            <a:r>
              <a:rPr lang="en-GB" sz="1800" dirty="0">
                <a:solidFill>
                  <a:srgbClr val="1F1F1F"/>
                </a:solidFill>
                <a:effectLst/>
                <a:latin typeface="Arial" panose="020B0604020202020204" pitchFamily="34" charset="0"/>
                <a:ea typeface="Aptos" panose="020B0004020202020204" pitchFamily="34" charset="0"/>
              </a:rPr>
              <a:t>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Identifying Hidden Talent:</a:t>
            </a:r>
            <a:r>
              <a:rPr lang="en-GB" sz="1800" dirty="0">
                <a:solidFill>
                  <a:srgbClr val="1F1F1F"/>
                </a:solidFill>
                <a:effectLst/>
                <a:latin typeface="Arial" panose="020B0604020202020204" pitchFamily="34" charset="0"/>
                <a:ea typeface="Aptos" panose="020B0004020202020204" pitchFamily="34" charset="0"/>
              </a:rPr>
              <a:t> Focusing on skills rather than </a:t>
            </a:r>
            <a:r>
              <a:rPr lang="en-GB" sz="1800" dirty="0" err="1">
                <a:solidFill>
                  <a:srgbClr val="1F1F1F"/>
                </a:solidFill>
                <a:effectLst/>
                <a:latin typeface="Arial" panose="020B0604020202020204" pitchFamily="34" charset="0"/>
                <a:ea typeface="Aptos" panose="020B0004020202020204" pitchFamily="34" charset="0"/>
              </a:rPr>
              <a:t>payscale</a:t>
            </a:r>
            <a:r>
              <a:rPr lang="en-GB" sz="1800" dirty="0">
                <a:solidFill>
                  <a:srgbClr val="1F1F1F"/>
                </a:solidFill>
                <a:effectLst/>
                <a:latin typeface="Arial" panose="020B0604020202020204" pitchFamily="34" charset="0"/>
                <a:ea typeface="Aptos" panose="020B0004020202020204" pitchFamily="34" charset="0"/>
              </a:rPr>
              <a:t> allows for the identification and development of potential leaders across all levels of the organization.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Building Trust and Ownership:</a:t>
            </a:r>
            <a:r>
              <a:rPr lang="en-GB" sz="1800" dirty="0">
                <a:solidFill>
                  <a:srgbClr val="1F1F1F"/>
                </a:solidFill>
                <a:effectLst/>
                <a:latin typeface="Arial" panose="020B0604020202020204" pitchFamily="34" charset="0"/>
                <a:ea typeface="Aptos" panose="020B0004020202020204" pitchFamily="34" charset="0"/>
              </a:rPr>
              <a:t> When employees are entrusted with tasks that utilize their full skillset, they feel valued and take greater ownership of their work, fostering a collaborative spirit. </a:t>
            </a:r>
            <a:endParaRPr lang="en-GB" sz="1800" dirty="0">
              <a:effectLst/>
              <a:latin typeface="Calibri" panose="020F0502020204030204" pitchFamily="34" charset="0"/>
              <a:ea typeface="Aptos" panose="020B0004020202020204" pitchFamily="34" charset="0"/>
            </a:endParaRPr>
          </a:p>
          <a:p>
            <a:endParaRPr lang="en-US" dirty="0"/>
          </a:p>
        </p:txBody>
      </p:sp>
      <p:sp>
        <p:nvSpPr>
          <p:cNvPr id="4" name="Slide Number Placeholder 3"/>
          <p:cNvSpPr>
            <a:spLocks noGrp="1"/>
          </p:cNvSpPr>
          <p:nvPr>
            <p:ph type="sldNum" sz="quarter" idx="5"/>
          </p:nvPr>
        </p:nvSpPr>
        <p:spPr/>
        <p:txBody>
          <a:bodyPr/>
          <a:lstStyle/>
          <a:p>
            <a:fld id="{8E480611-402F-4343-B7A8-644B8DEB41A0}" type="slidenum">
              <a:rPr lang="en-US" smtClean="0"/>
              <a:t>4</a:t>
            </a:fld>
            <a:endParaRPr lang="en-US"/>
          </a:p>
        </p:txBody>
      </p:sp>
    </p:spTree>
    <p:extLst>
      <p:ext uri="{BB962C8B-B14F-4D97-AF65-F5344CB8AC3E}">
        <p14:creationId xmlns:p14="http://schemas.microsoft.com/office/powerpoint/2010/main" val="2148754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solidFill>
                  <a:srgbClr val="1F1F1F"/>
                </a:solidFill>
                <a:effectLst/>
                <a:latin typeface="Arial" panose="020B0604020202020204" pitchFamily="34" charset="0"/>
                <a:ea typeface="Aptos" panose="020B0004020202020204" pitchFamily="34" charset="0"/>
              </a:rPr>
              <a:t>Secondments and Responsibility Payments:</a:t>
            </a:r>
            <a:r>
              <a:rPr lang="en-GB" sz="1800" dirty="0">
                <a:solidFill>
                  <a:srgbClr val="1F1F1F"/>
                </a:solidFill>
                <a:effectLst/>
                <a:latin typeface="Arial" panose="020B0604020202020204" pitchFamily="34" charset="0"/>
                <a:ea typeface="Aptos" panose="020B0004020202020204" pitchFamily="34" charset="0"/>
              </a:rPr>
              <a:t>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Developing Well-Rounded Leaders:</a:t>
            </a:r>
            <a:r>
              <a:rPr lang="en-GB" sz="1800" dirty="0">
                <a:solidFill>
                  <a:srgbClr val="1F1F1F"/>
                </a:solidFill>
                <a:effectLst/>
                <a:latin typeface="Arial" panose="020B0604020202020204" pitchFamily="34" charset="0"/>
                <a:ea typeface="Aptos" panose="020B0004020202020204" pitchFamily="34" charset="0"/>
              </a:rPr>
              <a:t> Secondments expose leaders to different departments and challenges, broadening their perspective and understanding of the bigger picture.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Incentivizing Leadership Development:</a:t>
            </a:r>
            <a:r>
              <a:rPr lang="en-GB" sz="1800" dirty="0">
                <a:solidFill>
                  <a:srgbClr val="1F1F1F"/>
                </a:solidFill>
                <a:effectLst/>
                <a:latin typeface="Arial" panose="020B0604020202020204" pitchFamily="34" charset="0"/>
                <a:ea typeface="Aptos" panose="020B0004020202020204" pitchFamily="34" charset="0"/>
              </a:rPr>
              <a:t> Responsibility payments recognize the additional effort and commitment required for leadership roles, making them more attractive. </a:t>
            </a:r>
            <a:endParaRPr lang="en-GB" sz="1800" dirty="0">
              <a:effectLst/>
              <a:latin typeface="Calibri" panose="020F0502020204030204" pitchFamily="34" charset="0"/>
              <a:ea typeface="Aptos" panose="020B0004020202020204" pitchFamily="34" charset="0"/>
            </a:endParaRPr>
          </a:p>
          <a:p>
            <a:r>
              <a:rPr lang="en-GB" sz="1800" b="1" dirty="0">
                <a:solidFill>
                  <a:srgbClr val="1F1F1F"/>
                </a:solidFill>
                <a:effectLst/>
                <a:latin typeface="Arial" panose="020B0604020202020204" pitchFamily="34" charset="0"/>
                <a:ea typeface="Aptos" panose="020B0004020202020204" pitchFamily="34" charset="0"/>
              </a:rPr>
              <a:t>Conversational Intelligence Training:</a:t>
            </a:r>
            <a:r>
              <a:rPr lang="en-GB" sz="1800" dirty="0">
                <a:solidFill>
                  <a:srgbClr val="1F1F1F"/>
                </a:solidFill>
                <a:effectLst/>
                <a:latin typeface="Arial" panose="020B0604020202020204" pitchFamily="34" charset="0"/>
                <a:ea typeface="Aptos" panose="020B0004020202020204" pitchFamily="34" charset="0"/>
              </a:rPr>
              <a:t>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Effective Communication:</a:t>
            </a:r>
            <a:r>
              <a:rPr lang="en-GB" sz="1800" dirty="0">
                <a:solidFill>
                  <a:srgbClr val="1F1F1F"/>
                </a:solidFill>
                <a:effectLst/>
                <a:latin typeface="Arial" panose="020B0604020202020204" pitchFamily="34" charset="0"/>
                <a:ea typeface="Aptos" panose="020B0004020202020204" pitchFamily="34" charset="0"/>
              </a:rPr>
              <a:t> Collaborative leadership hinges on clear and empathetic communication. Conversational intelligence training equips leaders with the skills to actively listen, manage conflict constructively, and build trust within teams.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Building Psychological Safety:</a:t>
            </a:r>
            <a:r>
              <a:rPr lang="en-GB" sz="1800" dirty="0">
                <a:solidFill>
                  <a:srgbClr val="1F1F1F"/>
                </a:solidFill>
                <a:effectLst/>
                <a:latin typeface="Arial" panose="020B0604020202020204" pitchFamily="34" charset="0"/>
                <a:ea typeface="Aptos" panose="020B0004020202020204" pitchFamily="34" charset="0"/>
              </a:rPr>
              <a:t> Leaders who can effectively communicate foster an environment where team members feel safe to share ideas and concerns, crucial for collaboration. </a:t>
            </a:r>
            <a:endParaRPr lang="en-GB" sz="1800" dirty="0">
              <a:effectLst/>
              <a:latin typeface="Calibri" panose="020F0502020204030204" pitchFamily="34" charset="0"/>
              <a:ea typeface="Aptos" panose="020B0004020202020204" pitchFamily="34" charset="0"/>
            </a:endParaRPr>
          </a:p>
          <a:p>
            <a:r>
              <a:rPr lang="en-GB" sz="1800" b="1" dirty="0">
                <a:solidFill>
                  <a:srgbClr val="1F1F1F"/>
                </a:solidFill>
                <a:effectLst/>
                <a:latin typeface="Arial" panose="020B0604020202020204" pitchFamily="34" charset="0"/>
                <a:ea typeface="Aptos" panose="020B0004020202020204" pitchFamily="34" charset="0"/>
              </a:rPr>
              <a:t>Coaching Opportunities:</a:t>
            </a:r>
            <a:r>
              <a:rPr lang="en-GB" sz="1800" dirty="0">
                <a:solidFill>
                  <a:srgbClr val="1F1F1F"/>
                </a:solidFill>
                <a:effectLst/>
                <a:latin typeface="Arial" panose="020B0604020202020204" pitchFamily="34" charset="0"/>
                <a:ea typeface="Aptos" panose="020B0004020202020204" pitchFamily="34" charset="0"/>
              </a:rPr>
              <a:t>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Personalized Development:</a:t>
            </a:r>
            <a:r>
              <a:rPr lang="en-GB" sz="1800" dirty="0">
                <a:solidFill>
                  <a:srgbClr val="1F1F1F"/>
                </a:solidFill>
                <a:effectLst/>
                <a:latin typeface="Arial" panose="020B0604020202020204" pitchFamily="34" charset="0"/>
                <a:ea typeface="Aptos" panose="020B0004020202020204" pitchFamily="34" charset="0"/>
              </a:rPr>
              <a:t> Coaching provides targeted support for individual leadership growth. This can help address specific weaknesses and develop the necessary skills for collaborative leadership.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Unlocking Potential:</a:t>
            </a:r>
            <a:r>
              <a:rPr lang="en-GB" sz="1800" dirty="0">
                <a:solidFill>
                  <a:srgbClr val="1F1F1F"/>
                </a:solidFill>
                <a:effectLst/>
                <a:latin typeface="Arial" panose="020B0604020202020204" pitchFamily="34" charset="0"/>
                <a:ea typeface="Aptos" panose="020B0004020202020204" pitchFamily="34" charset="0"/>
              </a:rPr>
              <a:t> Effective coaching can help individuals discover their leadership potential and navigate challenges they might face in collaborative settings. </a:t>
            </a:r>
            <a:endParaRPr lang="en-GB" sz="1800" dirty="0">
              <a:effectLst/>
              <a:latin typeface="Calibri" panose="020F0502020204030204" pitchFamily="34" charset="0"/>
              <a:ea typeface="Aptos" panose="020B0004020202020204" pitchFamily="34" charset="0"/>
            </a:endParaRPr>
          </a:p>
          <a:p>
            <a:r>
              <a:rPr lang="en-GB" sz="1800" b="1" dirty="0">
                <a:solidFill>
                  <a:srgbClr val="1F1F1F"/>
                </a:solidFill>
                <a:effectLst/>
                <a:latin typeface="Arial" panose="020B0604020202020204" pitchFamily="34" charset="0"/>
                <a:ea typeface="Aptos" panose="020B0004020202020204" pitchFamily="34" charset="0"/>
              </a:rPr>
              <a:t>Resilience Skills Training:</a:t>
            </a:r>
            <a:r>
              <a:rPr lang="en-GB" sz="1800" dirty="0">
                <a:solidFill>
                  <a:srgbClr val="1F1F1F"/>
                </a:solidFill>
                <a:effectLst/>
                <a:latin typeface="Arial" panose="020B0604020202020204" pitchFamily="34" charset="0"/>
                <a:ea typeface="Aptos" panose="020B0004020202020204" pitchFamily="34" charset="0"/>
              </a:rPr>
              <a:t>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Managing Stress and Pressure:</a:t>
            </a:r>
            <a:r>
              <a:rPr lang="en-GB" sz="1800" dirty="0">
                <a:solidFill>
                  <a:srgbClr val="1F1F1F"/>
                </a:solidFill>
                <a:effectLst/>
                <a:latin typeface="Arial" panose="020B0604020202020204" pitchFamily="34" charset="0"/>
                <a:ea typeface="Aptos" panose="020B0004020202020204" pitchFamily="34" charset="0"/>
              </a:rPr>
              <a:t> Public service can be demanding. Resilience training equips leaders with the skills to manage stress and pressure effectively, allowing them to support their teams during challenging times.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Adaptability and Change Management:</a:t>
            </a:r>
            <a:r>
              <a:rPr lang="en-GB" sz="1800" dirty="0">
                <a:solidFill>
                  <a:srgbClr val="1F1F1F"/>
                </a:solidFill>
                <a:effectLst/>
                <a:latin typeface="Arial" panose="020B0604020202020204" pitchFamily="34" charset="0"/>
                <a:ea typeface="Aptos" panose="020B0004020202020204" pitchFamily="34" charset="0"/>
              </a:rPr>
              <a:t> The public sector is constantly evolving. Resilience skills help leaders navigate change effectively and adapt their leadership style to new situations, crucial for collaborative problem-solving. </a:t>
            </a:r>
            <a:endParaRPr lang="en-GB" sz="1800" dirty="0">
              <a:effectLst/>
              <a:latin typeface="Calibri" panose="020F0502020204030204" pitchFamily="34" charset="0"/>
              <a:ea typeface="Aptos" panose="020B0004020202020204" pitchFamily="34" charset="0"/>
            </a:endParaRPr>
          </a:p>
          <a:p>
            <a:endParaRPr lang="en-GB" sz="1800" dirty="0">
              <a:solidFill>
                <a:srgbClr val="1F1F1F"/>
              </a:solidFill>
              <a:effectLst/>
              <a:latin typeface="Arial" panose="020B0604020202020204" pitchFamily="34" charset="0"/>
              <a:ea typeface="Aptos" panose="020B0004020202020204" pitchFamily="34" charset="0"/>
            </a:endParaRPr>
          </a:p>
          <a:p>
            <a:r>
              <a:rPr lang="en-GB" sz="1800" dirty="0">
                <a:solidFill>
                  <a:srgbClr val="1F1F1F"/>
                </a:solidFill>
                <a:effectLst/>
                <a:latin typeface="Arial" panose="020B0604020202020204" pitchFamily="34" charset="0"/>
                <a:ea typeface="Aptos" panose="020B0004020202020204" pitchFamily="34" charset="0"/>
              </a:rPr>
              <a:t>By implementing these themes, public sector organizations can cultivate a strong pipeline of leaders who are well-equipped to thrive in a distributed and collaborative leadership environment. This approach fosters a more engaged workforce, better decision-making, and ultimately, a more positive impact on the communities they serve. </a:t>
            </a:r>
            <a:endParaRPr lang="en-GB" sz="1800" dirty="0">
              <a:effectLst/>
              <a:latin typeface="Calibri" panose="020F0502020204030204" pitchFamily="34" charset="0"/>
              <a:ea typeface="Aptos" panose="020B0004020202020204" pitchFamily="34" charset="0"/>
            </a:endParaRPr>
          </a:p>
          <a:p>
            <a:endParaRPr lang="en-US" dirty="0"/>
          </a:p>
        </p:txBody>
      </p:sp>
      <p:sp>
        <p:nvSpPr>
          <p:cNvPr id="4" name="Slide Number Placeholder 3"/>
          <p:cNvSpPr>
            <a:spLocks noGrp="1"/>
          </p:cNvSpPr>
          <p:nvPr>
            <p:ph type="sldNum" sz="quarter" idx="5"/>
          </p:nvPr>
        </p:nvSpPr>
        <p:spPr/>
        <p:txBody>
          <a:bodyPr/>
          <a:lstStyle/>
          <a:p>
            <a:fld id="{8E480611-402F-4343-B7A8-644B8DEB41A0}" type="slidenum">
              <a:rPr lang="en-US" smtClean="0"/>
              <a:t>5</a:t>
            </a:fld>
            <a:endParaRPr lang="en-US"/>
          </a:p>
        </p:txBody>
      </p:sp>
    </p:spTree>
    <p:extLst>
      <p:ext uri="{BB962C8B-B14F-4D97-AF65-F5344CB8AC3E}">
        <p14:creationId xmlns:p14="http://schemas.microsoft.com/office/powerpoint/2010/main" val="650831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solidFill>
                  <a:srgbClr val="1F1F1F"/>
                </a:solidFill>
                <a:effectLst/>
                <a:latin typeface="Arial" panose="020B0604020202020204" pitchFamily="34" charset="0"/>
                <a:ea typeface="Aptos" panose="020B0004020202020204" pitchFamily="34" charset="0"/>
              </a:rPr>
              <a:t>Shifting from Formal Appraisals to Positive Conversations:</a:t>
            </a:r>
            <a:r>
              <a:rPr lang="en-GB" sz="1800" dirty="0">
                <a:solidFill>
                  <a:srgbClr val="1F1F1F"/>
                </a:solidFill>
                <a:effectLst/>
                <a:latin typeface="Arial" panose="020B0604020202020204" pitchFamily="34" charset="0"/>
                <a:ea typeface="Aptos" panose="020B0004020202020204" pitchFamily="34" charset="0"/>
              </a:rPr>
              <a:t>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Focus on Development:</a:t>
            </a:r>
            <a:r>
              <a:rPr lang="en-GB" sz="1800" dirty="0">
                <a:solidFill>
                  <a:srgbClr val="1F1F1F"/>
                </a:solidFill>
                <a:effectLst/>
                <a:latin typeface="Arial" panose="020B0604020202020204" pitchFamily="34" charset="0"/>
                <a:ea typeface="Aptos" panose="020B0004020202020204" pitchFamily="34" charset="0"/>
              </a:rPr>
              <a:t> Formal appraisals can be rigid and past-oriented. Positive conversations allow for a more open and ongoing dialogue about development needs and goals. This aligns well with the focus on empowering individuals and continuous learning.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Building Trust:</a:t>
            </a:r>
            <a:r>
              <a:rPr lang="en-GB" sz="1800" dirty="0">
                <a:solidFill>
                  <a:srgbClr val="1F1F1F"/>
                </a:solidFill>
                <a:effectLst/>
                <a:latin typeface="Arial" panose="020B0604020202020204" pitchFamily="34" charset="0"/>
                <a:ea typeface="Aptos" panose="020B0004020202020204" pitchFamily="34" charset="0"/>
              </a:rPr>
              <a:t> Positive conversations create a space for honest feedback and two-way communication. This fosters trust between leaders and team members, a key element in collaborative leadership.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Strengths-Based Approach:</a:t>
            </a:r>
            <a:r>
              <a:rPr lang="en-GB" sz="1800" dirty="0">
                <a:solidFill>
                  <a:srgbClr val="1F1F1F"/>
                </a:solidFill>
                <a:effectLst/>
                <a:latin typeface="Arial" panose="020B0604020202020204" pitchFamily="34" charset="0"/>
                <a:ea typeface="Aptos" panose="020B0004020202020204" pitchFamily="34" charset="0"/>
              </a:rPr>
              <a:t> Positive conversations can shift the focus from fixing weaknesses to leveraging individual strengths. This aligns with the collaborative model where team members contribute their unique skills to achieve shared goals. </a:t>
            </a:r>
            <a:endParaRPr lang="en-GB" sz="1800" dirty="0">
              <a:effectLst/>
              <a:latin typeface="Calibri" panose="020F0502020204030204" pitchFamily="34" charset="0"/>
              <a:ea typeface="Aptos" panose="020B0004020202020204" pitchFamily="34" charset="0"/>
            </a:endParaRPr>
          </a:p>
          <a:p>
            <a:endParaRPr lang="en-GB" sz="1800" b="1" dirty="0">
              <a:solidFill>
                <a:srgbClr val="1F1F1F"/>
              </a:solidFill>
              <a:effectLst/>
              <a:latin typeface="Arial" panose="020B0604020202020204" pitchFamily="34" charset="0"/>
              <a:ea typeface="Aptos" panose="020B0004020202020204" pitchFamily="34" charset="0"/>
            </a:endParaRPr>
          </a:p>
          <a:p>
            <a:r>
              <a:rPr lang="en-GB" sz="1800" b="1" dirty="0">
                <a:solidFill>
                  <a:srgbClr val="1F1F1F"/>
                </a:solidFill>
                <a:effectLst/>
                <a:latin typeface="Arial" panose="020B0604020202020204" pitchFamily="34" charset="0"/>
                <a:ea typeface="Aptos" panose="020B0004020202020204" pitchFamily="34" charset="0"/>
              </a:rPr>
              <a:t>360-Degree Feedback:</a:t>
            </a:r>
            <a:r>
              <a:rPr lang="en-GB" sz="1800" dirty="0">
                <a:solidFill>
                  <a:srgbClr val="1F1F1F"/>
                </a:solidFill>
                <a:effectLst/>
                <a:latin typeface="Arial" panose="020B0604020202020204" pitchFamily="34" charset="0"/>
                <a:ea typeface="Aptos" panose="020B0004020202020204" pitchFamily="34" charset="0"/>
              </a:rPr>
              <a:t>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Self-Awareness:</a:t>
            </a:r>
            <a:r>
              <a:rPr lang="en-GB" sz="1800" dirty="0">
                <a:solidFill>
                  <a:srgbClr val="1F1F1F"/>
                </a:solidFill>
                <a:effectLst/>
                <a:latin typeface="Arial" panose="020B0604020202020204" pitchFamily="34" charset="0"/>
                <a:ea typeface="Aptos" panose="020B0004020202020204" pitchFamily="34" charset="0"/>
              </a:rPr>
              <a:t> Receiving feedback from peers, superiors, and even subordinates provides a more holistic view of a leader's strengths and weaknesses. This self-awareness is crucial for effective collaboration.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Identifying Blind Spots:</a:t>
            </a:r>
            <a:r>
              <a:rPr lang="en-GB" sz="1800" dirty="0">
                <a:solidFill>
                  <a:srgbClr val="1F1F1F"/>
                </a:solidFill>
                <a:effectLst/>
                <a:latin typeface="Arial" panose="020B0604020202020204" pitchFamily="34" charset="0"/>
                <a:ea typeface="Aptos" panose="020B0004020202020204" pitchFamily="34" charset="0"/>
              </a:rPr>
              <a:t> Leaders don't always see their own impact. 360 feedback can reveal areas where they might be hindering collaboration through unconscious </a:t>
            </a:r>
            <a:r>
              <a:rPr lang="en-GB" sz="1800" dirty="0" err="1">
                <a:solidFill>
                  <a:srgbClr val="1F1F1F"/>
                </a:solidFill>
                <a:effectLst/>
                <a:latin typeface="Arial" panose="020B0604020202020204" pitchFamily="34" charset="0"/>
                <a:ea typeface="Aptos" panose="020B0004020202020204" pitchFamily="34" charset="0"/>
              </a:rPr>
              <a:t>behaviors</a:t>
            </a:r>
            <a:r>
              <a:rPr lang="en-GB" sz="1800" dirty="0">
                <a:solidFill>
                  <a:srgbClr val="1F1F1F"/>
                </a:solidFill>
                <a:effectLst/>
                <a:latin typeface="Arial" panose="020B0604020202020204" pitchFamily="34" charset="0"/>
                <a:ea typeface="Aptos" panose="020B0004020202020204" pitchFamily="34" charset="0"/>
              </a:rPr>
              <a:t>.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Promoting Continuous Improvement:</a:t>
            </a:r>
            <a:r>
              <a:rPr lang="en-GB" sz="1800" dirty="0">
                <a:solidFill>
                  <a:srgbClr val="1F1F1F"/>
                </a:solidFill>
                <a:effectLst/>
                <a:latin typeface="Arial" panose="020B0604020202020204" pitchFamily="34" charset="0"/>
                <a:ea typeface="Aptos" panose="020B0004020202020204" pitchFamily="34" charset="0"/>
              </a:rPr>
              <a:t> 360 feedback provides a roadmap for continuous improvement, allowing leaders to identify areas where they can develop their collaborative skills. </a:t>
            </a:r>
            <a:endParaRPr lang="en-GB" sz="1800" dirty="0">
              <a:effectLst/>
              <a:latin typeface="Calibri" panose="020F0502020204030204" pitchFamily="34" charset="0"/>
              <a:ea typeface="Aptos" panose="020B0004020202020204" pitchFamily="34" charset="0"/>
            </a:endParaRPr>
          </a:p>
          <a:p>
            <a:endParaRPr lang="en-GB" sz="1800" b="1" dirty="0">
              <a:solidFill>
                <a:srgbClr val="1F1F1F"/>
              </a:solidFill>
              <a:effectLst/>
              <a:latin typeface="Arial" panose="020B0604020202020204" pitchFamily="34" charset="0"/>
              <a:ea typeface="Aptos" panose="020B0004020202020204" pitchFamily="34" charset="0"/>
            </a:endParaRPr>
          </a:p>
          <a:p>
            <a:r>
              <a:rPr lang="en-GB" sz="1800" b="1" dirty="0">
                <a:solidFill>
                  <a:srgbClr val="1F1F1F"/>
                </a:solidFill>
                <a:effectLst/>
                <a:latin typeface="Arial" panose="020B0604020202020204" pitchFamily="34" charset="0"/>
                <a:ea typeface="Aptos" panose="020B0004020202020204" pitchFamily="34" charset="0"/>
              </a:rPr>
              <a:t>Round Table Feedback:</a:t>
            </a:r>
            <a:r>
              <a:rPr lang="en-GB" sz="1800" dirty="0">
                <a:solidFill>
                  <a:srgbClr val="1F1F1F"/>
                </a:solidFill>
                <a:effectLst/>
                <a:latin typeface="Arial" panose="020B0604020202020204" pitchFamily="34" charset="0"/>
                <a:ea typeface="Aptos" panose="020B0004020202020204" pitchFamily="34" charset="0"/>
              </a:rPr>
              <a:t>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Shared Learning:</a:t>
            </a:r>
            <a:r>
              <a:rPr lang="en-GB" sz="1800" dirty="0">
                <a:solidFill>
                  <a:srgbClr val="1F1F1F"/>
                </a:solidFill>
                <a:effectLst/>
                <a:latin typeface="Arial" panose="020B0604020202020204" pitchFamily="34" charset="0"/>
                <a:ea typeface="Aptos" panose="020B0004020202020204" pitchFamily="34" charset="0"/>
              </a:rPr>
              <a:t> Round tables allow leaders to learn from each other's experiences and challenges. This fosters a collaborative learning environment and exchange of best practices in leading distributed teams.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Peer Support:</a:t>
            </a:r>
            <a:r>
              <a:rPr lang="en-GB" sz="1800" dirty="0">
                <a:solidFill>
                  <a:srgbClr val="1F1F1F"/>
                </a:solidFill>
                <a:effectLst/>
                <a:latin typeface="Arial" panose="020B0604020202020204" pitchFamily="34" charset="0"/>
                <a:ea typeface="Aptos" panose="020B0004020202020204" pitchFamily="34" charset="0"/>
              </a:rPr>
              <a:t> The round table format provides a safe space for leaders to share their struggles and receive support from colleagues. This can be especially helpful in navigating complex challenges and fostering a sense of community.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Building Relationships:</a:t>
            </a:r>
            <a:r>
              <a:rPr lang="en-GB" sz="1800" dirty="0">
                <a:solidFill>
                  <a:srgbClr val="1F1F1F"/>
                </a:solidFill>
                <a:effectLst/>
                <a:latin typeface="Arial" panose="020B0604020202020204" pitchFamily="34" charset="0"/>
                <a:ea typeface="Aptos" panose="020B0004020202020204" pitchFamily="34" charset="0"/>
              </a:rPr>
              <a:t> Regular round table discussions help build trust and rapport between leaders across different departments or teams. This is essential for effective collaboration across the organization. </a:t>
            </a:r>
            <a:endParaRPr lang="en-GB" sz="1800" dirty="0">
              <a:effectLst/>
              <a:latin typeface="Calibri" panose="020F0502020204030204" pitchFamily="34" charset="0"/>
              <a:ea typeface="Aptos" panose="020B0004020202020204" pitchFamily="34" charset="0"/>
            </a:endParaRPr>
          </a:p>
          <a:p>
            <a:endParaRPr lang="en-GB" sz="1800" b="1" dirty="0">
              <a:solidFill>
                <a:srgbClr val="1F1F1F"/>
              </a:solidFill>
              <a:effectLst/>
              <a:latin typeface="Arial" panose="020B0604020202020204" pitchFamily="34" charset="0"/>
              <a:ea typeface="Aptos" panose="020B0004020202020204" pitchFamily="34" charset="0"/>
            </a:endParaRPr>
          </a:p>
          <a:p>
            <a:r>
              <a:rPr lang="en-GB" sz="1800" b="1" dirty="0">
                <a:solidFill>
                  <a:srgbClr val="1F1F1F"/>
                </a:solidFill>
                <a:effectLst/>
                <a:latin typeface="Arial" panose="020B0604020202020204" pitchFamily="34" charset="0"/>
                <a:ea typeface="Aptos" panose="020B0004020202020204" pitchFamily="34" charset="0"/>
              </a:rPr>
              <a:t>Action Learning Sets:</a:t>
            </a:r>
            <a:r>
              <a:rPr lang="en-GB" sz="1800" dirty="0">
                <a:solidFill>
                  <a:srgbClr val="1F1F1F"/>
                </a:solidFill>
                <a:effectLst/>
                <a:latin typeface="Arial" panose="020B0604020202020204" pitchFamily="34" charset="0"/>
                <a:ea typeface="Aptos" panose="020B0004020202020204" pitchFamily="34" charset="0"/>
              </a:rPr>
              <a:t>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Collaborative Problem-Solving:</a:t>
            </a:r>
            <a:r>
              <a:rPr lang="en-GB" sz="1800" dirty="0">
                <a:solidFill>
                  <a:srgbClr val="1F1F1F"/>
                </a:solidFill>
                <a:effectLst/>
                <a:latin typeface="Arial" panose="020B0604020202020204" pitchFamily="34" charset="0"/>
                <a:ea typeface="Aptos" panose="020B0004020202020204" pitchFamily="34" charset="0"/>
              </a:rPr>
              <a:t> Action learning sets focus on real-world challenges faced by leaders. By working together, they can explore solutions collaboratively, drawing upon diverse perspectives.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Developing Practical Skills:</a:t>
            </a:r>
            <a:r>
              <a:rPr lang="en-GB" sz="1800" dirty="0">
                <a:solidFill>
                  <a:srgbClr val="1F1F1F"/>
                </a:solidFill>
                <a:effectLst/>
                <a:latin typeface="Arial" panose="020B0604020202020204" pitchFamily="34" charset="0"/>
                <a:ea typeface="Aptos" panose="020B0004020202020204" pitchFamily="34" charset="0"/>
              </a:rPr>
              <a:t> Action learning is an experiential approach where leaders learn by doing. They can develop practical skills in communication, negotiation, and leading collaborative discussions. </a:t>
            </a:r>
            <a:endParaRPr lang="en-GB" sz="1800" dirty="0">
              <a:effectLst/>
              <a:latin typeface="Calibri" panose="020F0502020204030204" pitchFamily="34" charset="0"/>
              <a:ea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b="1" dirty="0">
                <a:solidFill>
                  <a:srgbClr val="1F1F1F"/>
                </a:solidFill>
                <a:effectLst/>
                <a:latin typeface="Arial" panose="020B0604020202020204" pitchFamily="34" charset="0"/>
                <a:ea typeface="Aptos" panose="020B0004020202020204" pitchFamily="34" charset="0"/>
              </a:rPr>
              <a:t>Building Confidence in Collaboration:</a:t>
            </a:r>
            <a:r>
              <a:rPr lang="en-GB" sz="1800" dirty="0">
                <a:solidFill>
                  <a:srgbClr val="1F1F1F"/>
                </a:solidFill>
                <a:effectLst/>
                <a:latin typeface="Arial" panose="020B0604020202020204" pitchFamily="34" charset="0"/>
                <a:ea typeface="Aptos" panose="020B0004020202020204" pitchFamily="34" charset="0"/>
              </a:rPr>
              <a:t> Successfully navigating group problem-solving builds confidence in leaders' ability to work effectively within a distributed and collaborative model. </a:t>
            </a:r>
            <a:endParaRPr lang="en-GB" sz="1800" dirty="0">
              <a:effectLst/>
              <a:latin typeface="Calibri" panose="020F0502020204030204" pitchFamily="34" charset="0"/>
              <a:ea typeface="Aptos" panose="020B0004020202020204" pitchFamily="34" charset="0"/>
            </a:endParaRPr>
          </a:p>
          <a:p>
            <a:endParaRPr lang="en-GB" sz="1800" dirty="0">
              <a:solidFill>
                <a:srgbClr val="1F1F1F"/>
              </a:solidFill>
              <a:effectLst/>
              <a:latin typeface="Arial" panose="020B0604020202020204" pitchFamily="34" charset="0"/>
              <a:ea typeface="Aptos" panose="020B0004020202020204" pitchFamily="34" charset="0"/>
            </a:endParaRPr>
          </a:p>
          <a:p>
            <a:r>
              <a:rPr lang="en-GB" sz="1800" dirty="0">
                <a:solidFill>
                  <a:srgbClr val="1F1F1F"/>
                </a:solidFill>
                <a:effectLst/>
                <a:latin typeface="Arial" panose="020B0604020202020204" pitchFamily="34" charset="0"/>
                <a:ea typeface="Aptos" panose="020B0004020202020204" pitchFamily="34" charset="0"/>
              </a:rPr>
              <a:t>Overall, these appraisal systems create a continuous learning environment that fosters the development of the skills and mindsets needed for distributed and collaborative leadership. They move away from the "hero" model and encourage leaders to focus on empowering teams, facilitating communication, and fostering a positive work environment where everyone can contribute their best. </a:t>
            </a:r>
            <a:endParaRPr lang="en-GB" sz="1800" dirty="0">
              <a:effectLst/>
              <a:latin typeface="Calibri" panose="020F0502020204030204" pitchFamily="34" charset="0"/>
              <a:ea typeface="Aptos" panose="020B0004020202020204" pitchFamily="34" charset="0"/>
            </a:endParaRPr>
          </a:p>
          <a:p>
            <a:endParaRPr lang="en-US" dirty="0"/>
          </a:p>
        </p:txBody>
      </p:sp>
      <p:sp>
        <p:nvSpPr>
          <p:cNvPr id="4" name="Slide Number Placeholder 3"/>
          <p:cNvSpPr>
            <a:spLocks noGrp="1"/>
          </p:cNvSpPr>
          <p:nvPr>
            <p:ph type="sldNum" sz="quarter" idx="5"/>
          </p:nvPr>
        </p:nvSpPr>
        <p:spPr/>
        <p:txBody>
          <a:bodyPr/>
          <a:lstStyle/>
          <a:p>
            <a:fld id="{8E480611-402F-4343-B7A8-644B8DEB41A0}" type="slidenum">
              <a:rPr lang="en-US" smtClean="0"/>
              <a:t>6</a:t>
            </a:fld>
            <a:endParaRPr lang="en-US"/>
          </a:p>
        </p:txBody>
      </p:sp>
    </p:spTree>
    <p:extLst>
      <p:ext uri="{BB962C8B-B14F-4D97-AF65-F5344CB8AC3E}">
        <p14:creationId xmlns:p14="http://schemas.microsoft.com/office/powerpoint/2010/main" val="652386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GB"/>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5/3/2024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5/3/2024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5/3/2024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5/3/2024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GB"/>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5/3/2024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5/3/2024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GB"/>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5/3/2024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5/3/2024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5/3/2024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5/3/2024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5/3/2024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5/3/2024</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a:extLst>
              <a:ext uri="{FF2B5EF4-FFF2-40B4-BE49-F238E27FC236}">
                <a16:creationId xmlns:a16="http://schemas.microsoft.com/office/drawing/2014/main" id="{5CF6DEF6-C1EA-2649-866E-73D906D5C9BA}"/>
              </a:ext>
            </a:extLst>
          </p:cNvPr>
          <p:cNvSpPr txBox="1"/>
          <p:nvPr userDrawn="1">
            <p:extLst>
              <p:ext uri="{1162E1C5-73C7-4A58-AE30-91384D911F3F}">
                <p184:classification xmlns:p184="http://schemas.microsoft.com/office/powerpoint/2018/4/main" val="hdr"/>
              </p:ext>
            </p:extLst>
          </p:nvPr>
        </p:nvSpPr>
        <p:spPr>
          <a:xfrm>
            <a:off x="63500" y="63500"/>
            <a:ext cx="2019300" cy="182880"/>
          </a:xfrm>
          <a:prstGeom prst="rect">
            <a:avLst/>
          </a:prstGeom>
        </p:spPr>
        <p:txBody>
          <a:bodyPr horzOverflow="overflow" lIns="0" tIns="0" rIns="0" bIns="0">
            <a:spAutoFit/>
          </a:bodyPr>
          <a:lstStyle/>
          <a:p>
            <a:pPr algn="l"/>
            <a:r>
              <a:rPr lang="en-GB" sz="1200">
                <a:solidFill>
                  <a:srgbClr val="000000"/>
                </a:solidFill>
                <a:latin typeface="Calibri" panose="020F0502020204030204" pitchFamily="34" charset="0"/>
                <a:cs typeface="Calibri" panose="020F0502020204030204" pitchFamily="34" charset="0"/>
              </a:rPr>
              <a:t>Classification -  No Classification</a:t>
            </a: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DB246-9AD1-E0D7-0747-E119CA410233}"/>
              </a:ext>
            </a:extLst>
          </p:cNvPr>
          <p:cNvSpPr>
            <a:spLocks noGrp="1"/>
          </p:cNvSpPr>
          <p:nvPr>
            <p:ph type="ctrTitle"/>
          </p:nvPr>
        </p:nvSpPr>
        <p:spPr/>
        <p:txBody>
          <a:bodyPr/>
          <a:lstStyle/>
          <a:p>
            <a:pPr algn="l"/>
            <a:r>
              <a:rPr lang="en-GB" dirty="0"/>
              <a:t>21</a:t>
            </a:r>
            <a:r>
              <a:rPr lang="en-GB" baseline="30000" dirty="0"/>
              <a:t>st</a:t>
            </a:r>
            <a:r>
              <a:rPr lang="en-GB" dirty="0"/>
              <a:t> Century Public Servant</a:t>
            </a:r>
            <a:endParaRPr lang="en-US" dirty="0"/>
          </a:p>
        </p:txBody>
      </p:sp>
      <p:sp>
        <p:nvSpPr>
          <p:cNvPr id="3" name="Subtitle 2">
            <a:extLst>
              <a:ext uri="{FF2B5EF4-FFF2-40B4-BE49-F238E27FC236}">
                <a16:creationId xmlns:a16="http://schemas.microsoft.com/office/drawing/2014/main" id="{F4CFA390-DD07-5849-31F7-82BB61F51E56}"/>
              </a:ext>
            </a:extLst>
          </p:cNvPr>
          <p:cNvSpPr>
            <a:spLocks noGrp="1"/>
          </p:cNvSpPr>
          <p:nvPr>
            <p:ph type="subTitle" idx="1"/>
          </p:nvPr>
        </p:nvSpPr>
        <p:spPr>
          <a:xfrm>
            <a:off x="2268841" y="1837272"/>
            <a:ext cx="5357600" cy="1160213"/>
          </a:xfrm>
        </p:spPr>
        <p:txBody>
          <a:bodyPr>
            <a:normAutofit/>
          </a:bodyPr>
          <a:lstStyle/>
          <a:p>
            <a:pPr algn="l"/>
            <a:r>
              <a:rPr lang="en-GB" sz="2000" dirty="0"/>
              <a:t>Leading CLD – Task</a:t>
            </a:r>
          </a:p>
          <a:p>
            <a:pPr algn="l"/>
            <a:r>
              <a:rPr lang="en-GB" sz="2000" dirty="0"/>
              <a:t>Lone Hero vs Collaborative Leadership Model</a:t>
            </a:r>
            <a:endParaRPr lang="en-US" sz="2000" dirty="0"/>
          </a:p>
        </p:txBody>
      </p:sp>
    </p:spTree>
    <p:extLst>
      <p:ext uri="{BB962C8B-B14F-4D97-AF65-F5344CB8AC3E}">
        <p14:creationId xmlns:p14="http://schemas.microsoft.com/office/powerpoint/2010/main" val="2493224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69D82-39BB-4D43-9353-2EEBC643145F}"/>
              </a:ext>
            </a:extLst>
          </p:cNvPr>
          <p:cNvSpPr>
            <a:spLocks noGrp="1"/>
          </p:cNvSpPr>
          <p:nvPr>
            <p:ph type="title"/>
          </p:nvPr>
        </p:nvSpPr>
        <p:spPr>
          <a:xfrm>
            <a:off x="1085467" y="955973"/>
            <a:ext cx="7958331" cy="1077229"/>
          </a:xfrm>
        </p:spPr>
        <p:txBody>
          <a:bodyPr/>
          <a:lstStyle/>
          <a:p>
            <a:pPr algn="l"/>
            <a:r>
              <a:rPr lang="en-GB" dirty="0"/>
              <a:t>Group Members</a:t>
            </a:r>
          </a:p>
        </p:txBody>
      </p:sp>
      <p:pic>
        <p:nvPicPr>
          <p:cNvPr id="5" name="Content Placeholder 4">
            <a:extLst>
              <a:ext uri="{FF2B5EF4-FFF2-40B4-BE49-F238E27FC236}">
                <a16:creationId xmlns:a16="http://schemas.microsoft.com/office/drawing/2014/main" id="{FA484DB7-89E2-4CB4-93FF-C9387A265BB8}"/>
              </a:ext>
            </a:extLst>
          </p:cNvPr>
          <p:cNvPicPr>
            <a:picLocks noGrp="1" noChangeAspect="1"/>
          </p:cNvPicPr>
          <p:nvPr>
            <p:ph idx="1"/>
          </p:nvPr>
        </p:nvPicPr>
        <p:blipFill>
          <a:blip r:embed="rId2"/>
          <a:stretch>
            <a:fillRect/>
          </a:stretch>
        </p:blipFill>
        <p:spPr>
          <a:xfrm>
            <a:off x="1085467" y="1837629"/>
            <a:ext cx="10331803" cy="2559559"/>
          </a:xfrm>
          <a:prstGeom prst="rect">
            <a:avLst/>
          </a:prstGeom>
        </p:spPr>
      </p:pic>
    </p:spTree>
    <p:extLst>
      <p:ext uri="{BB962C8B-B14F-4D97-AF65-F5344CB8AC3E}">
        <p14:creationId xmlns:p14="http://schemas.microsoft.com/office/powerpoint/2010/main" val="1914851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11F4D-D930-2F40-207A-C7AA53915805}"/>
              </a:ext>
            </a:extLst>
          </p:cNvPr>
          <p:cNvSpPr>
            <a:spLocks noGrp="1"/>
          </p:cNvSpPr>
          <p:nvPr>
            <p:ph type="title"/>
          </p:nvPr>
        </p:nvSpPr>
        <p:spPr>
          <a:xfrm>
            <a:off x="1694514" y="510106"/>
            <a:ext cx="7958331" cy="1077229"/>
          </a:xfrm>
        </p:spPr>
        <p:txBody>
          <a:bodyPr>
            <a:noAutofit/>
          </a:bodyPr>
          <a:lstStyle/>
          <a:p>
            <a:pPr algn="l"/>
            <a:r>
              <a:rPr lang="en-GB" sz="2400" dirty="0"/>
              <a:t>The 21</a:t>
            </a:r>
            <a:r>
              <a:rPr lang="en-GB" sz="2400" baseline="30000" dirty="0"/>
              <a:t>st</a:t>
            </a:r>
            <a:r>
              <a:rPr lang="en-GB" sz="2400" dirty="0"/>
              <a:t> Century Public Servant rejects heroic leadership in favour of distributed and collaborative models of leading.</a:t>
            </a:r>
            <a:endParaRPr lang="en-US" sz="2400" dirty="0"/>
          </a:p>
        </p:txBody>
      </p:sp>
      <p:sp>
        <p:nvSpPr>
          <p:cNvPr id="3" name="Content Placeholder 2">
            <a:extLst>
              <a:ext uri="{FF2B5EF4-FFF2-40B4-BE49-F238E27FC236}">
                <a16:creationId xmlns:a16="http://schemas.microsoft.com/office/drawing/2014/main" id="{00212A9F-265B-6F27-E4D6-32529DEA58B4}"/>
              </a:ext>
            </a:extLst>
          </p:cNvPr>
          <p:cNvSpPr>
            <a:spLocks noGrp="1"/>
          </p:cNvSpPr>
          <p:nvPr>
            <p:ph idx="1"/>
          </p:nvPr>
        </p:nvSpPr>
        <p:spPr>
          <a:xfrm>
            <a:off x="1694514" y="2172960"/>
            <a:ext cx="8286749" cy="4020215"/>
          </a:xfrm>
        </p:spPr>
        <p:txBody>
          <a:bodyPr>
            <a:normAutofit/>
          </a:bodyPr>
          <a:lstStyle/>
          <a:p>
            <a:r>
              <a:rPr lang="en-GB" sz="2400" dirty="0"/>
              <a:t>Collaborative not heroic; to bring in others to support thinking and decision making in uncertain times.</a:t>
            </a:r>
          </a:p>
          <a:p>
            <a:r>
              <a:rPr lang="en-GB" sz="2400" dirty="0"/>
              <a:t>Value of self awareness and emotional intelligence; to bring in others and fill ‘gaps’, to engage well.</a:t>
            </a:r>
          </a:p>
          <a:p>
            <a:r>
              <a:rPr lang="en-GB" sz="2400" dirty="0"/>
              <a:t>Caring; focussed on the development of others to create effective teams that are positive in the face of big challenges.</a:t>
            </a:r>
          </a:p>
        </p:txBody>
      </p:sp>
    </p:spTree>
    <p:extLst>
      <p:ext uri="{BB962C8B-B14F-4D97-AF65-F5344CB8AC3E}">
        <p14:creationId xmlns:p14="http://schemas.microsoft.com/office/powerpoint/2010/main" val="411944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C96E5-8E5A-2433-849B-5593B50A60CE}"/>
              </a:ext>
            </a:extLst>
          </p:cNvPr>
          <p:cNvSpPr>
            <a:spLocks noGrp="1"/>
          </p:cNvSpPr>
          <p:nvPr>
            <p:ph type="title"/>
          </p:nvPr>
        </p:nvSpPr>
        <p:spPr>
          <a:xfrm>
            <a:off x="1766730" y="476402"/>
            <a:ext cx="7796540" cy="1205319"/>
          </a:xfrm>
        </p:spPr>
        <p:txBody>
          <a:bodyPr>
            <a:noAutofit/>
          </a:bodyPr>
          <a:lstStyle/>
          <a:p>
            <a:pPr algn="l"/>
            <a:r>
              <a:rPr lang="en-GB" sz="2400" dirty="0"/>
              <a:t>What is being done to develop leadership at all levels of the organisation?</a:t>
            </a:r>
            <a:endParaRPr lang="en-US" sz="2400" dirty="0"/>
          </a:p>
        </p:txBody>
      </p:sp>
      <p:sp>
        <p:nvSpPr>
          <p:cNvPr id="3" name="Content Placeholder 2">
            <a:extLst>
              <a:ext uri="{FF2B5EF4-FFF2-40B4-BE49-F238E27FC236}">
                <a16:creationId xmlns:a16="http://schemas.microsoft.com/office/drawing/2014/main" id="{655F0F3C-4F9A-FF59-DFE2-F2A8621FF75F}"/>
              </a:ext>
            </a:extLst>
          </p:cNvPr>
          <p:cNvSpPr>
            <a:spLocks noGrp="1"/>
          </p:cNvSpPr>
          <p:nvPr>
            <p:ph idx="1"/>
          </p:nvPr>
        </p:nvSpPr>
        <p:spPr>
          <a:xfrm>
            <a:off x="1766730" y="1345545"/>
            <a:ext cx="8291669" cy="4917263"/>
          </a:xfrm>
        </p:spPr>
        <p:txBody>
          <a:bodyPr>
            <a:normAutofit/>
          </a:bodyPr>
          <a:lstStyle/>
          <a:p>
            <a:r>
              <a:rPr lang="en-GB" sz="2400" dirty="0"/>
              <a:t>Mentoring Scheme (Inverclyde) </a:t>
            </a:r>
          </a:p>
          <a:p>
            <a:pPr lvl="1"/>
            <a:r>
              <a:rPr lang="en-GB" sz="2000" dirty="0"/>
              <a:t>Mentor or mentee</a:t>
            </a:r>
          </a:p>
          <a:p>
            <a:pPr lvl="1"/>
            <a:r>
              <a:rPr lang="en-GB" sz="2000" dirty="0"/>
              <a:t>Route to learn</a:t>
            </a:r>
          </a:p>
          <a:p>
            <a:r>
              <a:rPr lang="en-GB" sz="2400" dirty="0"/>
              <a:t>Opening training to Third Sector (East Ayrshire)</a:t>
            </a:r>
          </a:p>
          <a:p>
            <a:pPr lvl="1"/>
            <a:r>
              <a:rPr lang="en-GB" sz="2000" dirty="0"/>
              <a:t>Mentoring</a:t>
            </a:r>
          </a:p>
          <a:p>
            <a:pPr lvl="1"/>
            <a:r>
              <a:rPr lang="en-GB" sz="2000" dirty="0"/>
              <a:t>All training/ online i.e. fire warden training</a:t>
            </a:r>
          </a:p>
          <a:p>
            <a:r>
              <a:rPr lang="en-GB" sz="2400" dirty="0"/>
              <a:t>Provide opportunities for staff to attend other meetings to develop</a:t>
            </a:r>
          </a:p>
        </p:txBody>
      </p:sp>
    </p:spTree>
    <p:extLst>
      <p:ext uri="{BB962C8B-B14F-4D97-AF65-F5344CB8AC3E}">
        <p14:creationId xmlns:p14="http://schemas.microsoft.com/office/powerpoint/2010/main" val="2665729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C96E5-8E5A-2433-849B-5593B50A60CE}"/>
              </a:ext>
            </a:extLst>
          </p:cNvPr>
          <p:cNvSpPr>
            <a:spLocks noGrp="1"/>
          </p:cNvSpPr>
          <p:nvPr>
            <p:ph type="title"/>
          </p:nvPr>
        </p:nvSpPr>
        <p:spPr>
          <a:xfrm>
            <a:off x="1766730" y="476402"/>
            <a:ext cx="7796540" cy="1205319"/>
          </a:xfrm>
        </p:spPr>
        <p:txBody>
          <a:bodyPr>
            <a:noAutofit/>
          </a:bodyPr>
          <a:lstStyle/>
          <a:p>
            <a:pPr algn="l"/>
            <a:r>
              <a:rPr lang="en-GB" sz="2400" dirty="0"/>
              <a:t>What is being done to develop leadership at all levels of the organisation?</a:t>
            </a:r>
            <a:endParaRPr lang="en-US" sz="2400" dirty="0"/>
          </a:p>
        </p:txBody>
      </p:sp>
      <p:sp>
        <p:nvSpPr>
          <p:cNvPr id="3" name="Content Placeholder 2">
            <a:extLst>
              <a:ext uri="{FF2B5EF4-FFF2-40B4-BE49-F238E27FC236}">
                <a16:creationId xmlns:a16="http://schemas.microsoft.com/office/drawing/2014/main" id="{655F0F3C-4F9A-FF59-DFE2-F2A8621FF75F}"/>
              </a:ext>
            </a:extLst>
          </p:cNvPr>
          <p:cNvSpPr>
            <a:spLocks noGrp="1"/>
          </p:cNvSpPr>
          <p:nvPr>
            <p:ph idx="1"/>
          </p:nvPr>
        </p:nvSpPr>
        <p:spPr>
          <a:xfrm>
            <a:off x="1766730" y="1345545"/>
            <a:ext cx="8291669" cy="4917263"/>
          </a:xfrm>
        </p:spPr>
        <p:txBody>
          <a:bodyPr>
            <a:normAutofit/>
          </a:bodyPr>
          <a:lstStyle/>
          <a:p>
            <a:r>
              <a:rPr lang="en-GB" sz="3200" dirty="0"/>
              <a:t>Secondments , responsibility allowances, enhancements.</a:t>
            </a:r>
          </a:p>
          <a:p>
            <a:r>
              <a:rPr lang="en-GB" sz="3200" dirty="0"/>
              <a:t>Conversational Intelligence Training for staff</a:t>
            </a:r>
          </a:p>
          <a:p>
            <a:r>
              <a:rPr lang="en-GB" sz="3200" dirty="0"/>
              <a:t>Coaching opportunities </a:t>
            </a:r>
          </a:p>
          <a:p>
            <a:r>
              <a:rPr lang="en-GB" sz="3200" dirty="0"/>
              <a:t>Resilience skills</a:t>
            </a:r>
          </a:p>
          <a:p>
            <a:endParaRPr lang="en-GB" sz="2400" dirty="0"/>
          </a:p>
        </p:txBody>
      </p:sp>
    </p:spTree>
    <p:extLst>
      <p:ext uri="{BB962C8B-B14F-4D97-AF65-F5344CB8AC3E}">
        <p14:creationId xmlns:p14="http://schemas.microsoft.com/office/powerpoint/2010/main" val="1533821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C96E5-8E5A-2433-849B-5593B50A60CE}"/>
              </a:ext>
            </a:extLst>
          </p:cNvPr>
          <p:cNvSpPr>
            <a:spLocks noGrp="1"/>
          </p:cNvSpPr>
          <p:nvPr>
            <p:ph type="title"/>
          </p:nvPr>
        </p:nvSpPr>
        <p:spPr>
          <a:xfrm>
            <a:off x="1766730" y="476402"/>
            <a:ext cx="7796540" cy="1205319"/>
          </a:xfrm>
        </p:spPr>
        <p:txBody>
          <a:bodyPr>
            <a:noAutofit/>
          </a:bodyPr>
          <a:lstStyle/>
          <a:p>
            <a:pPr algn="l"/>
            <a:r>
              <a:rPr lang="en-GB" sz="3200" dirty="0"/>
              <a:t>How is that being facilitated through incentives such as the appraisals system? </a:t>
            </a:r>
            <a:endParaRPr lang="en-US" sz="2400" dirty="0"/>
          </a:p>
        </p:txBody>
      </p:sp>
      <p:sp>
        <p:nvSpPr>
          <p:cNvPr id="3" name="Content Placeholder 2">
            <a:extLst>
              <a:ext uri="{FF2B5EF4-FFF2-40B4-BE49-F238E27FC236}">
                <a16:creationId xmlns:a16="http://schemas.microsoft.com/office/drawing/2014/main" id="{655F0F3C-4F9A-FF59-DFE2-F2A8621FF75F}"/>
              </a:ext>
            </a:extLst>
          </p:cNvPr>
          <p:cNvSpPr>
            <a:spLocks noGrp="1"/>
          </p:cNvSpPr>
          <p:nvPr>
            <p:ph idx="1"/>
          </p:nvPr>
        </p:nvSpPr>
        <p:spPr>
          <a:xfrm>
            <a:off x="1766730" y="1681721"/>
            <a:ext cx="8291669" cy="4699877"/>
          </a:xfrm>
        </p:spPr>
        <p:txBody>
          <a:bodyPr>
            <a:normAutofit/>
          </a:bodyPr>
          <a:lstStyle/>
          <a:p>
            <a:r>
              <a:rPr lang="en-GB" sz="2400" dirty="0"/>
              <a:t>Move from formal appraisal to ‘positive conversations’</a:t>
            </a:r>
          </a:p>
          <a:p>
            <a:r>
              <a:rPr lang="en-GB" sz="2400" dirty="0"/>
              <a:t>Staff development part of positive conversation</a:t>
            </a:r>
          </a:p>
          <a:p>
            <a:r>
              <a:rPr lang="en-GB" sz="2400" dirty="0"/>
              <a:t>360 feedback – positive move for leadership reflection</a:t>
            </a:r>
          </a:p>
          <a:p>
            <a:r>
              <a:rPr lang="en-GB" sz="2400" dirty="0"/>
              <a:t>Round table feedback sessions – hear views and positively move forward</a:t>
            </a:r>
          </a:p>
          <a:p>
            <a:r>
              <a:rPr lang="en-GB" sz="2400" dirty="0"/>
              <a:t>Action Learning Sets</a:t>
            </a:r>
          </a:p>
          <a:p>
            <a:endParaRPr lang="en-GB" sz="2400" dirty="0"/>
          </a:p>
        </p:txBody>
      </p:sp>
    </p:spTree>
    <p:extLst>
      <p:ext uri="{BB962C8B-B14F-4D97-AF65-F5344CB8AC3E}">
        <p14:creationId xmlns:p14="http://schemas.microsoft.com/office/powerpoint/2010/main" val="22022834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3A192E18E691846928089F41D0924CC" ma:contentTypeVersion="11" ma:contentTypeDescription="Create a new document." ma:contentTypeScope="" ma:versionID="4ffbfc9d3ab5422a3aa4e134f88cbc0c">
  <xsd:schema xmlns:xsd="http://www.w3.org/2001/XMLSchema" xmlns:xs="http://www.w3.org/2001/XMLSchema" xmlns:p="http://schemas.microsoft.com/office/2006/metadata/properties" xmlns:ns2="07511e87-2b6c-4211-a1fa-0c2423724a01" xmlns:ns3="af1bfc9d-5cfc-4216-83ef-9322a0599ec2" targetNamespace="http://schemas.microsoft.com/office/2006/metadata/properties" ma:root="true" ma:fieldsID="7ce0cf8942f9b5c51a8857bd0bac1446" ns2:_="" ns3:_="">
    <xsd:import namespace="07511e87-2b6c-4211-a1fa-0c2423724a01"/>
    <xsd:import namespace="af1bfc9d-5cfc-4216-83ef-9322a0599ec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511e87-2b6c-4211-a1fa-0c2423724a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694d5e3d-88e3-4c55-b684-1c81dd55b717"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f1bfc9d-5cfc-4216-83ef-9322a0599ec2"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ffcf9de7-ccc1-4bbc-89ed-9d8570b75acf}" ma:internalName="TaxCatchAll" ma:showField="CatchAllData" ma:web="af1bfc9d-5cfc-4216-83ef-9322a0599ec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7511e87-2b6c-4211-a1fa-0c2423724a01">
      <Terms xmlns="http://schemas.microsoft.com/office/infopath/2007/PartnerControls"/>
    </lcf76f155ced4ddcb4097134ff3c332f>
    <TaxCatchAll xmlns="af1bfc9d-5cfc-4216-83ef-9322a0599ec2" xsi:nil="true"/>
  </documentManagement>
</p:properties>
</file>

<file path=customXml/itemProps1.xml><?xml version="1.0" encoding="utf-8"?>
<ds:datastoreItem xmlns:ds="http://schemas.openxmlformats.org/officeDocument/2006/customXml" ds:itemID="{6931A2B8-6A94-4A0E-B50E-9A415751CAEF}">
  <ds:schemaRefs>
    <ds:schemaRef ds:uri="http://schemas.microsoft.com/sharepoint/v3/contenttype/forms"/>
  </ds:schemaRefs>
</ds:datastoreItem>
</file>

<file path=customXml/itemProps2.xml><?xml version="1.0" encoding="utf-8"?>
<ds:datastoreItem xmlns:ds="http://schemas.openxmlformats.org/officeDocument/2006/customXml" ds:itemID="{066EAF96-1525-4B4A-AC16-72485AB617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511e87-2b6c-4211-a1fa-0c2423724a01"/>
    <ds:schemaRef ds:uri="af1bfc9d-5cfc-4216-83ef-9322a0599e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F3E4AC5-E48E-493D-82B0-800FCC5D3783}">
  <ds:schemaRefs>
    <ds:schemaRef ds:uri="http://schemas.microsoft.com/office/2006/metadata/properties"/>
    <ds:schemaRef ds:uri="http://schemas.microsoft.com/office/infopath/2007/PartnerControls"/>
    <ds:schemaRef ds:uri="07511e87-2b6c-4211-a1fa-0c2423724a01"/>
    <ds:schemaRef ds:uri="af1bfc9d-5cfc-4216-83ef-9322a0599ec2"/>
  </ds:schemaRefs>
</ds:datastoreItem>
</file>

<file path=docProps/app.xml><?xml version="1.0" encoding="utf-8"?>
<Properties xmlns="http://schemas.openxmlformats.org/officeDocument/2006/extended-properties" xmlns:vt="http://schemas.openxmlformats.org/officeDocument/2006/docPropsVTypes">
  <TotalTime>12</TotalTime>
  <Words>1575</Words>
  <Application>Microsoft Office PowerPoint</Application>
  <PresentationFormat>Widescreen</PresentationFormat>
  <Paragraphs>97</Paragraphs>
  <Slides>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Aptos</vt:lpstr>
      <vt:lpstr>Arial</vt:lpstr>
      <vt:lpstr>Calibri</vt:lpstr>
      <vt:lpstr>MS Shell Dlg 2</vt:lpstr>
      <vt:lpstr>Symbol</vt:lpstr>
      <vt:lpstr>Wingdings</vt:lpstr>
      <vt:lpstr>Wingdings 3</vt:lpstr>
      <vt:lpstr>Madison</vt:lpstr>
      <vt:lpstr>21st Century Public Servant</vt:lpstr>
      <vt:lpstr>Group Members</vt:lpstr>
      <vt:lpstr>The 21st Century Public Servant rejects heroic leadership in favour of distributed and collaborative models of leading.</vt:lpstr>
      <vt:lpstr>What is being done to develop leadership at all levels of the organisation?</vt:lpstr>
      <vt:lpstr>What is being done to develop leadership at all levels of the organisation?</vt:lpstr>
      <vt:lpstr>How is that being facilitated through incentives such as the appraisals system?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21st Century Public Servant</dc:title>
  <dc:creator>Ross scullion</dc:creator>
  <cp:lastModifiedBy>Susan Epsworth</cp:lastModifiedBy>
  <cp:revision>4</cp:revision>
  <dcterms:created xsi:type="dcterms:W3CDTF">2024-04-23T06:24:02Z</dcterms:created>
  <dcterms:modified xsi:type="dcterms:W3CDTF">2024-05-03T08:22:38Z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407ceed-101f-4b1e-a6a8-5cb6d372490c_Enabled">
    <vt:lpwstr>true</vt:lpwstr>
  </property>
  <property fmtid="{D5CDD505-2E9C-101B-9397-08002B2CF9AE}" pid="3" name="MSIP_Label_c407ceed-101f-4b1e-a6a8-5cb6d372490c_SetDate">
    <vt:lpwstr>2024-04-23T08:08:43Z</vt:lpwstr>
  </property>
  <property fmtid="{D5CDD505-2E9C-101B-9397-08002B2CF9AE}" pid="4" name="MSIP_Label_c407ceed-101f-4b1e-a6a8-5cb6d372490c_Method">
    <vt:lpwstr>Privileged</vt:lpwstr>
  </property>
  <property fmtid="{D5CDD505-2E9C-101B-9397-08002B2CF9AE}" pid="5" name="MSIP_Label_c407ceed-101f-4b1e-a6a8-5cb6d372490c_Name">
    <vt:lpwstr>No Classification</vt:lpwstr>
  </property>
  <property fmtid="{D5CDD505-2E9C-101B-9397-08002B2CF9AE}" pid="6" name="MSIP_Label_c407ceed-101f-4b1e-a6a8-5cb6d372490c_SiteId">
    <vt:lpwstr>5eee4d58-f197-4ad7-9e39-ebd0d2463660</vt:lpwstr>
  </property>
  <property fmtid="{D5CDD505-2E9C-101B-9397-08002B2CF9AE}" pid="7" name="MSIP_Label_c407ceed-101f-4b1e-a6a8-5cb6d372490c_ActionId">
    <vt:lpwstr>a3b53d17-e40d-44ae-852f-6c014fe58d54</vt:lpwstr>
  </property>
  <property fmtid="{D5CDD505-2E9C-101B-9397-08002B2CF9AE}" pid="8" name="MSIP_Label_c407ceed-101f-4b1e-a6a8-5cb6d372490c_ContentBits">
    <vt:lpwstr>1</vt:lpwstr>
  </property>
  <property fmtid="{D5CDD505-2E9C-101B-9397-08002B2CF9AE}" pid="9" name="ClassificationContentMarkingHeaderLocations">
    <vt:lpwstr>Madison:9</vt:lpwstr>
  </property>
  <property fmtid="{D5CDD505-2E9C-101B-9397-08002B2CF9AE}" pid="10" name="ClassificationContentMarkingHeaderText">
    <vt:lpwstr>Classification -  No Classification</vt:lpwstr>
  </property>
  <property fmtid="{D5CDD505-2E9C-101B-9397-08002B2CF9AE}" pid="11" name="ContentTypeId">
    <vt:lpwstr>0x01010043A192E18E691846928089F41D0924CC</vt:lpwstr>
  </property>
</Properties>
</file>