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301" r:id="rId3"/>
    <p:sldId id="312" r:id="rId4"/>
    <p:sldId id="313" r:id="rId5"/>
    <p:sldId id="311" r:id="rId6"/>
    <p:sldId id="314" r:id="rId7"/>
    <p:sldId id="273" r:id="rId8"/>
    <p:sldId id="296" r:id="rId9"/>
    <p:sldId id="257" r:id="rId10"/>
    <p:sldId id="297" r:id="rId11"/>
    <p:sldId id="298" r:id="rId12"/>
    <p:sldId id="315" r:id="rId13"/>
    <p:sldId id="316" r:id="rId14"/>
    <p:sldId id="281" r:id="rId15"/>
    <p:sldId id="280" r:id="rId16"/>
    <p:sldId id="288" r:id="rId17"/>
    <p:sldId id="305" r:id="rId18"/>
    <p:sldId id="284" r:id="rId19"/>
    <p:sldId id="306" r:id="rId20"/>
    <p:sldId id="304" r:id="rId21"/>
    <p:sldId id="307" r:id="rId22"/>
    <p:sldId id="317" r:id="rId23"/>
    <p:sldId id="309" r:id="rId24"/>
    <p:sldId id="310" r:id="rId25"/>
    <p:sldId id="289" r:id="rId26"/>
    <p:sldId id="272" r:id="rId27"/>
    <p:sldId id="30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EC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82709" autoAdjust="0"/>
  </p:normalViewPr>
  <p:slideViewPr>
    <p:cSldViewPr snapToObjects="1">
      <p:cViewPr varScale="1">
        <p:scale>
          <a:sx n="46" d="100"/>
          <a:sy n="46" d="100"/>
        </p:scale>
        <p:origin x="1382"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6E3010-8D80-694A-A3AF-77CAC3828FD1}" type="doc">
      <dgm:prSet loTypeId="urn:microsoft.com/office/officeart/2005/8/layout/cycle8" loCatId="" qsTypeId="urn:microsoft.com/office/officeart/2005/8/quickstyle/3D3" qsCatId="3D" csTypeId="urn:microsoft.com/office/officeart/2005/8/colors/colorful3" csCatId="colorful" phldr="1"/>
      <dgm:spPr/>
      <dgm:t>
        <a:bodyPr/>
        <a:lstStyle/>
        <a:p>
          <a:endParaRPr lang="en-US"/>
        </a:p>
      </dgm:t>
    </dgm:pt>
    <dgm:pt modelId="{AFC0D558-5FB6-B14C-BEA7-4CDEDD959757}">
      <dgm:prSet custT="1"/>
      <dgm:spPr/>
      <dgm:t>
        <a:bodyPr/>
        <a:lstStyle/>
        <a:p>
          <a:pPr rtl="0"/>
          <a:r>
            <a:rPr lang="en-US" sz="3200" b="1" dirty="0" smtClean="0"/>
            <a:t>Inclusion and diversity</a:t>
          </a:r>
          <a:endParaRPr lang="en-US" sz="3200" b="1" dirty="0"/>
        </a:p>
      </dgm:t>
    </dgm:pt>
    <dgm:pt modelId="{508A8D7C-DDF3-1145-8FE6-CE44714E07A2}" type="parTrans" cxnId="{C7863BBE-2283-5543-8190-A9AA83F58921}">
      <dgm:prSet/>
      <dgm:spPr/>
      <dgm:t>
        <a:bodyPr/>
        <a:lstStyle/>
        <a:p>
          <a:endParaRPr lang="en-US"/>
        </a:p>
      </dgm:t>
    </dgm:pt>
    <dgm:pt modelId="{ED3C20A2-11F9-9B46-B47A-C6B87BDB1D1E}" type="sibTrans" cxnId="{C7863BBE-2283-5543-8190-A9AA83F58921}">
      <dgm:prSet/>
      <dgm:spPr/>
      <dgm:t>
        <a:bodyPr/>
        <a:lstStyle/>
        <a:p>
          <a:endParaRPr lang="en-US"/>
        </a:p>
      </dgm:t>
    </dgm:pt>
    <dgm:pt modelId="{EC29D82F-24C1-384A-AC84-A8F48A7F79E2}">
      <dgm:prSet custT="1"/>
      <dgm:spPr/>
      <dgm:t>
        <a:bodyPr/>
        <a:lstStyle/>
        <a:p>
          <a:pPr rtl="0"/>
          <a:r>
            <a:rPr lang="en-US" sz="3200" b="1" dirty="0" smtClean="0"/>
            <a:t>Quality of dialogue and deliberation</a:t>
          </a:r>
          <a:endParaRPr lang="en-US" sz="3200" b="1" dirty="0"/>
        </a:p>
      </dgm:t>
    </dgm:pt>
    <dgm:pt modelId="{F9927994-FFD0-9044-BDE8-D9193553E304}" type="parTrans" cxnId="{0A9B33E4-9798-EB44-AE1C-ED2FAFD28E0B}">
      <dgm:prSet/>
      <dgm:spPr/>
      <dgm:t>
        <a:bodyPr/>
        <a:lstStyle/>
        <a:p>
          <a:endParaRPr lang="en-US"/>
        </a:p>
      </dgm:t>
    </dgm:pt>
    <dgm:pt modelId="{59AAB9C4-139B-2C40-A321-42B22B9FFCDC}" type="sibTrans" cxnId="{0A9B33E4-9798-EB44-AE1C-ED2FAFD28E0B}">
      <dgm:prSet/>
      <dgm:spPr/>
      <dgm:t>
        <a:bodyPr/>
        <a:lstStyle/>
        <a:p>
          <a:endParaRPr lang="en-US"/>
        </a:p>
      </dgm:t>
    </dgm:pt>
    <dgm:pt modelId="{C72143AA-6CDA-1041-A1B2-5886A0BB1AFD}">
      <dgm:prSet custT="1"/>
      <dgm:spPr/>
      <dgm:t>
        <a:bodyPr/>
        <a:lstStyle/>
        <a:p>
          <a:pPr rtl="0"/>
          <a:r>
            <a:rPr lang="en-US" sz="3200" b="1" dirty="0" smtClean="0"/>
            <a:t>Impact</a:t>
          </a:r>
          <a:r>
            <a:rPr lang="en-US" sz="3200" dirty="0" smtClean="0"/>
            <a:t>: </a:t>
          </a:r>
          <a:r>
            <a:rPr lang="en-US" sz="2000" dirty="0" smtClean="0"/>
            <a:t>clear link to policy and decision making</a:t>
          </a:r>
          <a:endParaRPr lang="en-US" sz="2400" dirty="0"/>
        </a:p>
      </dgm:t>
    </dgm:pt>
    <dgm:pt modelId="{9077E99A-4144-6946-AFC4-5BD141AEAEC8}" type="parTrans" cxnId="{89AE7F72-DDEA-BB4F-AE7D-008079D8AC7F}">
      <dgm:prSet/>
      <dgm:spPr/>
      <dgm:t>
        <a:bodyPr/>
        <a:lstStyle/>
        <a:p>
          <a:endParaRPr lang="en-US"/>
        </a:p>
      </dgm:t>
    </dgm:pt>
    <dgm:pt modelId="{B9FBAE19-CA2A-C644-B5DE-B4D3F0DEC5CC}" type="sibTrans" cxnId="{89AE7F72-DDEA-BB4F-AE7D-008079D8AC7F}">
      <dgm:prSet/>
      <dgm:spPr/>
      <dgm:t>
        <a:bodyPr/>
        <a:lstStyle/>
        <a:p>
          <a:endParaRPr lang="en-US"/>
        </a:p>
      </dgm:t>
    </dgm:pt>
    <dgm:pt modelId="{71A16679-83EF-CF44-8C7E-89AFBDFF74DE}" type="pres">
      <dgm:prSet presAssocID="{326E3010-8D80-694A-A3AF-77CAC3828FD1}" presName="compositeShape" presStyleCnt="0">
        <dgm:presLayoutVars>
          <dgm:chMax val="7"/>
          <dgm:dir/>
          <dgm:resizeHandles val="exact"/>
        </dgm:presLayoutVars>
      </dgm:prSet>
      <dgm:spPr/>
      <dgm:t>
        <a:bodyPr/>
        <a:lstStyle/>
        <a:p>
          <a:endParaRPr lang="en-US"/>
        </a:p>
      </dgm:t>
    </dgm:pt>
    <dgm:pt modelId="{BBA54026-51F3-EE4A-8857-5D22F260F311}" type="pres">
      <dgm:prSet presAssocID="{326E3010-8D80-694A-A3AF-77CAC3828FD1}" presName="wedge1" presStyleLbl="node1" presStyleIdx="0" presStyleCnt="3"/>
      <dgm:spPr/>
      <dgm:t>
        <a:bodyPr/>
        <a:lstStyle/>
        <a:p>
          <a:endParaRPr lang="en-US"/>
        </a:p>
      </dgm:t>
    </dgm:pt>
    <dgm:pt modelId="{11A25B20-DC3A-E64C-B0F2-D5D998FBB43F}" type="pres">
      <dgm:prSet presAssocID="{326E3010-8D80-694A-A3AF-77CAC3828FD1}" presName="dummy1a" presStyleCnt="0"/>
      <dgm:spPr/>
    </dgm:pt>
    <dgm:pt modelId="{CCF3C7A7-24C9-4C40-A8B9-C6B0DCDDF462}" type="pres">
      <dgm:prSet presAssocID="{326E3010-8D80-694A-A3AF-77CAC3828FD1}" presName="dummy1b" presStyleCnt="0"/>
      <dgm:spPr/>
    </dgm:pt>
    <dgm:pt modelId="{BDF225DE-B0B5-B544-813D-9B7C93FF4D17}" type="pres">
      <dgm:prSet presAssocID="{326E3010-8D80-694A-A3AF-77CAC3828FD1}" presName="wedge1Tx" presStyleLbl="node1" presStyleIdx="0" presStyleCnt="3">
        <dgm:presLayoutVars>
          <dgm:chMax val="0"/>
          <dgm:chPref val="0"/>
          <dgm:bulletEnabled val="1"/>
        </dgm:presLayoutVars>
      </dgm:prSet>
      <dgm:spPr/>
      <dgm:t>
        <a:bodyPr/>
        <a:lstStyle/>
        <a:p>
          <a:endParaRPr lang="en-US"/>
        </a:p>
      </dgm:t>
    </dgm:pt>
    <dgm:pt modelId="{9F75E0D9-F5F0-1448-B62C-7D0AC7DE3820}" type="pres">
      <dgm:prSet presAssocID="{326E3010-8D80-694A-A3AF-77CAC3828FD1}" presName="wedge2" presStyleLbl="node1" presStyleIdx="1" presStyleCnt="3"/>
      <dgm:spPr/>
      <dgm:t>
        <a:bodyPr/>
        <a:lstStyle/>
        <a:p>
          <a:endParaRPr lang="en-US"/>
        </a:p>
      </dgm:t>
    </dgm:pt>
    <dgm:pt modelId="{D6AB9DE1-3ED4-5F41-8856-0F19D1E880FA}" type="pres">
      <dgm:prSet presAssocID="{326E3010-8D80-694A-A3AF-77CAC3828FD1}" presName="dummy2a" presStyleCnt="0"/>
      <dgm:spPr/>
    </dgm:pt>
    <dgm:pt modelId="{EAC2133C-2227-0549-92B1-EEEEC5D94616}" type="pres">
      <dgm:prSet presAssocID="{326E3010-8D80-694A-A3AF-77CAC3828FD1}" presName="dummy2b" presStyleCnt="0"/>
      <dgm:spPr/>
    </dgm:pt>
    <dgm:pt modelId="{3842764F-165B-6B45-A33C-1FBC5371439D}" type="pres">
      <dgm:prSet presAssocID="{326E3010-8D80-694A-A3AF-77CAC3828FD1}" presName="wedge2Tx" presStyleLbl="node1" presStyleIdx="1" presStyleCnt="3">
        <dgm:presLayoutVars>
          <dgm:chMax val="0"/>
          <dgm:chPref val="0"/>
          <dgm:bulletEnabled val="1"/>
        </dgm:presLayoutVars>
      </dgm:prSet>
      <dgm:spPr/>
      <dgm:t>
        <a:bodyPr/>
        <a:lstStyle/>
        <a:p>
          <a:endParaRPr lang="en-US"/>
        </a:p>
      </dgm:t>
    </dgm:pt>
    <dgm:pt modelId="{626F9078-8ADE-D245-9F9A-76A636C11307}" type="pres">
      <dgm:prSet presAssocID="{326E3010-8D80-694A-A3AF-77CAC3828FD1}" presName="wedge3" presStyleLbl="node1" presStyleIdx="2" presStyleCnt="3"/>
      <dgm:spPr/>
      <dgm:t>
        <a:bodyPr/>
        <a:lstStyle/>
        <a:p>
          <a:endParaRPr lang="en-US"/>
        </a:p>
      </dgm:t>
    </dgm:pt>
    <dgm:pt modelId="{5439870C-2D8F-A641-968C-73078E5358CE}" type="pres">
      <dgm:prSet presAssocID="{326E3010-8D80-694A-A3AF-77CAC3828FD1}" presName="dummy3a" presStyleCnt="0"/>
      <dgm:spPr/>
    </dgm:pt>
    <dgm:pt modelId="{FC9FA8C9-94DE-D649-97D3-47B0FE533449}" type="pres">
      <dgm:prSet presAssocID="{326E3010-8D80-694A-A3AF-77CAC3828FD1}" presName="dummy3b" presStyleCnt="0"/>
      <dgm:spPr/>
    </dgm:pt>
    <dgm:pt modelId="{41371D15-4FA9-8545-9135-B973DE3351C0}" type="pres">
      <dgm:prSet presAssocID="{326E3010-8D80-694A-A3AF-77CAC3828FD1}" presName="wedge3Tx" presStyleLbl="node1" presStyleIdx="2" presStyleCnt="3">
        <dgm:presLayoutVars>
          <dgm:chMax val="0"/>
          <dgm:chPref val="0"/>
          <dgm:bulletEnabled val="1"/>
        </dgm:presLayoutVars>
      </dgm:prSet>
      <dgm:spPr/>
      <dgm:t>
        <a:bodyPr/>
        <a:lstStyle/>
        <a:p>
          <a:endParaRPr lang="en-US"/>
        </a:p>
      </dgm:t>
    </dgm:pt>
    <dgm:pt modelId="{C7C738B8-0F16-524D-A766-6D355CE3B041}" type="pres">
      <dgm:prSet presAssocID="{ED3C20A2-11F9-9B46-B47A-C6B87BDB1D1E}" presName="arrowWedge1" presStyleLbl="fgSibTrans2D1" presStyleIdx="0" presStyleCnt="3"/>
      <dgm:spPr/>
    </dgm:pt>
    <dgm:pt modelId="{B26E4117-CAFB-6043-B1F3-E179F270F74D}" type="pres">
      <dgm:prSet presAssocID="{59AAB9C4-139B-2C40-A321-42B22B9FFCDC}" presName="arrowWedge2" presStyleLbl="fgSibTrans2D1" presStyleIdx="1" presStyleCnt="3"/>
      <dgm:spPr/>
    </dgm:pt>
    <dgm:pt modelId="{3CE10651-95CF-1C4B-8BF3-BA1920F5682C}" type="pres">
      <dgm:prSet presAssocID="{B9FBAE19-CA2A-C644-B5DE-B4D3F0DEC5CC}" presName="arrowWedge3" presStyleLbl="fgSibTrans2D1" presStyleIdx="2" presStyleCnt="3"/>
      <dgm:spPr/>
    </dgm:pt>
  </dgm:ptLst>
  <dgm:cxnLst>
    <dgm:cxn modelId="{C7863BBE-2283-5543-8190-A9AA83F58921}" srcId="{326E3010-8D80-694A-A3AF-77CAC3828FD1}" destId="{AFC0D558-5FB6-B14C-BEA7-4CDEDD959757}" srcOrd="0" destOrd="0" parTransId="{508A8D7C-DDF3-1145-8FE6-CE44714E07A2}" sibTransId="{ED3C20A2-11F9-9B46-B47A-C6B87BDB1D1E}"/>
    <dgm:cxn modelId="{D0B43A22-AD26-874E-8955-6CACF1D381BC}" type="presOf" srcId="{C72143AA-6CDA-1041-A1B2-5886A0BB1AFD}" destId="{41371D15-4FA9-8545-9135-B973DE3351C0}" srcOrd="1" destOrd="0" presId="urn:microsoft.com/office/officeart/2005/8/layout/cycle8"/>
    <dgm:cxn modelId="{27FC2B82-0269-BC4A-8DC6-40E33DBFC3FD}" type="presOf" srcId="{AFC0D558-5FB6-B14C-BEA7-4CDEDD959757}" destId="{BBA54026-51F3-EE4A-8857-5D22F260F311}" srcOrd="0" destOrd="0" presId="urn:microsoft.com/office/officeart/2005/8/layout/cycle8"/>
    <dgm:cxn modelId="{5B0E6313-A528-DB42-96CF-17AD5D9425EB}" type="presOf" srcId="{EC29D82F-24C1-384A-AC84-A8F48A7F79E2}" destId="{3842764F-165B-6B45-A33C-1FBC5371439D}" srcOrd="1" destOrd="0" presId="urn:microsoft.com/office/officeart/2005/8/layout/cycle8"/>
    <dgm:cxn modelId="{A8F9C617-0FF2-F94D-9BFE-56EBA2251383}" type="presOf" srcId="{C72143AA-6CDA-1041-A1B2-5886A0BB1AFD}" destId="{626F9078-8ADE-D245-9F9A-76A636C11307}" srcOrd="0" destOrd="0" presId="urn:microsoft.com/office/officeart/2005/8/layout/cycle8"/>
    <dgm:cxn modelId="{342A5E15-ECC2-0148-A7C7-B257EA573097}" type="presOf" srcId="{EC29D82F-24C1-384A-AC84-A8F48A7F79E2}" destId="{9F75E0D9-F5F0-1448-B62C-7D0AC7DE3820}" srcOrd="0" destOrd="0" presId="urn:microsoft.com/office/officeart/2005/8/layout/cycle8"/>
    <dgm:cxn modelId="{89AE7F72-DDEA-BB4F-AE7D-008079D8AC7F}" srcId="{326E3010-8D80-694A-A3AF-77CAC3828FD1}" destId="{C72143AA-6CDA-1041-A1B2-5886A0BB1AFD}" srcOrd="2" destOrd="0" parTransId="{9077E99A-4144-6946-AFC4-5BD141AEAEC8}" sibTransId="{B9FBAE19-CA2A-C644-B5DE-B4D3F0DEC5CC}"/>
    <dgm:cxn modelId="{0A9B33E4-9798-EB44-AE1C-ED2FAFD28E0B}" srcId="{326E3010-8D80-694A-A3AF-77CAC3828FD1}" destId="{EC29D82F-24C1-384A-AC84-A8F48A7F79E2}" srcOrd="1" destOrd="0" parTransId="{F9927994-FFD0-9044-BDE8-D9193553E304}" sibTransId="{59AAB9C4-139B-2C40-A321-42B22B9FFCDC}"/>
    <dgm:cxn modelId="{25AF9CBE-5AB0-CA45-847A-F1A2D3AB6890}" type="presOf" srcId="{326E3010-8D80-694A-A3AF-77CAC3828FD1}" destId="{71A16679-83EF-CF44-8C7E-89AFBDFF74DE}" srcOrd="0" destOrd="0" presId="urn:microsoft.com/office/officeart/2005/8/layout/cycle8"/>
    <dgm:cxn modelId="{E4E18314-9AE4-4E4A-BC98-A9864C1CDD84}" type="presOf" srcId="{AFC0D558-5FB6-B14C-BEA7-4CDEDD959757}" destId="{BDF225DE-B0B5-B544-813D-9B7C93FF4D17}" srcOrd="1" destOrd="0" presId="urn:microsoft.com/office/officeart/2005/8/layout/cycle8"/>
    <dgm:cxn modelId="{82688343-B744-C54D-B570-270269C69443}" type="presParOf" srcId="{71A16679-83EF-CF44-8C7E-89AFBDFF74DE}" destId="{BBA54026-51F3-EE4A-8857-5D22F260F311}" srcOrd="0" destOrd="0" presId="urn:microsoft.com/office/officeart/2005/8/layout/cycle8"/>
    <dgm:cxn modelId="{7BEC39ED-96B1-934F-87CB-445F071E0B39}" type="presParOf" srcId="{71A16679-83EF-CF44-8C7E-89AFBDFF74DE}" destId="{11A25B20-DC3A-E64C-B0F2-D5D998FBB43F}" srcOrd="1" destOrd="0" presId="urn:microsoft.com/office/officeart/2005/8/layout/cycle8"/>
    <dgm:cxn modelId="{F5113C1F-67FE-8744-8A88-9C9C714BE521}" type="presParOf" srcId="{71A16679-83EF-CF44-8C7E-89AFBDFF74DE}" destId="{CCF3C7A7-24C9-4C40-A8B9-C6B0DCDDF462}" srcOrd="2" destOrd="0" presId="urn:microsoft.com/office/officeart/2005/8/layout/cycle8"/>
    <dgm:cxn modelId="{58FC0BF4-DC99-894E-8E02-D53C813DFEF6}" type="presParOf" srcId="{71A16679-83EF-CF44-8C7E-89AFBDFF74DE}" destId="{BDF225DE-B0B5-B544-813D-9B7C93FF4D17}" srcOrd="3" destOrd="0" presId="urn:microsoft.com/office/officeart/2005/8/layout/cycle8"/>
    <dgm:cxn modelId="{BECEF647-6C5B-BC43-A615-BF8D45FD1E48}" type="presParOf" srcId="{71A16679-83EF-CF44-8C7E-89AFBDFF74DE}" destId="{9F75E0D9-F5F0-1448-B62C-7D0AC7DE3820}" srcOrd="4" destOrd="0" presId="urn:microsoft.com/office/officeart/2005/8/layout/cycle8"/>
    <dgm:cxn modelId="{08BDCDBD-B233-8D47-A86A-9BA478E1DD4E}" type="presParOf" srcId="{71A16679-83EF-CF44-8C7E-89AFBDFF74DE}" destId="{D6AB9DE1-3ED4-5F41-8856-0F19D1E880FA}" srcOrd="5" destOrd="0" presId="urn:microsoft.com/office/officeart/2005/8/layout/cycle8"/>
    <dgm:cxn modelId="{A7A0B377-221F-C44E-9B9D-EC9E0A46CDED}" type="presParOf" srcId="{71A16679-83EF-CF44-8C7E-89AFBDFF74DE}" destId="{EAC2133C-2227-0549-92B1-EEEEC5D94616}" srcOrd="6" destOrd="0" presId="urn:microsoft.com/office/officeart/2005/8/layout/cycle8"/>
    <dgm:cxn modelId="{A9C75809-767F-8D41-955D-39D8C24EA4F5}" type="presParOf" srcId="{71A16679-83EF-CF44-8C7E-89AFBDFF74DE}" destId="{3842764F-165B-6B45-A33C-1FBC5371439D}" srcOrd="7" destOrd="0" presId="urn:microsoft.com/office/officeart/2005/8/layout/cycle8"/>
    <dgm:cxn modelId="{64B80E94-1DEE-A04B-B097-55F8DB669D07}" type="presParOf" srcId="{71A16679-83EF-CF44-8C7E-89AFBDFF74DE}" destId="{626F9078-8ADE-D245-9F9A-76A636C11307}" srcOrd="8" destOrd="0" presId="urn:microsoft.com/office/officeart/2005/8/layout/cycle8"/>
    <dgm:cxn modelId="{A29DCA74-42BA-C943-90EF-9745F02AE960}" type="presParOf" srcId="{71A16679-83EF-CF44-8C7E-89AFBDFF74DE}" destId="{5439870C-2D8F-A641-968C-73078E5358CE}" srcOrd="9" destOrd="0" presId="urn:microsoft.com/office/officeart/2005/8/layout/cycle8"/>
    <dgm:cxn modelId="{091EB1CD-D9F0-784F-889D-257A373565BC}" type="presParOf" srcId="{71A16679-83EF-CF44-8C7E-89AFBDFF74DE}" destId="{FC9FA8C9-94DE-D649-97D3-47B0FE533449}" srcOrd="10" destOrd="0" presId="urn:microsoft.com/office/officeart/2005/8/layout/cycle8"/>
    <dgm:cxn modelId="{DC6283CA-B8D0-2B4E-8BD3-51FE0EB077EB}" type="presParOf" srcId="{71A16679-83EF-CF44-8C7E-89AFBDFF74DE}" destId="{41371D15-4FA9-8545-9135-B973DE3351C0}" srcOrd="11" destOrd="0" presId="urn:microsoft.com/office/officeart/2005/8/layout/cycle8"/>
    <dgm:cxn modelId="{73E0B2E4-7DCE-7A4E-83AE-E0FDD43CDE68}" type="presParOf" srcId="{71A16679-83EF-CF44-8C7E-89AFBDFF74DE}" destId="{C7C738B8-0F16-524D-A766-6D355CE3B041}" srcOrd="12" destOrd="0" presId="urn:microsoft.com/office/officeart/2005/8/layout/cycle8"/>
    <dgm:cxn modelId="{CDF5F1C9-01D3-BF46-B7BF-FE13E94245C9}" type="presParOf" srcId="{71A16679-83EF-CF44-8C7E-89AFBDFF74DE}" destId="{B26E4117-CAFB-6043-B1F3-E179F270F74D}" srcOrd="13" destOrd="0" presId="urn:microsoft.com/office/officeart/2005/8/layout/cycle8"/>
    <dgm:cxn modelId="{33D00840-2B14-C446-923C-9C15545ACE5E}" type="presParOf" srcId="{71A16679-83EF-CF44-8C7E-89AFBDFF74DE}" destId="{3CE10651-95CF-1C4B-8BF3-BA1920F5682C}"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54026-51F3-EE4A-8857-5D22F260F311}">
      <dsp:nvSpPr>
        <dsp:cNvPr id="0" name=""/>
        <dsp:cNvSpPr/>
      </dsp:nvSpPr>
      <dsp:spPr>
        <a:xfrm>
          <a:off x="2219118" y="356615"/>
          <a:ext cx="4608576" cy="4608576"/>
        </a:xfrm>
        <a:prstGeom prst="pie">
          <a:avLst>
            <a:gd name="adj1" fmla="val 16200000"/>
            <a:gd name="adj2" fmla="val 180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en-US" sz="3200" b="1" kern="1200" dirty="0" smtClean="0"/>
            <a:t>Inclusion and diversity</a:t>
          </a:r>
          <a:endParaRPr lang="en-US" sz="3200" b="1" kern="1200" dirty="0"/>
        </a:p>
      </dsp:txBody>
      <dsp:txXfrm>
        <a:off x="4647948" y="1333195"/>
        <a:ext cx="1645920" cy="1371600"/>
      </dsp:txXfrm>
    </dsp:sp>
    <dsp:sp modelId="{9F75E0D9-F5F0-1448-B62C-7D0AC7DE3820}">
      <dsp:nvSpPr>
        <dsp:cNvPr id="0" name=""/>
        <dsp:cNvSpPr/>
      </dsp:nvSpPr>
      <dsp:spPr>
        <a:xfrm>
          <a:off x="2124204" y="521207"/>
          <a:ext cx="4608576" cy="4608576"/>
        </a:xfrm>
        <a:prstGeom prst="pie">
          <a:avLst>
            <a:gd name="adj1" fmla="val 1800000"/>
            <a:gd name="adj2" fmla="val 9000000"/>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en-US" sz="3200" b="1" kern="1200" dirty="0" smtClean="0"/>
            <a:t>Quality of dialogue and deliberation</a:t>
          </a:r>
          <a:endParaRPr lang="en-US" sz="3200" b="1" kern="1200" dirty="0"/>
        </a:p>
      </dsp:txBody>
      <dsp:txXfrm>
        <a:off x="3221484" y="3511296"/>
        <a:ext cx="2468880" cy="1207008"/>
      </dsp:txXfrm>
    </dsp:sp>
    <dsp:sp modelId="{626F9078-8ADE-D245-9F9A-76A636C11307}">
      <dsp:nvSpPr>
        <dsp:cNvPr id="0" name=""/>
        <dsp:cNvSpPr/>
      </dsp:nvSpPr>
      <dsp:spPr>
        <a:xfrm>
          <a:off x="2029289" y="356615"/>
          <a:ext cx="4608576" cy="4608576"/>
        </a:xfrm>
        <a:prstGeom prst="pie">
          <a:avLst>
            <a:gd name="adj1" fmla="val 9000000"/>
            <a:gd name="adj2" fmla="val 1620000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en-US" sz="3200" b="1" kern="1200" dirty="0" smtClean="0"/>
            <a:t>Impact</a:t>
          </a:r>
          <a:r>
            <a:rPr lang="en-US" sz="3200" kern="1200" dirty="0" smtClean="0"/>
            <a:t>: </a:t>
          </a:r>
          <a:r>
            <a:rPr lang="en-US" sz="2000" kern="1200" dirty="0" smtClean="0"/>
            <a:t>clear link to policy and decision making</a:t>
          </a:r>
          <a:endParaRPr lang="en-US" sz="2400" kern="1200" dirty="0"/>
        </a:p>
      </dsp:txBody>
      <dsp:txXfrm>
        <a:off x="2563116" y="1333195"/>
        <a:ext cx="1645920" cy="1371600"/>
      </dsp:txXfrm>
    </dsp:sp>
    <dsp:sp modelId="{C7C738B8-0F16-524D-A766-6D355CE3B041}">
      <dsp:nvSpPr>
        <dsp:cNvPr id="0" name=""/>
        <dsp:cNvSpPr/>
      </dsp:nvSpPr>
      <dsp:spPr>
        <a:xfrm>
          <a:off x="1934206" y="71323"/>
          <a:ext cx="5179161" cy="5179161"/>
        </a:xfrm>
        <a:prstGeom prst="circularArrow">
          <a:avLst>
            <a:gd name="adj1" fmla="val 5085"/>
            <a:gd name="adj2" fmla="val 327528"/>
            <a:gd name="adj3" fmla="val 1472472"/>
            <a:gd name="adj4" fmla="val 16199432"/>
            <a:gd name="adj5" fmla="val 593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26E4117-CAFB-6043-B1F3-E179F270F74D}">
      <dsp:nvSpPr>
        <dsp:cNvPr id="0" name=""/>
        <dsp:cNvSpPr/>
      </dsp:nvSpPr>
      <dsp:spPr>
        <a:xfrm>
          <a:off x="1838911" y="235623"/>
          <a:ext cx="5179161" cy="5179161"/>
        </a:xfrm>
        <a:prstGeom prst="circularArrow">
          <a:avLst>
            <a:gd name="adj1" fmla="val 5085"/>
            <a:gd name="adj2" fmla="val 327528"/>
            <a:gd name="adj3" fmla="val 8671970"/>
            <a:gd name="adj4" fmla="val 1800502"/>
            <a:gd name="adj5" fmla="val 5932"/>
          </a:avLst>
        </a:prstGeom>
        <a:solidFill>
          <a:schemeClr val="accent3">
            <a:hueOff val="5625132"/>
            <a:satOff val="-8440"/>
            <a:lumOff val="-137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CE10651-95CF-1C4B-8BF3-BA1920F5682C}">
      <dsp:nvSpPr>
        <dsp:cNvPr id="0" name=""/>
        <dsp:cNvSpPr/>
      </dsp:nvSpPr>
      <dsp:spPr>
        <a:xfrm>
          <a:off x="1743616" y="71323"/>
          <a:ext cx="5179161" cy="5179161"/>
        </a:xfrm>
        <a:prstGeom prst="circularArrow">
          <a:avLst>
            <a:gd name="adj1" fmla="val 5085"/>
            <a:gd name="adj2" fmla="val 327528"/>
            <a:gd name="adj3" fmla="val 15873039"/>
            <a:gd name="adj4" fmla="val 9000000"/>
            <a:gd name="adj5" fmla="val 5932"/>
          </a:avLst>
        </a:prstGeom>
        <a:solidFill>
          <a:schemeClr val="accent3">
            <a:hueOff val="11250264"/>
            <a:satOff val="-16880"/>
            <a:lumOff val="-274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E171F4-87D7-CE41-A0C4-1B8D1820AE43}" type="datetimeFigureOut">
              <a:rPr lang="en-US" smtClean="0"/>
              <a:pPr/>
              <a:t>10/4/2015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06CD64-C8FA-E245-9BEF-2E75BF0238F4}" type="slidenum">
              <a:rPr lang="en-GB" smtClean="0"/>
              <a:pPr/>
              <a:t>‹#›</a:t>
            </a:fld>
            <a:endParaRPr lang="en-GB"/>
          </a:p>
        </p:txBody>
      </p:sp>
    </p:spTree>
    <p:extLst>
      <p:ext uri="{BB962C8B-B14F-4D97-AF65-F5344CB8AC3E}">
        <p14:creationId xmlns:p14="http://schemas.microsoft.com/office/powerpoint/2010/main" val="3066409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Works Scotland’s remit is:</a:t>
            </a:r>
            <a:r>
              <a:rPr lang="en-US" baseline="0" dirty="0" smtClean="0"/>
              <a:t> </a:t>
            </a:r>
            <a:r>
              <a:rPr lang="en-GB" sz="1200" b="1" i="1" kern="1200" dirty="0" smtClean="0">
                <a:solidFill>
                  <a:schemeClr val="tx1"/>
                </a:solidFill>
                <a:effectLst/>
                <a:latin typeface="+mn-lt"/>
                <a:ea typeface="+mn-ea"/>
                <a:cs typeface="+mn-cs"/>
              </a:rPr>
              <a:t>Using evidence to transform public services for all of Scotland’s communities to flourish</a:t>
            </a:r>
            <a:endParaRPr lang="en-GB" sz="1200" kern="1200" dirty="0" smtClean="0">
              <a:solidFill>
                <a:schemeClr val="tx1"/>
              </a:solidFill>
              <a:effectLst/>
              <a:latin typeface="+mn-lt"/>
              <a:ea typeface="+mn-ea"/>
              <a:cs typeface="+mn-cs"/>
            </a:endParaRPr>
          </a:p>
          <a:p>
            <a:r>
              <a:rPr lang="en-US" dirty="0" smtClean="0"/>
              <a:t>Our</a:t>
            </a:r>
            <a:r>
              <a:rPr lang="en-US" baseline="0" dirty="0" smtClean="0"/>
              <a:t> work is guided by the key principles from the Christie Commission</a:t>
            </a:r>
            <a:endParaRPr lang="en-US" dirty="0"/>
          </a:p>
        </p:txBody>
      </p:sp>
      <p:sp>
        <p:nvSpPr>
          <p:cNvPr id="4" name="Slide Number Placeholder 3"/>
          <p:cNvSpPr>
            <a:spLocks noGrp="1"/>
          </p:cNvSpPr>
          <p:nvPr>
            <p:ph type="sldNum" sz="quarter" idx="10"/>
          </p:nvPr>
        </p:nvSpPr>
        <p:spPr/>
        <p:txBody>
          <a:bodyPr/>
          <a:lstStyle/>
          <a:p>
            <a:fld id="{2E06CD64-C8FA-E245-9BEF-2E75BF0238F4}" type="slidenum">
              <a:rPr lang="en-GB" smtClean="0"/>
              <a:pPr/>
              <a:t>1</a:t>
            </a:fld>
            <a:endParaRPr lang="en-GB"/>
          </a:p>
        </p:txBody>
      </p:sp>
    </p:spTree>
    <p:extLst>
      <p:ext uri="{BB962C8B-B14F-4D97-AF65-F5344CB8AC3E}">
        <p14:creationId xmlns:p14="http://schemas.microsoft.com/office/powerpoint/2010/main" val="3822789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GB">
                <a:latin typeface="Calibri" charset="0"/>
                <a:ea typeface="ＭＳ Ｐゴシック" charset="0"/>
                <a:cs typeface="ＭＳ Ｐゴシック" charset="0"/>
              </a:rPr>
              <a:t>PB in Paris: </a:t>
            </a:r>
            <a:r>
              <a:rPr lang="ja-JP" altLang="en-GB">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between 2014 and 2020, we will have allocated a total of 500 million Euros to projects imagined and chosen by the public</a:t>
            </a:r>
            <a:r>
              <a:rPr 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a:t>
            </a:r>
            <a:r>
              <a:rPr lang="en-US" altLang="ja-JP" i="1">
                <a:latin typeface="Calibri" charset="0"/>
                <a:ea typeface="ＭＳ Ｐゴシック" charset="0"/>
                <a:cs typeface="ＭＳ Ｐゴシック" charset="0"/>
              </a:rPr>
              <a:t>Pauline Véron, Deputy Mayor of Paris in charge of local democracy, citizen participation, NGOs, youth and employment.</a:t>
            </a:r>
          </a:p>
          <a:p>
            <a:pPr eaLnBrk="1" hangingPunct="1">
              <a:spcBef>
                <a:spcPct val="0"/>
              </a:spcBef>
            </a:pPr>
            <a:endParaRPr lang="en-GB">
              <a:latin typeface="Calibri" charset="0"/>
              <a:ea typeface="ＭＳ Ｐゴシック" charset="0"/>
              <a:cs typeface="ＭＳ Ｐゴシック" charset="0"/>
            </a:endParaRPr>
          </a:p>
        </p:txBody>
      </p:sp>
      <p:sp>
        <p:nvSpPr>
          <p:cNvPr id="49156"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10BAE0F-BBC0-1440-BA00-EB9B0D68158B}" type="slidenum">
              <a:rPr lang="en-GB" sz="1200"/>
              <a:pPr/>
              <a:t>17</a:t>
            </a:fld>
            <a:endParaRPr lang="en-GB" sz="1200"/>
          </a:p>
        </p:txBody>
      </p:sp>
    </p:spTree>
    <p:extLst>
      <p:ext uri="{BB962C8B-B14F-4D97-AF65-F5344CB8AC3E}">
        <p14:creationId xmlns:p14="http://schemas.microsoft.com/office/powerpoint/2010/main" val="1097620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06CD64-C8FA-E245-9BEF-2E75BF0238F4}" type="slidenum">
              <a:rPr lang="en-GB" smtClean="0"/>
              <a:pPr/>
              <a:t>18</a:t>
            </a:fld>
            <a:endParaRPr lang="en-GB"/>
          </a:p>
        </p:txBody>
      </p:sp>
    </p:spTree>
    <p:extLst>
      <p:ext uri="{BB962C8B-B14F-4D97-AF65-F5344CB8AC3E}">
        <p14:creationId xmlns:p14="http://schemas.microsoft.com/office/powerpoint/2010/main" val="389014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47107"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GB">
                <a:latin typeface="Calibri" charset="0"/>
                <a:ea typeface="ＭＳ Ｐゴシック" charset="0"/>
                <a:cs typeface="ＭＳ Ｐゴシック" charset="0"/>
              </a:rPr>
              <a:t>43 citizens, 10 year financial plan, 5 billion dollars</a:t>
            </a:r>
          </a:p>
        </p:txBody>
      </p:sp>
      <p:sp>
        <p:nvSpPr>
          <p:cNvPr id="47108"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0236C04-F95C-1F47-BD99-79ADD18E54AA}" type="slidenum">
              <a:rPr lang="en-GB" sz="1200"/>
              <a:pPr/>
              <a:t>19</a:t>
            </a:fld>
            <a:endParaRPr lang="en-GB" sz="1200"/>
          </a:p>
        </p:txBody>
      </p:sp>
    </p:spTree>
    <p:extLst>
      <p:ext uri="{BB962C8B-B14F-4D97-AF65-F5344CB8AC3E}">
        <p14:creationId xmlns:p14="http://schemas.microsoft.com/office/powerpoint/2010/main" val="114741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32B86-4BF0-1B4B-885B-6949B4D2F7D1}" type="slidenum">
              <a:rPr lang="en-US" smtClean="0"/>
              <a:pPr/>
              <a:t>21</a:t>
            </a:fld>
            <a:endParaRPr lang="en-US"/>
          </a:p>
        </p:txBody>
      </p:sp>
    </p:spTree>
    <p:extLst>
      <p:ext uri="{BB962C8B-B14F-4D97-AF65-F5344CB8AC3E}">
        <p14:creationId xmlns:p14="http://schemas.microsoft.com/office/powerpoint/2010/main" val="53530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06CD64-C8FA-E245-9BEF-2E75BF0238F4}" type="slidenum">
              <a:rPr lang="en-GB" smtClean="0"/>
              <a:pPr/>
              <a:t>22</a:t>
            </a:fld>
            <a:endParaRPr lang="en-GB"/>
          </a:p>
        </p:txBody>
      </p:sp>
    </p:spTree>
    <p:extLst>
      <p:ext uri="{BB962C8B-B14F-4D97-AF65-F5344CB8AC3E}">
        <p14:creationId xmlns:p14="http://schemas.microsoft.com/office/powerpoint/2010/main" val="2154792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ＭＳ Ｐゴシック" charset="-128"/>
              <a:cs typeface="ＭＳ Ｐゴシック" charset="-128"/>
            </a:endParaRPr>
          </a:p>
          <a:p>
            <a:r>
              <a:rPr lang="en-GB" dirty="0" smtClean="0"/>
              <a:t>Slide replicated from work by Catherine</a:t>
            </a:r>
            <a:r>
              <a:rPr lang="en-GB" baseline="0" dirty="0" smtClean="0"/>
              <a:t> </a:t>
            </a:r>
            <a:r>
              <a:rPr lang="en-GB" baseline="0" dirty="0" err="1" smtClean="0"/>
              <a:t>Mangan</a:t>
            </a:r>
            <a:r>
              <a:rPr lang="en-GB" baseline="0" dirty="0" smtClean="0"/>
              <a:t>, Catherine Needham and Helen Dickinson (University of Birmingham) –Project: The Twenty-first Century Public Servant/</a:t>
            </a:r>
            <a:endParaRPr lang="en-GB" dirty="0" smtClean="0"/>
          </a:p>
          <a:p>
            <a:pPr lvl="0"/>
            <a:endParaRPr lang="en-GB" dirty="0"/>
          </a:p>
        </p:txBody>
      </p:sp>
      <p:sp>
        <p:nvSpPr>
          <p:cNvPr id="4" name="Slide Number Placeholder 3"/>
          <p:cNvSpPr>
            <a:spLocks noGrp="1"/>
          </p:cNvSpPr>
          <p:nvPr>
            <p:ph type="sldNum" sz="quarter" idx="10"/>
          </p:nvPr>
        </p:nvSpPr>
        <p:spPr/>
        <p:txBody>
          <a:bodyPr/>
          <a:lstStyle/>
          <a:p>
            <a:fld id="{F627D45B-F2E0-4579-BF9B-5A24909F1DB4}" type="slidenum">
              <a:rPr lang="en-GB" smtClean="0"/>
              <a:pPr/>
              <a:t>23</a:t>
            </a:fld>
            <a:endParaRPr lang="en-GB"/>
          </a:p>
        </p:txBody>
      </p:sp>
    </p:spTree>
    <p:extLst>
      <p:ext uri="{BB962C8B-B14F-4D97-AF65-F5344CB8AC3E}">
        <p14:creationId xmlns:p14="http://schemas.microsoft.com/office/powerpoint/2010/main" val="1037815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pPr eaLnBrk="1" hangingPunct="1">
              <a:spcBef>
                <a:spcPct val="0"/>
              </a:spcBef>
            </a:pPr>
            <a:endParaRPr lang="en-GB" smtClean="0"/>
          </a:p>
        </p:txBody>
      </p:sp>
      <p:sp>
        <p:nvSpPr>
          <p:cNvPr id="18436" name="Footer Placeholder 4"/>
          <p:cNvSpPr>
            <a:spLocks noGrp="1"/>
          </p:cNvSpPr>
          <p:nvPr>
            <p:ph type="ftr" sz="quarter" idx="4"/>
          </p:nvPr>
        </p:nvSpPr>
        <p:spPr bwMode="auto">
          <a:noFill/>
          <a:ln>
            <a:miter lim="800000"/>
            <a:headEnd/>
            <a:tailEnd/>
          </a:ln>
        </p:spPr>
        <p:txBody>
          <a:bodyPr/>
          <a:lstStyle/>
          <a:p>
            <a:r>
              <a:rPr lang="en-US" smtClean="0"/>
              <a:t>© The University of Edinburgh</a:t>
            </a:r>
          </a:p>
        </p:txBody>
      </p:sp>
    </p:spTree>
    <p:extLst>
      <p:ext uri="{BB962C8B-B14F-4D97-AF65-F5344CB8AC3E}">
        <p14:creationId xmlns:p14="http://schemas.microsoft.com/office/powerpoint/2010/main" val="3559548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a:t>
            </a:r>
            <a:r>
              <a:rPr lang="en-GB" baseline="0" dirty="0" smtClean="0"/>
              <a:t> much would you pay for effective democracy </a:t>
            </a:r>
            <a:r>
              <a:rPr lang="en-GB" baseline="0" smtClean="0"/>
              <a:t>/ decision-making?</a:t>
            </a:r>
            <a:endParaRPr lang="en-GB"/>
          </a:p>
        </p:txBody>
      </p:sp>
      <p:sp>
        <p:nvSpPr>
          <p:cNvPr id="4" name="Slide Number Placeholder 3"/>
          <p:cNvSpPr>
            <a:spLocks noGrp="1"/>
          </p:cNvSpPr>
          <p:nvPr>
            <p:ph type="sldNum" sz="quarter" idx="10"/>
          </p:nvPr>
        </p:nvSpPr>
        <p:spPr/>
        <p:txBody>
          <a:bodyPr/>
          <a:lstStyle/>
          <a:p>
            <a:fld id="{2E06CD64-C8FA-E245-9BEF-2E75BF0238F4}" type="slidenum">
              <a:rPr lang="en-GB" smtClean="0"/>
              <a:pPr/>
              <a:t>25</a:t>
            </a:fld>
            <a:endParaRPr lang="en-GB"/>
          </a:p>
        </p:txBody>
      </p:sp>
    </p:spTree>
    <p:extLst>
      <p:ext uri="{BB962C8B-B14F-4D97-AF65-F5344CB8AC3E}">
        <p14:creationId xmlns:p14="http://schemas.microsoft.com/office/powerpoint/2010/main" val="1174043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hat Works Scotland’s remit is:</a:t>
            </a:r>
            <a:r>
              <a:rPr lang="en-US" baseline="0" dirty="0" smtClean="0"/>
              <a:t> </a:t>
            </a:r>
            <a:r>
              <a:rPr lang="en-GB" sz="1200" b="1" i="1" kern="1200" dirty="0" smtClean="0">
                <a:solidFill>
                  <a:schemeClr val="tx1"/>
                </a:solidFill>
                <a:effectLst/>
                <a:latin typeface="+mn-lt"/>
                <a:ea typeface="+mn-ea"/>
                <a:cs typeface="+mn-cs"/>
              </a:rPr>
              <a:t>Using evidence to transform public services for all of Scotland’s communities to flourish</a:t>
            </a:r>
            <a:endParaRPr lang="en-GB" sz="1200" kern="1200" dirty="0" smtClean="0">
              <a:solidFill>
                <a:schemeClr val="tx1"/>
              </a:solidFill>
              <a:effectLst/>
              <a:latin typeface="+mn-lt"/>
              <a:ea typeface="+mn-ea"/>
              <a:cs typeface="+mn-cs"/>
            </a:endParaRPr>
          </a:p>
          <a:p>
            <a:r>
              <a:rPr lang="en-US" dirty="0" smtClean="0"/>
              <a:t>Our</a:t>
            </a:r>
            <a:r>
              <a:rPr lang="en-US" baseline="0" dirty="0" smtClean="0"/>
              <a:t> work is guided by the key principles from the Christie Commission</a:t>
            </a:r>
            <a:endParaRPr lang="en-US" dirty="0" smtClean="0"/>
          </a:p>
          <a:p>
            <a:endParaRPr lang="en-GB" dirty="0"/>
          </a:p>
        </p:txBody>
      </p:sp>
      <p:sp>
        <p:nvSpPr>
          <p:cNvPr id="4" name="Slide Number Placeholder 3"/>
          <p:cNvSpPr>
            <a:spLocks noGrp="1"/>
          </p:cNvSpPr>
          <p:nvPr>
            <p:ph type="sldNum" sz="quarter" idx="10"/>
          </p:nvPr>
        </p:nvSpPr>
        <p:spPr/>
        <p:txBody>
          <a:bodyPr/>
          <a:lstStyle/>
          <a:p>
            <a:fld id="{2E06CD64-C8FA-E245-9BEF-2E75BF0238F4}" type="slidenum">
              <a:rPr lang="en-GB" smtClean="0"/>
              <a:pPr/>
              <a:t>27</a:t>
            </a:fld>
            <a:endParaRPr lang="en-GB"/>
          </a:p>
        </p:txBody>
      </p:sp>
    </p:spTree>
    <p:extLst>
      <p:ext uri="{BB962C8B-B14F-4D97-AF65-F5344CB8AC3E}">
        <p14:creationId xmlns:p14="http://schemas.microsoft.com/office/powerpoint/2010/main" val="380198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hat Works Scotland’s remit is:</a:t>
            </a:r>
            <a:r>
              <a:rPr lang="en-US" baseline="0" dirty="0" smtClean="0"/>
              <a:t> </a:t>
            </a:r>
            <a:r>
              <a:rPr lang="en-GB" sz="1200" b="1" i="1" kern="1200" dirty="0" smtClean="0">
                <a:solidFill>
                  <a:schemeClr val="tx1"/>
                </a:solidFill>
                <a:effectLst/>
                <a:latin typeface="+mn-lt"/>
                <a:ea typeface="+mn-ea"/>
                <a:cs typeface="+mn-cs"/>
              </a:rPr>
              <a:t>Using evidence to transform public services for all of Scotland’s communities to flourish</a:t>
            </a:r>
            <a:endParaRPr lang="en-GB" sz="1200" kern="1200" dirty="0" smtClean="0">
              <a:solidFill>
                <a:schemeClr val="tx1"/>
              </a:solidFill>
              <a:effectLst/>
              <a:latin typeface="+mn-lt"/>
              <a:ea typeface="+mn-ea"/>
              <a:cs typeface="+mn-cs"/>
            </a:endParaRPr>
          </a:p>
          <a:p>
            <a:r>
              <a:rPr lang="en-US" dirty="0" smtClean="0"/>
              <a:t>Our</a:t>
            </a:r>
            <a:r>
              <a:rPr lang="en-US" baseline="0" dirty="0" smtClean="0"/>
              <a:t> work is guided by the key principles from the Christie Commission</a:t>
            </a:r>
            <a:endParaRPr lang="en-US" dirty="0" smtClean="0"/>
          </a:p>
          <a:p>
            <a:endParaRPr lang="en-GB" dirty="0"/>
          </a:p>
        </p:txBody>
      </p:sp>
      <p:sp>
        <p:nvSpPr>
          <p:cNvPr id="4" name="Slide Number Placeholder 3"/>
          <p:cNvSpPr>
            <a:spLocks noGrp="1"/>
          </p:cNvSpPr>
          <p:nvPr>
            <p:ph type="sldNum" sz="quarter" idx="10"/>
          </p:nvPr>
        </p:nvSpPr>
        <p:spPr/>
        <p:txBody>
          <a:bodyPr/>
          <a:lstStyle/>
          <a:p>
            <a:fld id="{2E06CD64-C8FA-E245-9BEF-2E75BF0238F4}" type="slidenum">
              <a:rPr lang="en-GB" smtClean="0"/>
              <a:pPr/>
              <a:t>2</a:t>
            </a:fld>
            <a:endParaRPr lang="en-GB"/>
          </a:p>
        </p:txBody>
      </p:sp>
    </p:spTree>
    <p:extLst>
      <p:ext uri="{BB962C8B-B14F-4D97-AF65-F5344CB8AC3E}">
        <p14:creationId xmlns:p14="http://schemas.microsoft.com/office/powerpoint/2010/main" val="427213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06CD64-C8FA-E245-9BEF-2E75BF0238F4}" type="slidenum">
              <a:rPr lang="en-GB" smtClean="0"/>
              <a:pPr/>
              <a:t>3</a:t>
            </a:fld>
            <a:endParaRPr lang="en-GB"/>
          </a:p>
        </p:txBody>
      </p:sp>
    </p:spTree>
    <p:extLst>
      <p:ext uri="{BB962C8B-B14F-4D97-AF65-F5344CB8AC3E}">
        <p14:creationId xmlns:p14="http://schemas.microsoft.com/office/powerpoint/2010/main" val="2154792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06CD64-C8FA-E245-9BEF-2E75BF0238F4}" type="slidenum">
              <a:rPr lang="en-GB" smtClean="0"/>
              <a:pPr/>
              <a:t>5</a:t>
            </a:fld>
            <a:endParaRPr lang="en-GB"/>
          </a:p>
        </p:txBody>
      </p:sp>
    </p:spTree>
    <p:extLst>
      <p:ext uri="{BB962C8B-B14F-4D97-AF65-F5344CB8AC3E}">
        <p14:creationId xmlns:p14="http://schemas.microsoft.com/office/powerpoint/2010/main" val="2154792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06CD64-C8FA-E245-9BEF-2E75BF0238F4}" type="slidenum">
              <a:rPr lang="en-GB" smtClean="0"/>
              <a:pPr/>
              <a:t>6</a:t>
            </a:fld>
            <a:endParaRPr lang="en-GB"/>
          </a:p>
        </p:txBody>
      </p:sp>
    </p:spTree>
    <p:extLst>
      <p:ext uri="{BB962C8B-B14F-4D97-AF65-F5344CB8AC3E}">
        <p14:creationId xmlns:p14="http://schemas.microsoft.com/office/powerpoint/2010/main" val="2154792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A more ‘participatory social style’:</a:t>
            </a:r>
            <a:r>
              <a:rPr lang="en-US" baseline="0" dirty="0" smtClean="0"/>
              <a:t> citizens are invited to endorse their </a:t>
            </a:r>
            <a:r>
              <a:rPr lang="en-US" baseline="0" dirty="0" err="1" smtClean="0"/>
              <a:t>favourite</a:t>
            </a:r>
            <a:r>
              <a:rPr lang="en-US" baseline="0" dirty="0" smtClean="0"/>
              <a:t> products and engage with companies; add their voice to the echo chambers of the social media; take part in pre-framed consultations; participate in myriad polls, surveys, popularity contexts…</a:t>
            </a:r>
          </a:p>
          <a:p>
            <a:pPr marL="228600" indent="-228600">
              <a:buFont typeface="+mj-lt"/>
              <a:buAutoNum type="arabicPeriod"/>
            </a:pPr>
            <a:endParaRPr lang="en-US" dirty="0" smtClean="0"/>
          </a:p>
        </p:txBody>
      </p:sp>
      <p:sp>
        <p:nvSpPr>
          <p:cNvPr id="4" name="Slide Number Placeholder 3"/>
          <p:cNvSpPr>
            <a:spLocks noGrp="1"/>
          </p:cNvSpPr>
          <p:nvPr>
            <p:ph type="sldNum" sz="quarter" idx="10"/>
          </p:nvPr>
        </p:nvSpPr>
        <p:spPr/>
        <p:txBody>
          <a:bodyPr/>
          <a:lstStyle/>
          <a:p>
            <a:fld id="{2E06CD64-C8FA-E245-9BEF-2E75BF0238F4}" type="slidenum">
              <a:rPr lang="en-GB" smtClean="0"/>
              <a:pPr/>
              <a:t>7</a:t>
            </a:fld>
            <a:endParaRPr lang="en-GB"/>
          </a:p>
        </p:txBody>
      </p:sp>
    </p:spTree>
    <p:extLst>
      <p:ext uri="{BB962C8B-B14F-4D97-AF65-F5344CB8AC3E}">
        <p14:creationId xmlns:p14="http://schemas.microsoft.com/office/powerpoint/2010/main" val="601738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clear, PD</a:t>
            </a:r>
            <a:r>
              <a:rPr lang="en-US" baseline="0" dirty="0" smtClean="0"/>
              <a:t> can work in tandem with Representative Democracy, and actually many argue that they can strengthen each other</a:t>
            </a:r>
            <a:endParaRPr lang="en-US" dirty="0"/>
          </a:p>
        </p:txBody>
      </p:sp>
      <p:sp>
        <p:nvSpPr>
          <p:cNvPr id="4" name="Slide Number Placeholder 3"/>
          <p:cNvSpPr>
            <a:spLocks noGrp="1"/>
          </p:cNvSpPr>
          <p:nvPr>
            <p:ph type="sldNum" sz="quarter" idx="10"/>
          </p:nvPr>
        </p:nvSpPr>
        <p:spPr/>
        <p:txBody>
          <a:bodyPr/>
          <a:lstStyle/>
          <a:p>
            <a:fld id="{2E06CD64-C8FA-E245-9BEF-2E75BF0238F4}" type="slidenum">
              <a:rPr lang="en-GB" smtClean="0"/>
              <a:pPr/>
              <a:t>9</a:t>
            </a:fld>
            <a:endParaRPr lang="en-GB"/>
          </a:p>
        </p:txBody>
      </p:sp>
    </p:spTree>
    <p:extLst>
      <p:ext uri="{BB962C8B-B14F-4D97-AF65-F5344CB8AC3E}">
        <p14:creationId xmlns:p14="http://schemas.microsoft.com/office/powerpoint/2010/main" val="3535704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defTabSz="915988"/>
            <a:fld id="{74F5D2A6-39AC-1549-828F-87364B314839}" type="slidenum">
              <a:rPr lang="en-GB">
                <a:solidFill>
                  <a:srgbClr val="000000"/>
                </a:solidFill>
                <a:ea typeface="Arial" charset="0"/>
                <a:cs typeface="Arial" charset="0"/>
              </a:rPr>
              <a:pPr defTabSz="915988"/>
              <a:t>15</a:t>
            </a:fld>
            <a:endParaRPr lang="en-GB">
              <a:solidFill>
                <a:srgbClr val="000000"/>
              </a:solidFill>
              <a:ea typeface="Arial" charset="0"/>
              <a:cs typeface="Arial" charset="0"/>
            </a:endParaRPr>
          </a:p>
        </p:txBody>
      </p:sp>
      <p:sp>
        <p:nvSpPr>
          <p:cNvPr id="90115" name="Rectangle 7"/>
          <p:cNvSpPr txBox="1">
            <a:spLocks noGrp="1" noChangeArrowheads="1"/>
          </p:cNvSpPr>
          <p:nvPr/>
        </p:nvSpPr>
        <p:spPr bwMode="auto">
          <a:xfrm>
            <a:off x="3886200" y="8686800"/>
            <a:ext cx="2970213" cy="455613"/>
          </a:xfrm>
          <a:prstGeom prst="rect">
            <a:avLst/>
          </a:prstGeom>
          <a:noFill/>
          <a:ln w="9525">
            <a:noFill/>
            <a:miter lim="800000"/>
            <a:headEnd/>
            <a:tailEnd/>
          </a:ln>
        </p:spPr>
        <p:txBody>
          <a:bodyPr lIns="91568" tIns="45784" rIns="91568" bIns="45784" anchor="b">
            <a:prstTxWarp prst="textNoShape">
              <a:avLst/>
            </a:prstTxWarp>
          </a:bodyPr>
          <a:lstStyle/>
          <a:p>
            <a:pPr algn="r" defTabSz="915988"/>
            <a:fld id="{F0DCD7F8-2E6F-C344-9A2E-10D4C2852EAA}" type="slidenum">
              <a:rPr lang="en-GB" sz="1200">
                <a:solidFill>
                  <a:srgbClr val="000000"/>
                </a:solidFill>
                <a:ea typeface="Arial" charset="0"/>
                <a:cs typeface="Arial" charset="0"/>
              </a:rPr>
              <a:pPr algn="r" defTabSz="915988"/>
              <a:t>15</a:t>
            </a:fld>
            <a:endParaRPr lang="en-GB" sz="1200">
              <a:solidFill>
                <a:srgbClr val="000000"/>
              </a:solidFill>
              <a:ea typeface="Arial" charset="0"/>
              <a:cs typeface="Arial" charset="0"/>
            </a:endParaRPr>
          </a:p>
        </p:txBody>
      </p:sp>
      <p:sp>
        <p:nvSpPr>
          <p:cNvPr id="90116" name="Rectangle 2"/>
          <p:cNvSpPr>
            <a:spLocks noGrp="1" noRot="1" noChangeAspect="1" noChangeArrowheads="1" noTextEdit="1"/>
          </p:cNvSpPr>
          <p:nvPr>
            <p:ph type="sldImg"/>
          </p:nvPr>
        </p:nvSpPr>
        <p:spPr>
          <a:solidFill>
            <a:srgbClr val="FFFFFF"/>
          </a:solidFill>
          <a:ln/>
        </p:spPr>
      </p:sp>
      <p:sp>
        <p:nvSpPr>
          <p:cNvPr id="90117" name="Rectangle 3"/>
          <p:cNvSpPr>
            <a:spLocks noGrp="1" noChangeArrowheads="1"/>
          </p:cNvSpPr>
          <p:nvPr>
            <p:ph type="body" idx="1"/>
          </p:nvPr>
        </p:nvSpPr>
        <p:spPr>
          <a:noFill/>
          <a:ln>
            <a:solidFill>
              <a:srgbClr val="000000"/>
            </a:solidFill>
          </a:ln>
        </p:spPr>
        <p:txBody>
          <a:bodyPr/>
          <a:lstStyle/>
          <a:p>
            <a:pPr eaLnBrk="1" hangingPunct="1"/>
            <a:r>
              <a:rPr lang="en-GB" dirty="0" smtClean="0"/>
              <a:t>There are hundreds of democratic innovations developed in the last 3 decades around the world. See </a:t>
            </a:r>
            <a:r>
              <a:rPr lang="en-GB" dirty="0" err="1" smtClean="0"/>
              <a:t>www.participedia.org</a:t>
            </a:r>
            <a:r>
              <a:rPr lang="en-GB" dirty="0" smtClean="0"/>
              <a:t> </a:t>
            </a:r>
          </a:p>
          <a:p>
            <a:pPr eaLnBrk="1" hangingPunct="1"/>
            <a:r>
              <a:rPr lang="en-GB" dirty="0" smtClean="0"/>
              <a:t>Here I use 2 examples</a:t>
            </a:r>
            <a:r>
              <a:rPr lang="en-GB" baseline="0" dirty="0" smtClean="0"/>
              <a:t>, focussed on face-to-face participation, although there are also numerous innovations in digital participation. </a:t>
            </a:r>
          </a:p>
          <a:p>
            <a:pPr eaLnBrk="1" hangingPunct="1"/>
            <a:endParaRPr lang="en-GB" baseline="0" dirty="0" smtClean="0"/>
          </a:p>
          <a:p>
            <a:pPr eaLnBrk="1" hangingPunct="1"/>
            <a:r>
              <a:rPr lang="en-GB" baseline="0" dirty="0" smtClean="0"/>
              <a:t>Examples: </a:t>
            </a:r>
          </a:p>
          <a:p>
            <a:pPr eaLnBrk="1" hangingPunct="1"/>
            <a:endParaRPr lang="en-GB" baseline="0" dirty="0" smtClean="0"/>
          </a:p>
          <a:p>
            <a:pPr eaLnBrk="1" hangingPunct="1"/>
            <a:r>
              <a:rPr lang="en-GB" baseline="0" dirty="0" smtClean="0"/>
              <a:t>-PB in Paris: “</a:t>
            </a:r>
            <a:r>
              <a:rPr lang="en-US" dirty="0" smtClean="0"/>
              <a:t>between 2014 and 2020, we will have allocated a total of 500 million Euros to projects imagined and chosen by the public”. </a:t>
            </a:r>
            <a:r>
              <a:rPr lang="en-US" i="1" dirty="0" smtClean="0"/>
              <a:t>Pauline </a:t>
            </a:r>
            <a:r>
              <a:rPr lang="en-US" i="1" dirty="0" err="1" smtClean="0"/>
              <a:t>Véron</a:t>
            </a:r>
            <a:r>
              <a:rPr lang="en-US" i="1" dirty="0" smtClean="0"/>
              <a:t>, Deputy Mayor of Paris in charge of local democracy, citizen participation, NGOs, youth and employment.</a:t>
            </a:r>
          </a:p>
          <a:p>
            <a:pPr eaLnBrk="1" hangingPunct="1"/>
            <a:endParaRPr lang="en-GB" baseline="0" dirty="0" smtClean="0"/>
          </a:p>
          <a:p>
            <a:pPr eaLnBrk="1" hangingPunct="1"/>
            <a:r>
              <a:rPr lang="en-GB" baseline="0" dirty="0" smtClean="0"/>
              <a:t>-Mini-public in Ireland: In 2014 Citizens Assembly, and 2015 referendum </a:t>
            </a:r>
            <a:endParaRPr lang="en-GB" dirty="0"/>
          </a:p>
        </p:txBody>
      </p:sp>
    </p:spTree>
    <p:extLst>
      <p:ext uri="{BB962C8B-B14F-4D97-AF65-F5344CB8AC3E}">
        <p14:creationId xmlns:p14="http://schemas.microsoft.com/office/powerpoint/2010/main" val="3140495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Between 9 and 21% of capital expenditure allocated through PB</a:t>
            </a:r>
            <a:r>
              <a:rPr lang="en-US" baseline="0" dirty="0" smtClean="0"/>
              <a:t> in Porto </a:t>
            </a:r>
            <a:r>
              <a:rPr lang="en-US" baseline="0" dirty="0" err="1" smtClean="0"/>
              <a:t>Alegre</a:t>
            </a:r>
            <a:endParaRPr lang="en-US" dirty="0"/>
          </a:p>
        </p:txBody>
      </p:sp>
      <p:sp>
        <p:nvSpPr>
          <p:cNvPr id="4" name="Slide Number Placeholder 3"/>
          <p:cNvSpPr>
            <a:spLocks noGrp="1"/>
          </p:cNvSpPr>
          <p:nvPr>
            <p:ph type="sldNum" sz="quarter" idx="10"/>
          </p:nvPr>
        </p:nvSpPr>
        <p:spPr/>
        <p:txBody>
          <a:bodyPr/>
          <a:lstStyle/>
          <a:p>
            <a:fld id="{2E06CD64-C8FA-E245-9BEF-2E75BF0238F4}" type="slidenum">
              <a:rPr lang="en-GB" smtClean="0"/>
              <a:pPr/>
              <a:t>16</a:t>
            </a:fld>
            <a:endParaRPr lang="en-GB"/>
          </a:p>
        </p:txBody>
      </p:sp>
    </p:spTree>
    <p:extLst>
      <p:ext uri="{BB962C8B-B14F-4D97-AF65-F5344CB8AC3E}">
        <p14:creationId xmlns:p14="http://schemas.microsoft.com/office/powerpoint/2010/main" val="437689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B8A3923E-BA8B-994E-978E-BCA84F52A057}" type="datetimeFigureOut">
              <a:rPr lang="en-US" smtClean="0"/>
              <a:pPr/>
              <a:t>10/4/2015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D1D6B0-C57B-834E-98D8-D3F2E9194E6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B8A3923E-BA8B-994E-978E-BCA84F52A057}" type="datetimeFigureOut">
              <a:rPr lang="en-US" smtClean="0"/>
              <a:pPr/>
              <a:t>10/4/2015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D1D6B0-C57B-834E-98D8-D3F2E9194E6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B8A3923E-BA8B-994E-978E-BCA84F52A057}" type="datetimeFigureOut">
              <a:rPr lang="en-US" smtClean="0"/>
              <a:pPr/>
              <a:t>10/4/2015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D1D6B0-C57B-834E-98D8-D3F2E9194E6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B8A3923E-BA8B-994E-978E-BCA84F52A057}" type="datetimeFigureOut">
              <a:rPr lang="en-US" smtClean="0"/>
              <a:pPr/>
              <a:t>10/4/2015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D1D6B0-C57B-834E-98D8-D3F2E9194E6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8A3923E-BA8B-994E-978E-BCA84F52A057}" type="datetimeFigureOut">
              <a:rPr lang="en-US" smtClean="0"/>
              <a:pPr/>
              <a:t>10/4/2015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D1D6B0-C57B-834E-98D8-D3F2E9194E6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B8A3923E-BA8B-994E-978E-BCA84F52A057}" type="datetimeFigureOut">
              <a:rPr lang="en-US" smtClean="0"/>
              <a:pPr/>
              <a:t>10/4/2015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D1D6B0-C57B-834E-98D8-D3F2E9194E6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B8A3923E-BA8B-994E-978E-BCA84F52A057}" type="datetimeFigureOut">
              <a:rPr lang="en-US" smtClean="0"/>
              <a:pPr/>
              <a:t>10/4/2015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D1D6B0-C57B-834E-98D8-D3F2E9194E6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B8A3923E-BA8B-994E-978E-BCA84F52A057}" type="datetimeFigureOut">
              <a:rPr lang="en-US" smtClean="0"/>
              <a:pPr/>
              <a:t>10/4/2015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D1D6B0-C57B-834E-98D8-D3F2E9194E6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3923E-BA8B-994E-978E-BCA84F52A057}" type="datetimeFigureOut">
              <a:rPr lang="en-US" smtClean="0"/>
              <a:pPr/>
              <a:t>10/4/2015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D1D6B0-C57B-834E-98D8-D3F2E9194E6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8A3923E-BA8B-994E-978E-BCA84F52A057}" type="datetimeFigureOut">
              <a:rPr lang="en-US" smtClean="0"/>
              <a:pPr/>
              <a:t>10/4/2015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D1D6B0-C57B-834E-98D8-D3F2E9194E6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8A3923E-BA8B-994E-978E-BCA84F52A057}" type="datetimeFigureOut">
              <a:rPr lang="en-US" smtClean="0"/>
              <a:pPr/>
              <a:t>10/4/2015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D1D6B0-C57B-834E-98D8-D3F2E9194E6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A3923E-BA8B-994E-978E-BCA84F52A057}" type="datetimeFigureOut">
              <a:rPr lang="en-US" smtClean="0"/>
              <a:pPr/>
              <a:t>10/4/2015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1D6B0-C57B-834E-98D8-D3F2E9194E6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hyperlink" Target="http://www.participedia.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hyperlink" Target="http://politicalreform.ie/2014/02/26/the-irish-constitutional-convention-completes-its-work/" TargetMode="External"/><Relationship Id="rId4" Type="http://schemas.openxmlformats.org/officeDocument/2006/relationships/hyperlink" Target="http://www.newstalk.com/President-Higgins-signs-Marriage-Equality-Act-into-law"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tinyurl.com/citizens-jurie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okiver.escobar@ed.ac.uk" TargetMode="External"/><Relationship Id="rId2" Type="http://schemas.openxmlformats.org/officeDocument/2006/relationships/hyperlink" Target="http://whatworksscotland.ac.uk"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8200"/>
            <a:ext cx="8763000" cy="1292225"/>
          </a:xfrm>
        </p:spPr>
        <p:txBody>
          <a:bodyPr anchor="ctr">
            <a:noAutofit/>
          </a:bodyPr>
          <a:lstStyle/>
          <a:p>
            <a:r>
              <a:rPr lang="en-GB" b="1" dirty="0" smtClean="0">
                <a:solidFill>
                  <a:schemeClr val="accent5">
                    <a:lumMod val="75000"/>
                  </a:schemeClr>
                </a:solidFill>
              </a:rPr>
              <a:t>P</a:t>
            </a:r>
            <a:r>
              <a:rPr lang="en-US" b="1" dirty="0" smtClean="0">
                <a:solidFill>
                  <a:schemeClr val="accent5">
                    <a:lumMod val="75000"/>
                  </a:schemeClr>
                </a:solidFill>
              </a:rPr>
              <a:t>a</a:t>
            </a:r>
            <a:r>
              <a:rPr lang="en-GB" b="1" dirty="0" err="1" smtClean="0">
                <a:solidFill>
                  <a:schemeClr val="accent5">
                    <a:lumMod val="75000"/>
                  </a:schemeClr>
                </a:solidFill>
              </a:rPr>
              <a:t>rticipation</a:t>
            </a:r>
            <a:r>
              <a:rPr lang="en-GB" b="1" dirty="0" smtClean="0">
                <a:solidFill>
                  <a:schemeClr val="accent5">
                    <a:lumMod val="75000"/>
                  </a:schemeClr>
                </a:solidFill>
              </a:rPr>
              <a:t> and inequalities </a:t>
            </a:r>
            <a:br>
              <a:rPr lang="en-GB" b="1" dirty="0" smtClean="0">
                <a:solidFill>
                  <a:schemeClr val="accent5">
                    <a:lumMod val="75000"/>
                  </a:schemeClr>
                </a:solidFill>
              </a:rPr>
            </a:br>
            <a:r>
              <a:rPr lang="en-GB" sz="3600" dirty="0" smtClean="0">
                <a:solidFill>
                  <a:schemeClr val="accent3">
                    <a:lumMod val="75000"/>
                  </a:schemeClr>
                </a:solidFill>
              </a:rPr>
              <a:t>CLD practitioners as democratic innovators?</a:t>
            </a:r>
            <a:r>
              <a:rPr lang="en-GB" dirty="0" smtClean="0">
                <a:solidFill>
                  <a:schemeClr val="accent3">
                    <a:lumMod val="75000"/>
                  </a:schemeClr>
                </a:solidFill>
              </a:rPr>
              <a:t/>
            </a:r>
            <a:br>
              <a:rPr lang="en-GB" dirty="0" smtClean="0">
                <a:solidFill>
                  <a:schemeClr val="accent3">
                    <a:lumMod val="75000"/>
                  </a:schemeClr>
                </a:solidFill>
              </a:rPr>
            </a:br>
            <a:endParaRPr lang="en-GB" dirty="0">
              <a:solidFill>
                <a:schemeClr val="accent3">
                  <a:lumMod val="75000"/>
                </a:schemeClr>
              </a:solidFill>
            </a:endParaRPr>
          </a:p>
        </p:txBody>
      </p:sp>
      <p:sp>
        <p:nvSpPr>
          <p:cNvPr id="3" name="Subtitle 2"/>
          <p:cNvSpPr>
            <a:spLocks noGrp="1"/>
          </p:cNvSpPr>
          <p:nvPr>
            <p:ph type="subTitle" idx="1"/>
          </p:nvPr>
        </p:nvSpPr>
        <p:spPr>
          <a:xfrm>
            <a:off x="1547664" y="2852936"/>
            <a:ext cx="5832648" cy="829816"/>
          </a:xfrm>
        </p:spPr>
        <p:txBody>
          <a:bodyPr>
            <a:noAutofit/>
          </a:bodyPr>
          <a:lstStyle/>
          <a:p>
            <a:r>
              <a:rPr lang="en-GB" sz="2000" dirty="0" smtClean="0">
                <a:solidFill>
                  <a:srgbClr val="31859C"/>
                </a:solidFill>
              </a:rPr>
              <a:t>Dr Oliver Escobar</a:t>
            </a:r>
            <a:endParaRPr lang="en-GB" sz="2000" dirty="0">
              <a:solidFill>
                <a:srgbClr val="31859C"/>
              </a:solidFill>
            </a:endParaRPr>
          </a:p>
          <a:p>
            <a:r>
              <a:rPr lang="en-GB" sz="2000" dirty="0" smtClean="0">
                <a:solidFill>
                  <a:schemeClr val="accent3">
                    <a:lumMod val="75000"/>
                  </a:schemeClr>
                </a:solidFill>
              </a:rPr>
              <a:t>Lecturer in Public Policy, University of Edinburgh </a:t>
            </a:r>
          </a:p>
          <a:p>
            <a:r>
              <a:rPr lang="en-GB" sz="2000" dirty="0" smtClean="0">
                <a:solidFill>
                  <a:schemeClr val="accent3">
                    <a:lumMod val="75000"/>
                  </a:schemeClr>
                </a:solidFill>
              </a:rPr>
              <a:t>Co-Director, What Works Scotland</a:t>
            </a:r>
          </a:p>
        </p:txBody>
      </p:sp>
      <p:pic>
        <p:nvPicPr>
          <p:cNvPr id="7" name="Picture 6" descr="WWlogosmall.jpg"/>
          <p:cNvPicPr>
            <a:picLocks noChangeAspect="1"/>
          </p:cNvPicPr>
          <p:nvPr/>
        </p:nvPicPr>
        <p:blipFill>
          <a:blip r:embed="rId3"/>
          <a:stretch>
            <a:fillRect/>
          </a:stretch>
        </p:blipFill>
        <p:spPr>
          <a:xfrm>
            <a:off x="6228183" y="4861597"/>
            <a:ext cx="2466457" cy="1492520"/>
          </a:xfrm>
          <a:prstGeom prst="rect">
            <a:avLst/>
          </a:prstGeom>
        </p:spPr>
      </p:pic>
      <p:pic>
        <p:nvPicPr>
          <p:cNvPr id="6" name="Picture 5" descr="UoE_SPS_2_colour.jpg"/>
          <p:cNvPicPr>
            <a:picLocks noChangeAspect="1"/>
          </p:cNvPicPr>
          <p:nvPr/>
        </p:nvPicPr>
        <p:blipFill>
          <a:blip r:embed="rId4"/>
          <a:stretch>
            <a:fillRect/>
          </a:stretch>
        </p:blipFill>
        <p:spPr>
          <a:xfrm>
            <a:off x="719747" y="5373216"/>
            <a:ext cx="3095994" cy="7019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GB" sz="3600" b="1" dirty="0" smtClean="0">
                <a:solidFill>
                  <a:schemeClr val="accent5">
                    <a:lumMod val="75000"/>
                  </a:schemeClr>
                </a:solidFill>
              </a:rPr>
              <a:t>Towards deliberative democracy</a:t>
            </a:r>
            <a:endParaRPr lang="en-GB" sz="3600" b="1" dirty="0">
              <a:solidFill>
                <a:schemeClr val="accent5">
                  <a:lumMod val="75000"/>
                </a:schemeClr>
              </a:solidFill>
            </a:endParaRPr>
          </a:p>
        </p:txBody>
      </p:sp>
      <p:sp>
        <p:nvSpPr>
          <p:cNvPr id="3" name="Content Placeholder 2"/>
          <p:cNvSpPr>
            <a:spLocks noGrp="1"/>
          </p:cNvSpPr>
          <p:nvPr>
            <p:ph sz="half" idx="1"/>
          </p:nvPr>
        </p:nvSpPr>
        <p:spPr>
          <a:xfrm>
            <a:off x="457199" y="1340768"/>
            <a:ext cx="8229601" cy="4968552"/>
          </a:xfrm>
        </p:spPr>
        <p:txBody>
          <a:bodyPr>
            <a:normAutofit/>
          </a:bodyPr>
          <a:lstStyle/>
          <a:p>
            <a:pPr>
              <a:spcAft>
                <a:spcPts val="600"/>
              </a:spcAft>
            </a:pPr>
            <a:r>
              <a:rPr lang="en-GB" b="1" dirty="0" smtClean="0">
                <a:solidFill>
                  <a:schemeClr val="accent3">
                    <a:lumMod val="75000"/>
                  </a:schemeClr>
                </a:solidFill>
              </a:rPr>
              <a:t>Narrative of </a:t>
            </a:r>
            <a:r>
              <a:rPr lang="en-GB" b="1" u="sng" dirty="0" smtClean="0">
                <a:solidFill>
                  <a:schemeClr val="accent3">
                    <a:lumMod val="75000"/>
                  </a:schemeClr>
                </a:solidFill>
              </a:rPr>
              <a:t>partisan</a:t>
            </a:r>
            <a:r>
              <a:rPr lang="en-GB" b="1" dirty="0" smtClean="0">
                <a:solidFill>
                  <a:schemeClr val="accent3">
                    <a:lumMod val="75000"/>
                  </a:schemeClr>
                </a:solidFill>
              </a:rPr>
              <a:t> participation</a:t>
            </a:r>
          </a:p>
          <a:p>
            <a:pPr lvl="1">
              <a:spcAft>
                <a:spcPts val="600"/>
              </a:spcAft>
            </a:pPr>
            <a:r>
              <a:rPr lang="en-GB" dirty="0" smtClean="0"/>
              <a:t>Emphasis on mobilising the like-minded  + Problem of uninformed participation</a:t>
            </a:r>
          </a:p>
          <a:p>
            <a:pPr>
              <a:spcAft>
                <a:spcPts val="600"/>
              </a:spcAft>
            </a:pPr>
            <a:r>
              <a:rPr lang="en-GB" b="1" dirty="0" smtClean="0">
                <a:solidFill>
                  <a:schemeClr val="accent3">
                    <a:lumMod val="75000"/>
                  </a:schemeClr>
                </a:solidFill>
              </a:rPr>
              <a:t>Narrative of </a:t>
            </a:r>
            <a:r>
              <a:rPr lang="en-GB" b="1" u="sng" dirty="0" smtClean="0">
                <a:solidFill>
                  <a:schemeClr val="accent3">
                    <a:lumMod val="75000"/>
                  </a:schemeClr>
                </a:solidFill>
              </a:rPr>
              <a:t>deliberative</a:t>
            </a:r>
            <a:r>
              <a:rPr lang="en-GB" b="1" dirty="0" smtClean="0">
                <a:solidFill>
                  <a:schemeClr val="accent3">
                    <a:lumMod val="75000"/>
                  </a:schemeClr>
                </a:solidFill>
              </a:rPr>
              <a:t> participation</a:t>
            </a:r>
          </a:p>
          <a:p>
            <a:pPr lvl="1">
              <a:spcAft>
                <a:spcPts val="600"/>
              </a:spcAft>
            </a:pPr>
            <a:r>
              <a:rPr lang="en-GB" dirty="0" smtClean="0"/>
              <a:t>Emphasis on diversity and difference + Quality of communication and interaction + informed participation</a:t>
            </a:r>
          </a:p>
          <a:p>
            <a:pPr>
              <a:spcAft>
                <a:spcPts val="600"/>
              </a:spcAft>
            </a:pPr>
            <a:r>
              <a:rPr lang="en-GB" b="1" dirty="0" smtClean="0">
                <a:solidFill>
                  <a:schemeClr val="accent3">
                    <a:lumMod val="75000"/>
                  </a:schemeClr>
                </a:solidFill>
              </a:rPr>
              <a:t>‘</a:t>
            </a:r>
            <a:r>
              <a:rPr lang="en-GB" b="1" dirty="0">
                <a:solidFill>
                  <a:schemeClr val="accent3">
                    <a:lumMod val="75000"/>
                  </a:schemeClr>
                </a:solidFill>
              </a:rPr>
              <a:t>deliberative democracy’ </a:t>
            </a:r>
            <a:r>
              <a:rPr lang="en-GB" dirty="0"/>
              <a:t>is </a:t>
            </a:r>
            <a:r>
              <a:rPr lang="en-GB" dirty="0" smtClean="0"/>
              <a:t>based on the </a:t>
            </a:r>
            <a:r>
              <a:rPr lang="en-GB" dirty="0"/>
              <a:t>idea that decision-making should be based on reasoned public debate, where no force other than that of the better argument should prevail (</a:t>
            </a:r>
            <a:r>
              <a:rPr lang="en-GB" dirty="0" err="1"/>
              <a:t>Habermas</a:t>
            </a:r>
            <a:r>
              <a:rPr lang="en-GB" dirty="0"/>
              <a:t> </a:t>
            </a:r>
            <a:r>
              <a:rPr lang="en-GB" dirty="0" smtClean="0"/>
              <a:t>1975)</a:t>
            </a:r>
          </a:p>
        </p:txBody>
      </p:sp>
    </p:spTree>
    <p:extLst>
      <p:ext uri="{BB962C8B-B14F-4D97-AF65-F5344CB8AC3E}">
        <p14:creationId xmlns:p14="http://schemas.microsoft.com/office/powerpoint/2010/main" val="4170569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GB" sz="3600" b="1" dirty="0">
                <a:solidFill>
                  <a:schemeClr val="accent5">
                    <a:lumMod val="75000"/>
                  </a:schemeClr>
                </a:solidFill>
              </a:rPr>
              <a:t>D</a:t>
            </a:r>
            <a:r>
              <a:rPr lang="en-GB" sz="3600" b="1" dirty="0" smtClean="0">
                <a:solidFill>
                  <a:schemeClr val="accent5">
                    <a:lumMod val="75000"/>
                  </a:schemeClr>
                </a:solidFill>
              </a:rPr>
              <a:t>eliberative democracy</a:t>
            </a:r>
            <a:endParaRPr lang="en-GB" sz="3600" b="1" dirty="0">
              <a:solidFill>
                <a:schemeClr val="accent5">
                  <a:lumMod val="75000"/>
                </a:schemeClr>
              </a:solidFill>
            </a:endParaRPr>
          </a:p>
        </p:txBody>
      </p:sp>
      <p:sp>
        <p:nvSpPr>
          <p:cNvPr id="3" name="Content Placeholder 2"/>
          <p:cNvSpPr>
            <a:spLocks noGrp="1"/>
          </p:cNvSpPr>
          <p:nvPr>
            <p:ph sz="half" idx="1"/>
          </p:nvPr>
        </p:nvSpPr>
        <p:spPr>
          <a:xfrm>
            <a:off x="457199" y="980728"/>
            <a:ext cx="8229601" cy="5760640"/>
          </a:xfrm>
        </p:spPr>
        <p:txBody>
          <a:bodyPr>
            <a:normAutofit fontScale="92500" lnSpcReduction="10000"/>
          </a:bodyPr>
          <a:lstStyle/>
          <a:p>
            <a:pPr>
              <a:spcAft>
                <a:spcPts val="600"/>
              </a:spcAft>
            </a:pPr>
            <a:r>
              <a:rPr lang="en-GB" dirty="0" smtClean="0"/>
              <a:t>Deliberative democrats argue that democracy</a:t>
            </a:r>
          </a:p>
          <a:p>
            <a:pPr lvl="1">
              <a:spcAft>
                <a:spcPts val="600"/>
              </a:spcAft>
            </a:pPr>
            <a:r>
              <a:rPr lang="en-GB" dirty="0" smtClean="0"/>
              <a:t>should be </a:t>
            </a:r>
            <a:r>
              <a:rPr lang="en-GB" b="1" dirty="0" smtClean="0">
                <a:solidFill>
                  <a:schemeClr val="accent3">
                    <a:lumMod val="75000"/>
                  </a:schemeClr>
                </a:solidFill>
              </a:rPr>
              <a:t>more than ‘counting heads’: </a:t>
            </a:r>
            <a:r>
              <a:rPr lang="en-GB" dirty="0"/>
              <a:t>“it must involve discussion on an equal and inclusive basis, which deepens participants’ knowledge of issues, awareness of the interests of others, and the confidence to play an active part in public affairs” (</a:t>
            </a:r>
            <a:r>
              <a:rPr lang="en-GB" dirty="0" err="1"/>
              <a:t>Saward</a:t>
            </a:r>
            <a:r>
              <a:rPr lang="en-GB" dirty="0"/>
              <a:t> 2000:5</a:t>
            </a:r>
            <a:r>
              <a:rPr lang="en-GB" dirty="0" smtClean="0"/>
              <a:t>).</a:t>
            </a:r>
          </a:p>
          <a:p>
            <a:pPr lvl="1">
              <a:spcAft>
                <a:spcPts val="600"/>
              </a:spcAft>
            </a:pPr>
            <a:r>
              <a:rPr lang="en-GB" dirty="0" smtClean="0"/>
              <a:t>should </a:t>
            </a:r>
            <a:r>
              <a:rPr lang="en-GB" b="1" dirty="0">
                <a:solidFill>
                  <a:schemeClr val="accent3">
                    <a:lumMod val="75000"/>
                  </a:schemeClr>
                </a:solidFill>
              </a:rPr>
              <a:t>not</a:t>
            </a:r>
            <a:r>
              <a:rPr lang="en-GB" dirty="0">
                <a:solidFill>
                  <a:schemeClr val="accent3">
                    <a:lumMod val="75000"/>
                  </a:schemeClr>
                </a:solidFill>
              </a:rPr>
              <a:t> </a:t>
            </a:r>
            <a:r>
              <a:rPr lang="en-GB" dirty="0"/>
              <a:t>be conceived </a:t>
            </a:r>
            <a:r>
              <a:rPr lang="en-GB" b="1" dirty="0">
                <a:solidFill>
                  <a:schemeClr val="accent3">
                    <a:lumMod val="75000"/>
                  </a:schemeClr>
                </a:solidFill>
              </a:rPr>
              <a:t>as a market </a:t>
            </a:r>
            <a:r>
              <a:rPr lang="en-GB" dirty="0"/>
              <a:t>for the negotiation of private preferences and interests, </a:t>
            </a:r>
            <a:r>
              <a:rPr lang="en-GB" b="1" dirty="0">
                <a:solidFill>
                  <a:schemeClr val="accent3">
                    <a:lumMod val="75000"/>
                  </a:schemeClr>
                </a:solidFill>
              </a:rPr>
              <a:t>but as a forum </a:t>
            </a:r>
            <a:r>
              <a:rPr lang="en-GB" dirty="0"/>
              <a:t>for forming public-spirited reasons in order to reach collective agreements (Parkinson, 2004: 379). </a:t>
            </a:r>
            <a:endParaRPr lang="en-GB" dirty="0" smtClean="0"/>
          </a:p>
          <a:p>
            <a:pPr>
              <a:spcAft>
                <a:spcPts val="600"/>
              </a:spcAft>
            </a:pPr>
            <a:r>
              <a:rPr lang="en-GB" dirty="0" smtClean="0"/>
              <a:t>The </a:t>
            </a:r>
            <a:r>
              <a:rPr lang="en-GB" dirty="0"/>
              <a:t>goal of public deliberation is …“to improve the legitimacy of democracy by </a:t>
            </a:r>
            <a:r>
              <a:rPr lang="en-GB" b="1" dirty="0">
                <a:solidFill>
                  <a:schemeClr val="accent3">
                    <a:lumMod val="75000"/>
                  </a:schemeClr>
                </a:solidFill>
              </a:rPr>
              <a:t>making democratic institutions systematically responsive to reasons</a:t>
            </a:r>
            <a:r>
              <a:rPr lang="en-GB" dirty="0"/>
              <a:t>, not just the weight of numbers or the power of interests” (Parkinson 2012:170)</a:t>
            </a:r>
          </a:p>
          <a:p>
            <a:pPr>
              <a:spcAft>
                <a:spcPts val="600"/>
              </a:spcAft>
            </a:pPr>
            <a:endParaRPr lang="en-GB" dirty="0" smtClean="0"/>
          </a:p>
        </p:txBody>
      </p:sp>
    </p:spTree>
    <p:extLst>
      <p:ext uri="{BB962C8B-B14F-4D97-AF65-F5344CB8AC3E}">
        <p14:creationId xmlns:p14="http://schemas.microsoft.com/office/powerpoint/2010/main" val="2336336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4946"/>
            <a:ext cx="8229600" cy="2058178"/>
          </a:xfrm>
        </p:spPr>
        <p:txBody>
          <a:bodyPr>
            <a:noAutofit/>
          </a:bodyPr>
          <a:lstStyle/>
          <a:p>
            <a:r>
              <a:rPr lang="en-GB" b="1" dirty="0" smtClean="0">
                <a:solidFill>
                  <a:srgbClr val="77933C"/>
                </a:solidFill>
              </a:rPr>
              <a:t>In the last 3 months, </a:t>
            </a:r>
            <a:br>
              <a:rPr lang="en-GB" b="1" dirty="0" smtClean="0">
                <a:solidFill>
                  <a:srgbClr val="77933C"/>
                </a:solidFill>
              </a:rPr>
            </a:br>
            <a:r>
              <a:rPr lang="en-GB" b="1" dirty="0" smtClean="0">
                <a:solidFill>
                  <a:srgbClr val="77933C"/>
                </a:solidFill>
              </a:rPr>
              <a:t/>
            </a:r>
            <a:br>
              <a:rPr lang="en-GB" b="1" dirty="0" smtClean="0">
                <a:solidFill>
                  <a:srgbClr val="77933C"/>
                </a:solidFill>
              </a:rPr>
            </a:br>
            <a:r>
              <a:rPr lang="en-GB" b="1" dirty="0" smtClean="0">
                <a:solidFill>
                  <a:srgbClr val="77933C"/>
                </a:solidFill>
              </a:rPr>
              <a:t>have </a:t>
            </a:r>
            <a:r>
              <a:rPr lang="en-GB" b="1" u="sng" dirty="0" smtClean="0">
                <a:solidFill>
                  <a:srgbClr val="77933C"/>
                </a:solidFill>
              </a:rPr>
              <a:t>you</a:t>
            </a:r>
            <a:r>
              <a:rPr lang="en-GB" b="1" dirty="0" smtClean="0">
                <a:solidFill>
                  <a:srgbClr val="77933C"/>
                </a:solidFill>
              </a:rPr>
              <a:t> participated in a public forum to discuss policy or community issues?</a:t>
            </a:r>
            <a:endParaRPr lang="en-GB" b="1" dirty="0">
              <a:solidFill>
                <a:srgbClr val="77933C"/>
              </a:solidFill>
            </a:endParaRPr>
          </a:p>
        </p:txBody>
      </p:sp>
    </p:spTree>
    <p:extLst>
      <p:ext uri="{BB962C8B-B14F-4D97-AF65-F5344CB8AC3E}">
        <p14:creationId xmlns:p14="http://schemas.microsoft.com/office/powerpoint/2010/main" val="3133452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635317"/>
          </a:xfrm>
        </p:spPr>
        <p:txBody>
          <a:bodyPr>
            <a:normAutofit/>
          </a:bodyPr>
          <a:lstStyle/>
          <a:p>
            <a:r>
              <a:rPr lang="en-GB" sz="3600" b="1" dirty="0" smtClean="0">
                <a:solidFill>
                  <a:srgbClr val="77933C"/>
                </a:solidFill>
              </a:rPr>
              <a:t>Stay standing if at that forum there was a reasonable</a:t>
            </a:r>
            <a:r>
              <a:rPr lang="en-US" sz="3600" b="1" dirty="0" smtClean="0">
                <a:solidFill>
                  <a:srgbClr val="77933C"/>
                </a:solidFill>
              </a:rPr>
              <a:t>…</a:t>
            </a:r>
            <a:endParaRPr lang="en-GB" sz="3600" b="1" dirty="0">
              <a:solidFill>
                <a:srgbClr val="77933C"/>
              </a:solidFill>
            </a:endParaRPr>
          </a:p>
        </p:txBody>
      </p:sp>
      <p:sp>
        <p:nvSpPr>
          <p:cNvPr id="4" name="Content Placeholder 3"/>
          <p:cNvSpPr>
            <a:spLocks noGrp="1"/>
          </p:cNvSpPr>
          <p:nvPr>
            <p:ph idx="1"/>
          </p:nvPr>
        </p:nvSpPr>
        <p:spPr>
          <a:xfrm>
            <a:off x="457200" y="1863917"/>
            <a:ext cx="8229600" cy="4678687"/>
          </a:xfrm>
        </p:spPr>
        <p:txBody>
          <a:bodyPr>
            <a:normAutofit/>
          </a:bodyPr>
          <a:lstStyle/>
          <a:p>
            <a:r>
              <a:rPr lang="en-US" sz="2800" dirty="0" smtClean="0"/>
              <a:t>…</a:t>
            </a:r>
            <a:r>
              <a:rPr lang="en-US" sz="2800" dirty="0" err="1" smtClean="0"/>
              <a:t>g</a:t>
            </a:r>
            <a:r>
              <a:rPr lang="en-GB" sz="2800" dirty="0" smtClean="0"/>
              <a:t>ender balance</a:t>
            </a:r>
          </a:p>
          <a:p>
            <a:r>
              <a:rPr lang="en-US" sz="2800" dirty="0" smtClean="0"/>
              <a:t>…</a:t>
            </a:r>
            <a:r>
              <a:rPr lang="en-US" sz="2800" dirty="0" err="1" smtClean="0"/>
              <a:t>m</a:t>
            </a:r>
            <a:r>
              <a:rPr lang="en-GB" sz="2800" dirty="0" smtClean="0"/>
              <a:t>ix of personal and professional backgrounds</a:t>
            </a:r>
          </a:p>
          <a:p>
            <a:r>
              <a:rPr lang="en-US" sz="2800" dirty="0" smtClean="0"/>
              <a:t>…</a:t>
            </a:r>
            <a:r>
              <a:rPr lang="en-GB" sz="2800" dirty="0" smtClean="0"/>
              <a:t>range of perspectives and opinions</a:t>
            </a:r>
          </a:p>
          <a:p>
            <a:r>
              <a:rPr lang="en-US" sz="2800" dirty="0" smtClean="0"/>
              <a:t>…age range (i.e. 3 generations)</a:t>
            </a:r>
          </a:p>
          <a:p>
            <a:r>
              <a:rPr lang="en-US" sz="2800" dirty="0" smtClean="0"/>
              <a:t>…sense that most participants felt included and influential</a:t>
            </a:r>
          </a:p>
          <a:p>
            <a:r>
              <a:rPr lang="en-US" sz="2800" dirty="0" smtClean="0"/>
              <a:t>…sense that most participants enjoyed it</a:t>
            </a:r>
          </a:p>
          <a:p>
            <a:r>
              <a:rPr lang="en-US" sz="2800" dirty="0" smtClean="0"/>
              <a:t>… sense that their participation would have a clear impact </a:t>
            </a:r>
            <a:endParaRPr lang="en-GB" sz="2800" dirty="0"/>
          </a:p>
        </p:txBody>
      </p:sp>
    </p:spTree>
    <p:extLst>
      <p:ext uri="{BB962C8B-B14F-4D97-AF65-F5344CB8AC3E}">
        <p14:creationId xmlns:p14="http://schemas.microsoft.com/office/powerpoint/2010/main" val="313345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GB" sz="3600" b="1" dirty="0" smtClean="0">
                <a:solidFill>
                  <a:srgbClr val="31859C"/>
                </a:solidFill>
              </a:rPr>
              <a:t>Key challenges in organising </a:t>
            </a:r>
            <a:br>
              <a:rPr lang="en-GB" sz="3600" b="1" dirty="0" smtClean="0">
                <a:solidFill>
                  <a:srgbClr val="31859C"/>
                </a:solidFill>
              </a:rPr>
            </a:br>
            <a:r>
              <a:rPr lang="en-GB" sz="3600" b="1" dirty="0" smtClean="0">
                <a:solidFill>
                  <a:srgbClr val="31859C"/>
                </a:solidFill>
              </a:rPr>
              <a:t>community engagement processes</a:t>
            </a:r>
            <a:endParaRPr lang="en-GB" sz="3600" b="1" dirty="0">
              <a:solidFill>
                <a:srgbClr val="31859C"/>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34424658"/>
              </p:ext>
            </p:extLst>
          </p:nvPr>
        </p:nvGraphicFramePr>
        <p:xfrm>
          <a:off x="179512" y="1371600"/>
          <a:ext cx="8856984"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6" descr="PD2.jpg"/>
          <p:cNvPicPr>
            <a:picLocks noChangeAspect="1"/>
          </p:cNvPicPr>
          <p:nvPr/>
        </p:nvPicPr>
        <p:blipFill>
          <a:blip r:embed="rId3"/>
          <a:srcRect/>
          <a:stretch>
            <a:fillRect/>
          </a:stretch>
        </p:blipFill>
        <p:spPr bwMode="auto">
          <a:xfrm rot="282832">
            <a:off x="6155289" y="4323587"/>
            <a:ext cx="2851150" cy="2138363"/>
          </a:xfrm>
          <a:prstGeom prst="rect">
            <a:avLst/>
          </a:prstGeom>
          <a:noFill/>
          <a:ln w="9525">
            <a:noFill/>
            <a:miter lim="800000"/>
            <a:headEnd/>
            <a:tailEnd/>
          </a:ln>
        </p:spPr>
      </p:pic>
      <p:pic>
        <p:nvPicPr>
          <p:cNvPr id="53253" name="Content Placeholder 3" descr="Iceland-Citizen Assembely.jpg"/>
          <p:cNvPicPr>
            <a:picLocks noGrp="1" noChangeAspect="1"/>
          </p:cNvPicPr>
          <p:nvPr>
            <p:ph idx="4294967295"/>
          </p:nvPr>
        </p:nvPicPr>
        <p:blipFill>
          <a:blip r:embed="rId4"/>
          <a:srcRect l="-7568" r="-7568"/>
          <a:stretch>
            <a:fillRect/>
          </a:stretch>
        </p:blipFill>
        <p:spPr>
          <a:xfrm rot="21080068">
            <a:off x="-9238" y="2089223"/>
            <a:ext cx="3260725" cy="1885950"/>
          </a:xfrm>
        </p:spPr>
      </p:pic>
      <p:pic>
        <p:nvPicPr>
          <p:cNvPr id="53254" name="Picture 8" descr="Deliberative Poll.jpg"/>
          <p:cNvPicPr>
            <a:picLocks noChangeAspect="1"/>
          </p:cNvPicPr>
          <p:nvPr/>
        </p:nvPicPr>
        <p:blipFill>
          <a:blip r:embed="rId5"/>
          <a:srcRect/>
          <a:stretch>
            <a:fillRect/>
          </a:stretch>
        </p:blipFill>
        <p:spPr bwMode="auto">
          <a:xfrm>
            <a:off x="3352800" y="2514600"/>
            <a:ext cx="2547938" cy="1695450"/>
          </a:xfrm>
          <a:prstGeom prst="rect">
            <a:avLst/>
          </a:prstGeom>
          <a:noFill/>
          <a:ln w="9525">
            <a:noFill/>
            <a:miter lim="800000"/>
            <a:headEnd/>
            <a:tailEnd/>
          </a:ln>
        </p:spPr>
      </p:pic>
      <p:pic>
        <p:nvPicPr>
          <p:cNvPr id="53255" name="Picture 11" descr="America Speaks.jpg"/>
          <p:cNvPicPr>
            <a:picLocks noChangeAspect="1"/>
          </p:cNvPicPr>
          <p:nvPr/>
        </p:nvPicPr>
        <p:blipFill>
          <a:blip r:embed="rId6"/>
          <a:srcRect/>
          <a:stretch>
            <a:fillRect/>
          </a:stretch>
        </p:blipFill>
        <p:spPr bwMode="auto">
          <a:xfrm rot="-372759">
            <a:off x="6160108" y="1841465"/>
            <a:ext cx="2695575" cy="1770062"/>
          </a:xfrm>
          <a:prstGeom prst="rect">
            <a:avLst/>
          </a:prstGeom>
          <a:noFill/>
          <a:ln w="9525">
            <a:noFill/>
            <a:miter lim="800000"/>
            <a:headEnd/>
            <a:tailEnd/>
          </a:ln>
        </p:spPr>
      </p:pic>
      <p:pic>
        <p:nvPicPr>
          <p:cNvPr id="53256" name="Picture 12" descr="Citizens Jury Buckinghamshire -Department of Health.jpg"/>
          <p:cNvPicPr>
            <a:picLocks noChangeAspect="1"/>
          </p:cNvPicPr>
          <p:nvPr/>
        </p:nvPicPr>
        <p:blipFill>
          <a:blip r:embed="rId7"/>
          <a:srcRect/>
          <a:stretch>
            <a:fillRect/>
          </a:stretch>
        </p:blipFill>
        <p:spPr bwMode="auto">
          <a:xfrm rot="-271195">
            <a:off x="2909832" y="4839635"/>
            <a:ext cx="3103562" cy="1616075"/>
          </a:xfrm>
          <a:prstGeom prst="rect">
            <a:avLst/>
          </a:prstGeom>
          <a:noFill/>
          <a:ln w="9525">
            <a:noFill/>
            <a:miter lim="800000"/>
            <a:headEnd/>
            <a:tailEnd/>
          </a:ln>
        </p:spPr>
      </p:pic>
      <p:pic>
        <p:nvPicPr>
          <p:cNvPr id="53257" name="Picture 13" descr="Raita Teerpu- Citizen Jury in Karnataka India 2009.jpg"/>
          <p:cNvPicPr>
            <a:picLocks noChangeAspect="1"/>
          </p:cNvPicPr>
          <p:nvPr/>
        </p:nvPicPr>
        <p:blipFill>
          <a:blip r:embed="rId8"/>
          <a:srcRect/>
          <a:stretch>
            <a:fillRect/>
          </a:stretch>
        </p:blipFill>
        <p:spPr bwMode="auto">
          <a:xfrm rot="507593">
            <a:off x="306144" y="4176398"/>
            <a:ext cx="2495550" cy="2495550"/>
          </a:xfrm>
          <a:prstGeom prst="rect">
            <a:avLst/>
          </a:prstGeom>
          <a:noFill/>
          <a:ln w="9525">
            <a:noFill/>
            <a:miter lim="800000"/>
            <a:headEnd/>
            <a:tailEnd/>
          </a:ln>
        </p:spPr>
      </p:pic>
      <p:sp>
        <p:nvSpPr>
          <p:cNvPr id="9" name="Title 1"/>
          <p:cNvSpPr txBox="1">
            <a:spLocks/>
          </p:cNvSpPr>
          <p:nvPr/>
        </p:nvSpPr>
        <p:spPr>
          <a:xfrm>
            <a:off x="539552" y="17071"/>
            <a:ext cx="7772400" cy="2268929"/>
          </a:xfrm>
          <a:prstGeom prst="rect">
            <a:avLst/>
          </a:prstGeom>
        </p:spPr>
        <p:txBody>
          <a:bodyPr>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800" b="1" dirty="0" smtClean="0">
                <a:solidFill>
                  <a:srgbClr val="31859C"/>
                </a:solidFill>
              </a:rPr>
              <a:t>The growing field of Democratic Innovation: </a:t>
            </a:r>
          </a:p>
          <a:p>
            <a:r>
              <a:rPr lang="en-US" sz="4800" dirty="0" smtClean="0">
                <a:solidFill>
                  <a:srgbClr val="77933C"/>
                </a:solidFill>
              </a:rPr>
              <a:t>Building institutions for </a:t>
            </a:r>
          </a:p>
          <a:p>
            <a:r>
              <a:rPr lang="en-US" sz="4800" dirty="0" smtClean="0">
                <a:solidFill>
                  <a:srgbClr val="77933C"/>
                </a:solidFill>
              </a:rPr>
              <a:t>participatory and deliberative democracy</a:t>
            </a:r>
          </a:p>
          <a:p>
            <a:r>
              <a:rPr lang="en-US" sz="4800" dirty="0" smtClean="0">
                <a:solidFill>
                  <a:schemeClr val="accent5">
                    <a:lumMod val="75000"/>
                  </a:schemeClr>
                </a:solidFill>
              </a:rPr>
              <a:t>See </a:t>
            </a:r>
            <a:r>
              <a:rPr lang="en-US" sz="4800" dirty="0" smtClean="0">
                <a:solidFill>
                  <a:srgbClr val="77933C"/>
                </a:solidFill>
                <a:hlinkClick r:id="rId9"/>
              </a:rPr>
              <a:t>www.participedia.org</a:t>
            </a:r>
            <a:r>
              <a:rPr lang="en-US" sz="4800" dirty="0" smtClean="0">
                <a:solidFill>
                  <a:srgbClr val="77933C"/>
                </a:solidFill>
              </a:rPr>
              <a:t>   </a:t>
            </a:r>
            <a:br>
              <a:rPr lang="en-US" sz="4800" dirty="0" smtClean="0">
                <a:solidFill>
                  <a:srgbClr val="77933C"/>
                </a:solidFill>
              </a:rPr>
            </a:br>
            <a:endParaRPr lang="en-GB" sz="4800" b="1" dirty="0">
              <a:solidFill>
                <a:srgbClr val="31859C"/>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936672" cy="576064"/>
          </a:xfrm>
        </p:spPr>
        <p:txBody>
          <a:bodyPr>
            <a:normAutofit fontScale="90000"/>
          </a:bodyPr>
          <a:lstStyle/>
          <a:p>
            <a:r>
              <a:rPr lang="en-GB" sz="3600" b="1" dirty="0" smtClean="0">
                <a:solidFill>
                  <a:srgbClr val="31859C"/>
                </a:solidFill>
              </a:rPr>
              <a:t>Participatory </a:t>
            </a:r>
            <a:r>
              <a:rPr lang="en-US" sz="3600" b="1" dirty="0" smtClean="0">
                <a:solidFill>
                  <a:srgbClr val="31859C"/>
                </a:solidFill>
              </a:rPr>
              <a:t>B</a:t>
            </a:r>
            <a:r>
              <a:rPr lang="en-GB" sz="3600" b="1" dirty="0" err="1" smtClean="0">
                <a:solidFill>
                  <a:srgbClr val="31859C"/>
                </a:solidFill>
              </a:rPr>
              <a:t>udgeting</a:t>
            </a:r>
            <a:r>
              <a:rPr lang="en-GB" sz="3600" b="1" dirty="0" smtClean="0">
                <a:solidFill>
                  <a:srgbClr val="31859C"/>
                </a:solidFill>
              </a:rPr>
              <a:t> : Outcomes in Porto Alegre</a:t>
            </a:r>
            <a:br>
              <a:rPr lang="en-GB" sz="3600" b="1" dirty="0" smtClean="0">
                <a:solidFill>
                  <a:srgbClr val="31859C"/>
                </a:solidFill>
              </a:rPr>
            </a:br>
            <a:r>
              <a:rPr lang="en-GB" sz="2000" dirty="0" smtClean="0"/>
              <a:t>Baiocchi </a:t>
            </a:r>
            <a:r>
              <a:rPr lang="en-GB" sz="2000" dirty="0"/>
              <a:t>2001, 2005; </a:t>
            </a:r>
            <a:r>
              <a:rPr lang="en-GB" sz="2000" dirty="0" err="1"/>
              <a:t>Sintomer</a:t>
            </a:r>
            <a:r>
              <a:rPr lang="en-GB" sz="2000" dirty="0"/>
              <a:t> et al. </a:t>
            </a:r>
            <a:r>
              <a:rPr lang="en-GB" sz="2000" dirty="0" smtClean="0"/>
              <a:t>2012; </a:t>
            </a:r>
            <a:r>
              <a:rPr lang="en-GB" sz="2000" dirty="0" err="1" smtClean="0"/>
              <a:t>Wampler</a:t>
            </a:r>
            <a:r>
              <a:rPr lang="en-GB" sz="2000" dirty="0" smtClean="0"/>
              <a:t> 2014</a:t>
            </a:r>
            <a:endParaRPr lang="en-GB" sz="2000" b="1" dirty="0"/>
          </a:p>
        </p:txBody>
      </p:sp>
      <p:sp>
        <p:nvSpPr>
          <p:cNvPr id="4" name="Content Placeholder 3"/>
          <p:cNvSpPr>
            <a:spLocks noGrp="1"/>
          </p:cNvSpPr>
          <p:nvPr>
            <p:ph sz="half" idx="1"/>
          </p:nvPr>
        </p:nvSpPr>
        <p:spPr>
          <a:xfrm>
            <a:off x="107505" y="1096246"/>
            <a:ext cx="6476920" cy="6221186"/>
          </a:xfrm>
        </p:spPr>
        <p:txBody>
          <a:bodyPr>
            <a:noAutofit/>
          </a:bodyPr>
          <a:lstStyle/>
          <a:p>
            <a:pPr marL="444500" indent="-444500">
              <a:lnSpc>
                <a:spcPct val="70000"/>
              </a:lnSpc>
              <a:spcAft>
                <a:spcPts val="600"/>
              </a:spcAft>
            </a:pPr>
            <a:r>
              <a:rPr lang="en-GB" sz="2200" dirty="0" smtClean="0"/>
              <a:t>Increased </a:t>
            </a:r>
            <a:r>
              <a:rPr lang="en-GB" sz="2200" dirty="0"/>
              <a:t>new housing for poor </a:t>
            </a:r>
            <a:r>
              <a:rPr lang="en-GB" sz="2200" dirty="0" smtClean="0"/>
              <a:t>families &gt; </a:t>
            </a:r>
            <a:r>
              <a:rPr lang="en-GB" sz="2200" dirty="0" smtClean="0">
                <a:solidFill>
                  <a:srgbClr val="77933C"/>
                </a:solidFill>
              </a:rPr>
              <a:t>1986-1988=1,714 </a:t>
            </a:r>
            <a:r>
              <a:rPr lang="en-GB" sz="2200" dirty="0">
                <a:solidFill>
                  <a:srgbClr val="77933C"/>
                </a:solidFill>
              </a:rPr>
              <a:t>families; 1992-1995=28,862 families</a:t>
            </a:r>
          </a:p>
          <a:p>
            <a:pPr marL="444500" indent="-444500">
              <a:lnSpc>
                <a:spcPct val="70000"/>
              </a:lnSpc>
              <a:spcAft>
                <a:spcPts val="600"/>
              </a:spcAft>
            </a:pPr>
            <a:r>
              <a:rPr lang="en-GB" sz="2200" dirty="0"/>
              <a:t>Higher expenditure on </a:t>
            </a:r>
            <a:r>
              <a:rPr lang="en-GB" sz="2200" dirty="0" smtClean="0"/>
              <a:t>health; measurable </a:t>
            </a:r>
            <a:r>
              <a:rPr lang="en-GB" sz="2200" b="1" dirty="0" smtClean="0">
                <a:solidFill>
                  <a:schemeClr val="accent3">
                    <a:lumMod val="75000"/>
                  </a:schemeClr>
                </a:solidFill>
              </a:rPr>
              <a:t>reduction</a:t>
            </a:r>
            <a:r>
              <a:rPr lang="en-GB" sz="2200" dirty="0" smtClean="0"/>
              <a:t> on indicators </a:t>
            </a:r>
            <a:r>
              <a:rPr lang="en-GB" sz="2200" b="1" dirty="0" smtClean="0">
                <a:solidFill>
                  <a:schemeClr val="accent3">
                    <a:lumMod val="75000"/>
                  </a:schemeClr>
                </a:solidFill>
              </a:rPr>
              <a:t>of health inequalities</a:t>
            </a:r>
            <a:r>
              <a:rPr lang="en-GB" sz="2200" dirty="0" smtClean="0"/>
              <a:t> over 25 years (e.g. infant mortality)</a:t>
            </a:r>
            <a:endParaRPr lang="en-US" sz="2200" dirty="0"/>
          </a:p>
          <a:p>
            <a:pPr marL="444500" indent="-444500">
              <a:lnSpc>
                <a:spcPct val="70000"/>
              </a:lnSpc>
              <a:spcAft>
                <a:spcPts val="600"/>
              </a:spcAft>
            </a:pPr>
            <a:r>
              <a:rPr lang="en-GB" sz="2200" dirty="0" smtClean="0"/>
              <a:t>Increased </a:t>
            </a:r>
            <a:r>
              <a:rPr lang="en-GB" sz="2200" dirty="0"/>
              <a:t>number of schools and </a:t>
            </a:r>
            <a:r>
              <a:rPr lang="en-GB" sz="2200" dirty="0" smtClean="0"/>
              <a:t>nurseries &gt; </a:t>
            </a:r>
            <a:r>
              <a:rPr lang="en-GB" sz="2200" dirty="0" smtClean="0">
                <a:solidFill>
                  <a:srgbClr val="77933C"/>
                </a:solidFill>
              </a:rPr>
              <a:t>86 </a:t>
            </a:r>
            <a:r>
              <a:rPr lang="en-GB" sz="2200" dirty="0">
                <a:solidFill>
                  <a:srgbClr val="77933C"/>
                </a:solidFill>
              </a:rPr>
              <a:t>schools in 2001 (vs. 29 in 1988</a:t>
            </a:r>
            <a:r>
              <a:rPr lang="en-GB" sz="2200" dirty="0" smtClean="0">
                <a:solidFill>
                  <a:srgbClr val="77933C"/>
                </a:solidFill>
              </a:rPr>
              <a:t>)</a:t>
            </a:r>
          </a:p>
          <a:p>
            <a:pPr marL="450850" indent="-450850">
              <a:lnSpc>
                <a:spcPct val="70000"/>
              </a:lnSpc>
              <a:spcAft>
                <a:spcPts val="600"/>
              </a:spcAft>
            </a:pPr>
            <a:r>
              <a:rPr lang="en-GB" sz="2200" dirty="0"/>
              <a:t>Improved infrastructure</a:t>
            </a:r>
          </a:p>
          <a:p>
            <a:pPr lvl="1">
              <a:lnSpc>
                <a:spcPct val="70000"/>
              </a:lnSpc>
              <a:spcAft>
                <a:spcPts val="600"/>
              </a:spcAft>
            </a:pPr>
            <a:r>
              <a:rPr lang="en-GB" sz="2200" dirty="0">
                <a:solidFill>
                  <a:srgbClr val="77933C"/>
                </a:solidFill>
              </a:rPr>
              <a:t>20 Km of new pavement yearly in poorest areas</a:t>
            </a:r>
          </a:p>
          <a:p>
            <a:pPr lvl="1">
              <a:lnSpc>
                <a:spcPct val="70000"/>
              </a:lnSpc>
              <a:spcAft>
                <a:spcPts val="600"/>
              </a:spcAft>
            </a:pPr>
            <a:r>
              <a:rPr lang="en-GB" sz="2200" dirty="0">
                <a:solidFill>
                  <a:srgbClr val="77933C"/>
                </a:solidFill>
              </a:rPr>
              <a:t>98% residents have running water (vs. 75% in 1988)</a:t>
            </a:r>
          </a:p>
          <a:p>
            <a:pPr marL="450850" indent="-450850">
              <a:lnSpc>
                <a:spcPct val="70000"/>
              </a:lnSpc>
              <a:spcAft>
                <a:spcPts val="600"/>
              </a:spcAft>
            </a:pPr>
            <a:r>
              <a:rPr lang="en-GB" sz="2200" dirty="0"/>
              <a:t>Reduced spending in administrative </a:t>
            </a:r>
            <a:r>
              <a:rPr lang="en-GB" sz="2200" dirty="0" smtClean="0"/>
              <a:t>costs and improved </a:t>
            </a:r>
            <a:r>
              <a:rPr lang="en-GB" sz="2200" dirty="0"/>
              <a:t>relationships between residents and </a:t>
            </a:r>
            <a:r>
              <a:rPr lang="en-GB" sz="2200" dirty="0" smtClean="0"/>
              <a:t>officials</a:t>
            </a:r>
          </a:p>
          <a:p>
            <a:pPr marL="450850" indent="-450850">
              <a:lnSpc>
                <a:spcPct val="70000"/>
              </a:lnSpc>
              <a:spcAft>
                <a:spcPts val="600"/>
              </a:spcAft>
            </a:pPr>
            <a:r>
              <a:rPr lang="en-GB" sz="2200" dirty="0" smtClean="0"/>
              <a:t>Increased </a:t>
            </a:r>
            <a:r>
              <a:rPr lang="en-GB" sz="2200" dirty="0"/>
              <a:t>citizen participation </a:t>
            </a:r>
          </a:p>
          <a:p>
            <a:pPr marL="850900" lvl="1" indent="-450850">
              <a:lnSpc>
                <a:spcPct val="70000"/>
              </a:lnSpc>
              <a:spcAft>
                <a:spcPts val="600"/>
              </a:spcAft>
            </a:pPr>
            <a:r>
              <a:rPr lang="en-GB" sz="2200" dirty="0">
                <a:solidFill>
                  <a:srgbClr val="77933C"/>
                </a:solidFill>
              </a:rPr>
              <a:t>Peak in 2002: 17,200 </a:t>
            </a:r>
            <a:r>
              <a:rPr lang="en-GB" sz="2200" dirty="0" smtClean="0">
                <a:solidFill>
                  <a:srgbClr val="77933C"/>
                </a:solidFill>
              </a:rPr>
              <a:t>participants + Specially by </a:t>
            </a:r>
            <a:r>
              <a:rPr lang="en-GB" sz="2200" dirty="0">
                <a:solidFill>
                  <a:srgbClr val="77933C"/>
                </a:solidFill>
              </a:rPr>
              <a:t>disadvantaged </a:t>
            </a:r>
            <a:r>
              <a:rPr lang="en-GB" sz="2200" dirty="0" smtClean="0">
                <a:solidFill>
                  <a:srgbClr val="77933C"/>
                </a:solidFill>
              </a:rPr>
              <a:t>groups</a:t>
            </a:r>
            <a:endParaRPr lang="en-GB" sz="2200" dirty="0">
              <a:solidFill>
                <a:srgbClr val="77933C"/>
              </a:solidFill>
            </a:endParaRPr>
          </a:p>
        </p:txBody>
      </p:sp>
      <p:pic>
        <p:nvPicPr>
          <p:cNvPr id="6" name="Content Placeholder 3" descr="Participatory-Budgeting.jpg"/>
          <p:cNvPicPr>
            <a:picLocks noGrp="1" noChangeAspect="1"/>
          </p:cNvPicPr>
          <p:nvPr>
            <p:ph sz="half" idx="2"/>
          </p:nvPr>
        </p:nvPicPr>
        <p:blipFill>
          <a:blip r:embed="rId3"/>
          <a:srcRect l="20275" r="20275"/>
          <a:stretch>
            <a:fillRect/>
          </a:stretch>
        </p:blipFill>
        <p:spPr>
          <a:xfrm>
            <a:off x="6584425" y="4005064"/>
            <a:ext cx="2531759" cy="2837286"/>
          </a:xfrm>
        </p:spPr>
      </p:pic>
      <p:sp>
        <p:nvSpPr>
          <p:cNvPr id="3" name="TextBox 2"/>
          <p:cNvSpPr txBox="1"/>
          <p:nvPr/>
        </p:nvSpPr>
        <p:spPr>
          <a:xfrm>
            <a:off x="6948264" y="1096246"/>
            <a:ext cx="1872208" cy="1902059"/>
          </a:xfrm>
          <a:prstGeom prst="rect">
            <a:avLst/>
          </a:prstGeom>
          <a:noFill/>
        </p:spPr>
        <p:txBody>
          <a:bodyPr wrap="square" rtlCol="0">
            <a:spAutoFit/>
          </a:bodyPr>
          <a:lstStyle/>
          <a:p>
            <a:pPr lvl="0">
              <a:lnSpc>
                <a:spcPct val="70000"/>
              </a:lnSpc>
              <a:spcBef>
                <a:spcPct val="20000"/>
              </a:spcBef>
              <a:spcAft>
                <a:spcPts val="600"/>
              </a:spcAft>
            </a:pPr>
            <a:r>
              <a:rPr lang="en-GB" sz="2400" b="1" dirty="0">
                <a:solidFill>
                  <a:srgbClr val="FF0000"/>
                </a:solidFill>
              </a:rPr>
              <a:t>Shift of public investment to tackle health and social </a:t>
            </a:r>
            <a:r>
              <a:rPr lang="en-GB" sz="2400" b="1" dirty="0" smtClean="0">
                <a:solidFill>
                  <a:srgbClr val="FF0000"/>
                </a:solidFill>
              </a:rPr>
              <a:t>inequalities</a:t>
            </a:r>
            <a:endParaRPr lang="en-GB" sz="2400" b="1" dirty="0">
              <a:solidFill>
                <a:srgbClr val="FF0000"/>
              </a:solidFill>
            </a:endParaRPr>
          </a:p>
        </p:txBody>
      </p:sp>
    </p:spTree>
    <p:extLst>
      <p:ext uri="{BB962C8B-B14F-4D97-AF65-F5344CB8AC3E}">
        <p14:creationId xmlns:p14="http://schemas.microsoft.com/office/powerpoint/2010/main" val="49212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5"/>
          <p:cNvSpPr txBox="1">
            <a:spLocks noChangeArrowheads="1"/>
          </p:cNvSpPr>
          <p:nvPr/>
        </p:nvSpPr>
        <p:spPr bwMode="auto">
          <a:xfrm>
            <a:off x="2514600" y="152400"/>
            <a:ext cx="6477000" cy="584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sz="3200" dirty="0">
                <a:solidFill>
                  <a:srgbClr val="77933C"/>
                </a:solidFill>
              </a:rPr>
              <a:t>The </a:t>
            </a:r>
            <a:r>
              <a:rPr lang="en-GB" sz="3200" b="1" dirty="0">
                <a:solidFill>
                  <a:srgbClr val="77933C"/>
                </a:solidFill>
              </a:rPr>
              <a:t>P</a:t>
            </a:r>
            <a:r>
              <a:rPr lang="en-US" sz="3200" b="1" dirty="0">
                <a:solidFill>
                  <a:srgbClr val="77933C"/>
                </a:solidFill>
              </a:rPr>
              <a:t>a</a:t>
            </a:r>
            <a:r>
              <a:rPr lang="en-GB" sz="3200" b="1" dirty="0" err="1">
                <a:solidFill>
                  <a:srgbClr val="77933C"/>
                </a:solidFill>
              </a:rPr>
              <a:t>ris</a:t>
            </a:r>
            <a:r>
              <a:rPr lang="en-GB" sz="3200" b="1" dirty="0">
                <a:solidFill>
                  <a:srgbClr val="77933C"/>
                </a:solidFill>
              </a:rPr>
              <a:t> </a:t>
            </a:r>
            <a:r>
              <a:rPr lang="en-GB" sz="3200" dirty="0">
                <a:solidFill>
                  <a:srgbClr val="77933C"/>
                </a:solidFill>
              </a:rPr>
              <a:t>example </a:t>
            </a:r>
            <a:r>
              <a:rPr lang="en-GB" sz="3200" dirty="0" smtClean="0">
                <a:solidFill>
                  <a:srgbClr val="77933C"/>
                </a:solidFill>
              </a:rPr>
              <a:t> </a:t>
            </a:r>
            <a:endParaRPr lang="en-GB" sz="3200" dirty="0">
              <a:solidFill>
                <a:srgbClr val="77933C"/>
              </a:solidFill>
            </a:endParaRPr>
          </a:p>
        </p:txBody>
      </p:sp>
      <p:pic>
        <p:nvPicPr>
          <p:cNvPr id="48131" name="Content Placeholder 6" descr="infographic of Paris PB process.jpg"/>
          <p:cNvPicPr>
            <a:picLocks noGrp="1" noChangeAspect="1"/>
          </p:cNvPicPr>
          <p:nvPr>
            <p:ph idx="1"/>
          </p:nvPr>
        </p:nvPicPr>
        <p:blipFill>
          <a:blip r:embed="rId3">
            <a:extLst>
              <a:ext uri="{28A0092B-C50C-407E-A947-70E740481C1C}">
                <a14:useLocalDpi xmlns:a14="http://schemas.microsoft.com/office/drawing/2010/main" val="0"/>
              </a:ext>
            </a:extLst>
          </a:blip>
          <a:srcRect l="-147789" r="-147789"/>
          <a:stretch>
            <a:fillRect/>
          </a:stretch>
        </p:blipFill>
        <p:spPr>
          <a:xfrm rot="20788751">
            <a:off x="-2768600" y="1008063"/>
            <a:ext cx="10591800" cy="5607050"/>
          </a:xfrm>
        </p:spPr>
      </p:pic>
      <p:sp>
        <p:nvSpPr>
          <p:cNvPr id="48132" name="TextBox 7"/>
          <p:cNvSpPr txBox="1">
            <a:spLocks noChangeArrowheads="1"/>
          </p:cNvSpPr>
          <p:nvPr/>
        </p:nvSpPr>
        <p:spPr bwMode="auto">
          <a:xfrm>
            <a:off x="4800600" y="1981200"/>
            <a:ext cx="3886200" cy="353943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GB" b="1" dirty="0"/>
              <a:t>“</a:t>
            </a:r>
            <a:r>
              <a:rPr lang="en-US" altLang="ja-JP" b="1" dirty="0"/>
              <a:t>between 2014 and 2020, we will have allocated a total of 500 million Euros to projects imagined and chosen by the public</a:t>
            </a:r>
            <a:r>
              <a:rPr lang="en-US" b="1" dirty="0"/>
              <a:t>”</a:t>
            </a:r>
            <a:r>
              <a:rPr lang="en-US" altLang="ja-JP" b="1" dirty="0"/>
              <a:t>. </a:t>
            </a:r>
          </a:p>
          <a:p>
            <a:endParaRPr lang="en-US" altLang="ja-JP" i="1" dirty="0"/>
          </a:p>
          <a:p>
            <a:r>
              <a:rPr lang="en-US" altLang="ja-JP" sz="2000" i="1" dirty="0"/>
              <a:t>Pauline </a:t>
            </a:r>
            <a:r>
              <a:rPr lang="en-US" altLang="ja-JP" sz="2000" i="1" dirty="0" err="1"/>
              <a:t>Véron</a:t>
            </a:r>
            <a:r>
              <a:rPr lang="en-US" altLang="ja-JP" sz="2000" i="1" dirty="0"/>
              <a:t>, Deputy Mayor of Paris in charge of local democracy, citizen participation, NGOs, youth and employment.</a:t>
            </a:r>
            <a:endParaRPr lang="en-GB" sz="2000" dirty="0"/>
          </a:p>
        </p:txBody>
      </p:sp>
    </p:spTree>
    <p:extLst>
      <p:ext uri="{BB962C8B-B14F-4D97-AF65-F5344CB8AC3E}">
        <p14:creationId xmlns:p14="http://schemas.microsoft.com/office/powerpoint/2010/main" val="79762134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40296"/>
          </a:xfrm>
        </p:spPr>
        <p:txBody>
          <a:bodyPr>
            <a:normAutofit fontScale="90000"/>
          </a:bodyPr>
          <a:lstStyle/>
          <a:p>
            <a:r>
              <a:rPr lang="en-GB" sz="3600" b="1" dirty="0" smtClean="0">
                <a:solidFill>
                  <a:srgbClr val="31859C"/>
                </a:solidFill>
              </a:rPr>
              <a:t>Mini-publics</a:t>
            </a:r>
            <a:endParaRPr lang="en-GB" sz="3600" b="1" dirty="0">
              <a:solidFill>
                <a:srgbClr val="31859C"/>
              </a:solidFill>
            </a:endParaRPr>
          </a:p>
        </p:txBody>
      </p:sp>
      <p:sp>
        <p:nvSpPr>
          <p:cNvPr id="4" name="Content Placeholder 2"/>
          <p:cNvSpPr>
            <a:spLocks noGrp="1"/>
          </p:cNvSpPr>
          <p:nvPr>
            <p:ph idx="1"/>
          </p:nvPr>
        </p:nvSpPr>
        <p:spPr>
          <a:xfrm>
            <a:off x="457200" y="692696"/>
            <a:ext cx="8229600" cy="5936704"/>
          </a:xfrm>
        </p:spPr>
        <p:txBody>
          <a:bodyPr>
            <a:normAutofit fontScale="92500"/>
          </a:bodyPr>
          <a:lstStyle/>
          <a:p>
            <a:r>
              <a:rPr lang="en-GB" sz="2800" dirty="0"/>
              <a:t>A ‘mini-public’ is </a:t>
            </a:r>
            <a:r>
              <a:rPr lang="en-GB" sz="2800" b="1" dirty="0">
                <a:solidFill>
                  <a:schemeClr val="accent3">
                    <a:lumMod val="75000"/>
                  </a:schemeClr>
                </a:solidFill>
              </a:rPr>
              <a:t>a deliberative forum </a:t>
            </a:r>
            <a:r>
              <a:rPr lang="en-GB" sz="2800" dirty="0" smtClean="0"/>
              <a:t>where a group of citizens (12-500) are:</a:t>
            </a:r>
          </a:p>
          <a:p>
            <a:pPr lvl="1"/>
            <a:r>
              <a:rPr lang="en-GB" sz="2400" dirty="0" smtClean="0"/>
              <a:t>selected </a:t>
            </a:r>
            <a:r>
              <a:rPr lang="en-GB" sz="2400" dirty="0"/>
              <a:t>randomly to reflect the diversity of the public affected by the </a:t>
            </a:r>
            <a:r>
              <a:rPr lang="en-GB" sz="2400" dirty="0" smtClean="0"/>
              <a:t>issue,</a:t>
            </a:r>
          </a:p>
          <a:p>
            <a:pPr lvl="1"/>
            <a:r>
              <a:rPr lang="en-GB" sz="2400" dirty="0"/>
              <a:t>g</a:t>
            </a:r>
            <a:r>
              <a:rPr lang="en-GB" sz="2400" dirty="0" smtClean="0"/>
              <a:t>iven a task </a:t>
            </a:r>
            <a:r>
              <a:rPr lang="en-US" sz="2400" dirty="0" smtClean="0"/>
              <a:t>(e</a:t>
            </a:r>
            <a:r>
              <a:rPr lang="en-GB" sz="2400" dirty="0" smtClean="0"/>
              <a:t>.g</a:t>
            </a:r>
            <a:r>
              <a:rPr lang="en-GB" sz="2400" dirty="0"/>
              <a:t>. setting priorities, reviewing services, producing plans, judging competing evidence)</a:t>
            </a:r>
            <a:endParaRPr lang="en-GB" sz="2400" dirty="0" smtClean="0"/>
          </a:p>
          <a:p>
            <a:pPr lvl="1"/>
            <a:r>
              <a:rPr lang="en-GB" sz="2400" dirty="0"/>
              <a:t>a</a:t>
            </a:r>
            <a:r>
              <a:rPr lang="en-GB" sz="2400" dirty="0" smtClean="0"/>
              <a:t>nd given time and support to develop considered </a:t>
            </a:r>
            <a:r>
              <a:rPr lang="en-GB" sz="2400" dirty="0"/>
              <a:t>opinions and </a:t>
            </a:r>
            <a:r>
              <a:rPr lang="en-GB" sz="2400" dirty="0" smtClean="0"/>
              <a:t>judgements.</a:t>
            </a:r>
          </a:p>
          <a:p>
            <a:r>
              <a:rPr lang="en-GB" sz="2800" b="1" dirty="0" smtClean="0">
                <a:solidFill>
                  <a:schemeClr val="accent3">
                    <a:lumMod val="75000"/>
                  </a:schemeClr>
                </a:solidFill>
              </a:rPr>
              <a:t>Equalities</a:t>
            </a:r>
            <a:r>
              <a:rPr lang="en-GB" sz="2800" dirty="0" smtClean="0"/>
              <a:t> emphasis </a:t>
            </a:r>
          </a:p>
          <a:p>
            <a:pPr lvl="1"/>
            <a:r>
              <a:rPr lang="en-GB" sz="2400" dirty="0" smtClean="0"/>
              <a:t>Measures in place to lower barriers to participation and minimise self-selection bias </a:t>
            </a:r>
            <a:r>
              <a:rPr lang="en-GB" sz="2400" dirty="0" smtClean="0">
                <a:solidFill>
                  <a:schemeClr val="accent3">
                    <a:lumMod val="75000"/>
                  </a:schemeClr>
                </a:solidFill>
              </a:rPr>
              <a:t>(</a:t>
            </a:r>
            <a:r>
              <a:rPr lang="en-GB" sz="2000" dirty="0" smtClean="0"/>
              <a:t>E.g. stipend, random selection, support)</a:t>
            </a:r>
          </a:p>
          <a:p>
            <a:r>
              <a:rPr lang="en-GB" sz="2800" dirty="0" smtClean="0"/>
              <a:t>It generates </a:t>
            </a:r>
            <a:r>
              <a:rPr lang="en-GB" sz="2800" b="1" dirty="0" smtClean="0">
                <a:solidFill>
                  <a:srgbClr val="77933C"/>
                </a:solidFill>
              </a:rPr>
              <a:t>decisions or recommendations </a:t>
            </a:r>
            <a:r>
              <a:rPr lang="en-GB" sz="2800" dirty="0" smtClean="0"/>
              <a:t>that authorities must respond to, and which inform broader community engagement / public deliberation</a:t>
            </a:r>
            <a:endParaRPr lang="en-GB" sz="2800" dirty="0"/>
          </a:p>
        </p:txBody>
      </p:sp>
    </p:spTree>
    <p:extLst>
      <p:ext uri="{BB962C8B-B14F-4D97-AF65-F5344CB8AC3E}">
        <p14:creationId xmlns:p14="http://schemas.microsoft.com/office/powerpoint/2010/main" val="155818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Box 5"/>
          <p:cNvSpPr txBox="1">
            <a:spLocks noChangeArrowheads="1"/>
          </p:cNvSpPr>
          <p:nvPr/>
        </p:nvSpPr>
        <p:spPr bwMode="auto">
          <a:xfrm>
            <a:off x="2514600" y="152400"/>
            <a:ext cx="5943600" cy="5232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sz="2800" dirty="0">
                <a:solidFill>
                  <a:srgbClr val="77933C"/>
                </a:solidFill>
              </a:rPr>
              <a:t>The </a:t>
            </a:r>
            <a:r>
              <a:rPr lang="en-GB" sz="2800" b="1" dirty="0">
                <a:solidFill>
                  <a:srgbClr val="77933C"/>
                </a:solidFill>
              </a:rPr>
              <a:t>Melbourne </a:t>
            </a:r>
            <a:r>
              <a:rPr lang="en-GB" sz="2800" dirty="0" smtClean="0">
                <a:solidFill>
                  <a:srgbClr val="77933C"/>
                </a:solidFill>
              </a:rPr>
              <a:t>example</a:t>
            </a:r>
            <a:endParaRPr lang="en-GB" sz="2800" dirty="0">
              <a:solidFill>
                <a:srgbClr val="77933C"/>
              </a:solidFill>
            </a:endParaRPr>
          </a:p>
        </p:txBody>
      </p:sp>
      <p:sp>
        <p:nvSpPr>
          <p:cNvPr id="46084" name="TextBox 7"/>
          <p:cNvSpPr txBox="1">
            <a:spLocks noChangeArrowheads="1"/>
          </p:cNvSpPr>
          <p:nvPr/>
        </p:nvSpPr>
        <p:spPr bwMode="auto">
          <a:xfrm>
            <a:off x="6440354" y="1447800"/>
            <a:ext cx="1905000" cy="30464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solidFill>
                  <a:srgbClr val="77933C"/>
                </a:solidFill>
              </a:rPr>
              <a:t>Members of the Citizens’ Jury at the Melbourne City Council</a:t>
            </a:r>
            <a:br>
              <a:rPr lang="en-US" b="1" dirty="0">
                <a:solidFill>
                  <a:srgbClr val="77933C"/>
                </a:solidFill>
              </a:rPr>
            </a:br>
            <a:endParaRPr lang="en-GB" b="1" dirty="0">
              <a:solidFill>
                <a:srgbClr val="77933C"/>
              </a:solidFill>
            </a:endParaRPr>
          </a:p>
        </p:txBody>
      </p:sp>
      <p:sp>
        <p:nvSpPr>
          <p:cNvPr id="46085" name="TextBox 8"/>
          <p:cNvSpPr txBox="1">
            <a:spLocks noChangeArrowheads="1"/>
          </p:cNvSpPr>
          <p:nvPr/>
        </p:nvSpPr>
        <p:spPr bwMode="auto">
          <a:xfrm>
            <a:off x="1752600" y="4953000"/>
            <a:ext cx="3886200" cy="12001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dirty="0"/>
              <a:t>43 citizens (selected by lot), 10 year financial plan, 5 billion dollars</a:t>
            </a:r>
          </a:p>
        </p:txBody>
      </p:sp>
      <p:pic>
        <p:nvPicPr>
          <p:cNvPr id="46086" name="Content Placeholder 7" descr="Melbourne peoples panel.jpg"/>
          <p:cNvPicPr>
            <a:picLocks noGrp="1" noChangeAspect="1"/>
          </p:cNvPicPr>
          <p:nvPr>
            <p:ph idx="1"/>
          </p:nvPr>
        </p:nvPicPr>
        <p:blipFill>
          <a:blip r:embed="rId3">
            <a:extLst>
              <a:ext uri="{28A0092B-C50C-407E-A947-70E740481C1C}">
                <a14:useLocalDpi xmlns:a14="http://schemas.microsoft.com/office/drawing/2010/main" val="0"/>
              </a:ext>
            </a:extLst>
          </a:blip>
          <a:srcRect l="-13008" r="-13008"/>
          <a:stretch>
            <a:fillRect/>
          </a:stretch>
        </p:blipFill>
        <p:spPr>
          <a:xfrm>
            <a:off x="304800" y="1295400"/>
            <a:ext cx="6621463" cy="3505200"/>
          </a:xfrm>
        </p:spPr>
      </p:pic>
    </p:spTree>
    <p:extLst>
      <p:ext uri="{BB962C8B-B14F-4D97-AF65-F5344CB8AC3E}">
        <p14:creationId xmlns:p14="http://schemas.microsoft.com/office/powerpoint/2010/main" val="112591201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oup 3d.png"/>
          <p:cNvPicPr>
            <a:picLocks noGrp="1" noChangeAspect="1"/>
          </p:cNvPicPr>
          <p:nvPr>
            <p:ph idx="1"/>
          </p:nvPr>
        </p:nvPicPr>
        <p:blipFill>
          <a:blip r:embed="rId3">
            <a:duotone>
              <a:schemeClr val="accent5">
                <a:shade val="45000"/>
                <a:satMod val="135000"/>
              </a:schemeClr>
              <a:prstClr val="white"/>
            </a:duotone>
            <a:extLst>
              <a:ext uri="{BEBA8EAE-BF5A-486C-A8C5-ECC9F3942E4B}">
                <a14:imgProps xmlns:a14="http://schemas.microsoft.com/office/drawing/2010/main">
                  <a14:imgLayer>
                    <a14:imgEffect>
                      <a14:sharpenSoften amount="50000"/>
                    </a14:imgEffect>
                    <a14:imgEffect>
                      <a14:saturation sat="400000"/>
                    </a14:imgEffect>
                  </a14:imgLayer>
                </a14:imgProps>
              </a:ext>
            </a:extLst>
          </a:blip>
          <a:srcRect l="-16598" r="-16598"/>
          <a:stretch>
            <a:fillRect/>
          </a:stretch>
        </p:blipFill>
        <p:spPr>
          <a:xfrm>
            <a:off x="-152400" y="533400"/>
            <a:ext cx="6731374" cy="3701976"/>
          </a:xfrm>
          <a:scene3d>
            <a:camera prst="orthographicFront"/>
            <a:lightRig rig="threePt" dir="t"/>
          </a:scene3d>
          <a:sp3d>
            <a:bevelT w="165100" prst="coolSlant"/>
            <a:bevelB prst="slope"/>
          </a:sp3d>
        </p:spPr>
      </p:pic>
      <p:pic>
        <p:nvPicPr>
          <p:cNvPr id="5" name="Picture 4" descr="WWlogosmall.jpg"/>
          <p:cNvPicPr>
            <a:picLocks noChangeAspect="1"/>
          </p:cNvPicPr>
          <p:nvPr/>
        </p:nvPicPr>
        <p:blipFill>
          <a:blip r:embed="rId4"/>
          <a:stretch>
            <a:fillRect/>
          </a:stretch>
        </p:blipFill>
        <p:spPr>
          <a:xfrm>
            <a:off x="6248400" y="4477786"/>
            <a:ext cx="2724709" cy="164880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p:spPr>
        <p:txBody>
          <a:bodyPr>
            <a:noAutofit/>
          </a:bodyPr>
          <a:lstStyle/>
          <a:p>
            <a:r>
              <a:rPr lang="en-GB" sz="3600" b="1" dirty="0" smtClean="0">
                <a:solidFill>
                  <a:schemeClr val="accent3">
                    <a:lumMod val="75000"/>
                  </a:schemeClr>
                </a:solidFill>
              </a:rPr>
              <a:t>Participation and Equalities </a:t>
            </a:r>
            <a:r>
              <a:rPr lang="en-US" sz="3600" b="1" dirty="0" smtClean="0">
                <a:solidFill>
                  <a:schemeClr val="accent3">
                    <a:lumMod val="75000"/>
                  </a:schemeClr>
                </a:solidFill>
              </a:rPr>
              <a:t>–</a:t>
            </a:r>
            <a:r>
              <a:rPr lang="en-GB" sz="3600" b="1" dirty="0" smtClean="0">
                <a:solidFill>
                  <a:schemeClr val="accent3">
                    <a:lumMod val="75000"/>
                  </a:schemeClr>
                </a:solidFill>
              </a:rPr>
              <a:t> </a:t>
            </a:r>
            <a:br>
              <a:rPr lang="en-GB" sz="3600" b="1" dirty="0" smtClean="0">
                <a:solidFill>
                  <a:schemeClr val="accent3">
                    <a:lumMod val="75000"/>
                  </a:schemeClr>
                </a:solidFill>
              </a:rPr>
            </a:br>
            <a:r>
              <a:rPr lang="en-GB" sz="3600" b="1" dirty="0" smtClean="0">
                <a:solidFill>
                  <a:schemeClr val="accent3">
                    <a:lumMod val="75000"/>
                  </a:schemeClr>
                </a:solidFill>
              </a:rPr>
              <a:t>the Irish example</a:t>
            </a:r>
            <a:endParaRPr lang="en-GB" sz="3600" b="1" dirty="0">
              <a:solidFill>
                <a:schemeClr val="accent3">
                  <a:lumMod val="75000"/>
                </a:schemeClr>
              </a:solidFill>
            </a:endParaRPr>
          </a:p>
        </p:txBody>
      </p:sp>
      <p:pic>
        <p:nvPicPr>
          <p:cNvPr id="5" name="Content Placeholder 4" descr="Irish Consitutional Convention.jpg"/>
          <p:cNvPicPr>
            <a:picLocks noGrp="1" noChangeAspect="1"/>
          </p:cNvPicPr>
          <p:nvPr>
            <p:ph sz="half" idx="1"/>
          </p:nvPr>
        </p:nvPicPr>
        <p:blipFill>
          <a:blip r:embed="rId2"/>
          <a:srcRect t="-25045" b="-25045"/>
          <a:stretch>
            <a:fillRect/>
          </a:stretch>
        </p:blipFill>
        <p:spPr>
          <a:xfrm>
            <a:off x="152400" y="533400"/>
            <a:ext cx="4038600" cy="4525963"/>
          </a:xfrm>
        </p:spPr>
      </p:pic>
      <p:pic>
        <p:nvPicPr>
          <p:cNvPr id="6" name="Content Placeholder 5" descr="Ireland equal marriage referendum. Source Newstalk FM.jpg"/>
          <p:cNvPicPr>
            <a:picLocks noGrp="1" noChangeAspect="1"/>
          </p:cNvPicPr>
          <p:nvPr>
            <p:ph sz="half" idx="2"/>
          </p:nvPr>
        </p:nvPicPr>
        <p:blipFill>
          <a:blip r:embed="rId3"/>
          <a:srcRect t="-23516" b="-23516"/>
          <a:stretch>
            <a:fillRect/>
          </a:stretch>
        </p:blipFill>
        <p:spPr>
          <a:xfrm>
            <a:off x="4800600" y="914400"/>
            <a:ext cx="4038600" cy="4525963"/>
          </a:xfrm>
        </p:spPr>
      </p:pic>
      <p:sp>
        <p:nvSpPr>
          <p:cNvPr id="7" name="TextBox 6"/>
          <p:cNvSpPr txBox="1"/>
          <p:nvPr/>
        </p:nvSpPr>
        <p:spPr>
          <a:xfrm>
            <a:off x="4800600" y="4866620"/>
            <a:ext cx="4038600" cy="2185213"/>
          </a:xfrm>
          <a:prstGeom prst="rect">
            <a:avLst/>
          </a:prstGeom>
          <a:noFill/>
        </p:spPr>
        <p:txBody>
          <a:bodyPr wrap="square" rtlCol="0">
            <a:spAutoFit/>
          </a:bodyPr>
          <a:lstStyle/>
          <a:p>
            <a:r>
              <a:rPr lang="en-GB" sz="2400" b="1" dirty="0" smtClean="0">
                <a:solidFill>
                  <a:srgbClr val="31859C"/>
                </a:solidFill>
              </a:rPr>
              <a:t>Crowds at Dublin Castle celebrate the signing of the M</a:t>
            </a:r>
            <a:r>
              <a:rPr lang="en-US" sz="2400" b="1" dirty="0" smtClean="0">
                <a:solidFill>
                  <a:srgbClr val="31859C"/>
                </a:solidFill>
              </a:rPr>
              <a:t>a</a:t>
            </a:r>
            <a:r>
              <a:rPr lang="en-GB" sz="2400" b="1" dirty="0" err="1" smtClean="0">
                <a:solidFill>
                  <a:srgbClr val="31859C"/>
                </a:solidFill>
              </a:rPr>
              <a:t>rriage</a:t>
            </a:r>
            <a:r>
              <a:rPr lang="en-GB" sz="2400" b="1" dirty="0" smtClean="0">
                <a:solidFill>
                  <a:srgbClr val="31859C"/>
                </a:solidFill>
              </a:rPr>
              <a:t> Equality Act 2015</a:t>
            </a:r>
          </a:p>
          <a:p>
            <a:endParaRPr lang="en-GB" sz="1600" dirty="0" smtClean="0"/>
          </a:p>
          <a:p>
            <a:r>
              <a:rPr lang="en-GB" sz="1600" dirty="0" smtClean="0"/>
              <a:t>Image from: </a:t>
            </a:r>
            <a:r>
              <a:rPr lang="en-US" sz="1600" dirty="0" smtClean="0">
                <a:hlinkClick r:id="rId4"/>
              </a:rPr>
              <a:t>http://www.newstalk.com/President-Higgins-signs-Marriage-Equality-Act-into-law</a:t>
            </a:r>
            <a:r>
              <a:rPr lang="en-US" sz="1600" dirty="0" smtClean="0"/>
              <a:t> </a:t>
            </a:r>
            <a:r>
              <a:rPr lang="en-GB" sz="1600" dirty="0" smtClean="0"/>
              <a:t> </a:t>
            </a:r>
            <a:endParaRPr lang="en-GB" sz="1600" dirty="0"/>
          </a:p>
        </p:txBody>
      </p:sp>
      <p:sp>
        <p:nvSpPr>
          <p:cNvPr id="8" name="TextBox 7"/>
          <p:cNvSpPr txBox="1"/>
          <p:nvPr/>
        </p:nvSpPr>
        <p:spPr>
          <a:xfrm>
            <a:off x="152400" y="4343400"/>
            <a:ext cx="4038600" cy="1846659"/>
          </a:xfrm>
          <a:prstGeom prst="rect">
            <a:avLst/>
          </a:prstGeom>
          <a:noFill/>
        </p:spPr>
        <p:txBody>
          <a:bodyPr wrap="square" rtlCol="0">
            <a:spAutoFit/>
          </a:bodyPr>
          <a:lstStyle/>
          <a:p>
            <a:r>
              <a:rPr lang="en-GB" sz="2400" b="1" dirty="0" smtClean="0">
                <a:solidFill>
                  <a:schemeClr val="accent5">
                    <a:lumMod val="75000"/>
                  </a:schemeClr>
                </a:solidFill>
              </a:rPr>
              <a:t>Irish citizen-led Constitutional Convention 2014</a:t>
            </a:r>
          </a:p>
          <a:p>
            <a:endParaRPr lang="en-GB" dirty="0" smtClean="0"/>
          </a:p>
          <a:p>
            <a:r>
              <a:rPr lang="en-GB" sz="1600" dirty="0" smtClean="0"/>
              <a:t>Image from: </a:t>
            </a:r>
            <a:r>
              <a:rPr lang="en-US" sz="1600" dirty="0" smtClean="0">
                <a:hlinkClick r:id="rId5"/>
              </a:rPr>
              <a:t>http://politicalreform.ie/2014/02/26/the-irish-constitutional-convention-completes-its-work/</a:t>
            </a:r>
            <a:r>
              <a:rPr lang="en-US" sz="1600" dirty="0" smtClean="0"/>
              <a:t> </a:t>
            </a:r>
            <a:endParaRPr lang="en-GB"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apture - front page.JPG"/>
          <p:cNvPicPr>
            <a:picLocks noGrp="1" noChangeAspect="1"/>
          </p:cNvPicPr>
          <p:nvPr>
            <p:ph sz="half" idx="2"/>
          </p:nvPr>
        </p:nvPicPr>
        <p:blipFill>
          <a:blip r:embed="rId3"/>
          <a:srcRect l="-11068" r="-11068"/>
          <a:stretch>
            <a:fillRect/>
          </a:stretch>
        </p:blipFill>
        <p:spPr>
          <a:xfrm rot="591079">
            <a:off x="4780604" y="1044841"/>
            <a:ext cx="3943483" cy="4419370"/>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231422" y="621507"/>
            <a:ext cx="4797778" cy="2193893"/>
          </a:xfrm>
        </p:spPr>
        <p:txBody>
          <a:bodyPr anchor="t">
            <a:normAutofit fontScale="90000"/>
          </a:bodyPr>
          <a:lstStyle/>
          <a:p>
            <a:pPr algn="l"/>
            <a:r>
              <a:rPr lang="en-GB" sz="3600" b="1" dirty="0" smtClean="0">
                <a:solidFill>
                  <a:srgbClr val="31859C"/>
                </a:solidFill>
              </a:rPr>
              <a:t>Recent report-</a:t>
            </a:r>
            <a:r>
              <a:rPr lang="en-GB" sz="3600" b="1" dirty="0" smtClean="0">
                <a:solidFill>
                  <a:schemeClr val="tx2">
                    <a:lumMod val="60000"/>
                    <a:lumOff val="40000"/>
                  </a:schemeClr>
                </a:solidFill>
              </a:rPr>
              <a:t/>
            </a:r>
            <a:br>
              <a:rPr lang="en-GB" sz="3600" b="1" dirty="0" smtClean="0">
                <a:solidFill>
                  <a:schemeClr val="tx2">
                    <a:lumMod val="60000"/>
                    <a:lumOff val="40000"/>
                  </a:schemeClr>
                </a:solidFill>
              </a:rPr>
            </a:br>
            <a:r>
              <a:rPr lang="en-GB" sz="3600" b="1" dirty="0" smtClean="0">
                <a:solidFill>
                  <a:schemeClr val="tx2">
                    <a:lumMod val="60000"/>
                    <a:lumOff val="40000"/>
                  </a:schemeClr>
                </a:solidFill>
              </a:rPr>
              <a:t/>
            </a:r>
            <a:br>
              <a:rPr lang="en-GB" sz="3600" b="1" dirty="0" smtClean="0">
                <a:solidFill>
                  <a:schemeClr val="tx2">
                    <a:lumMod val="60000"/>
                    <a:lumOff val="40000"/>
                  </a:schemeClr>
                </a:solidFill>
              </a:rPr>
            </a:br>
            <a:r>
              <a:rPr lang="en-GB" sz="3600" b="1" dirty="0" smtClean="0">
                <a:solidFill>
                  <a:schemeClr val="accent3">
                    <a:lumMod val="75000"/>
                  </a:schemeClr>
                </a:solidFill>
              </a:rPr>
              <a:t>Involving communities in deliberation: A study of 3 citizens’ juries </a:t>
            </a:r>
            <a:r>
              <a:rPr lang="en-US" sz="3600" b="1" dirty="0" smtClean="0">
                <a:solidFill>
                  <a:schemeClr val="accent3">
                    <a:lumMod val="75000"/>
                  </a:schemeClr>
                </a:solidFill>
              </a:rPr>
              <a:t>…</a:t>
            </a:r>
            <a:r>
              <a:rPr lang="en-GB" sz="3600" b="1" dirty="0" smtClean="0">
                <a:solidFill>
                  <a:schemeClr val="tx2">
                    <a:lumMod val="60000"/>
                    <a:lumOff val="40000"/>
                  </a:schemeClr>
                </a:solidFill>
              </a:rPr>
              <a:t/>
            </a:r>
            <a:br>
              <a:rPr lang="en-GB" sz="3600" b="1" dirty="0" smtClean="0">
                <a:solidFill>
                  <a:schemeClr val="tx2">
                    <a:lumMod val="60000"/>
                    <a:lumOff val="40000"/>
                  </a:schemeClr>
                </a:solidFill>
              </a:rPr>
            </a:br>
            <a:r>
              <a:rPr lang="en-GB" sz="3600" b="1" dirty="0" smtClean="0">
                <a:solidFill>
                  <a:schemeClr val="tx2">
                    <a:lumMod val="60000"/>
                    <a:lumOff val="40000"/>
                  </a:schemeClr>
                </a:solidFill>
              </a:rPr>
              <a:t/>
            </a:r>
            <a:br>
              <a:rPr lang="en-GB" sz="3600" b="1" dirty="0" smtClean="0">
                <a:solidFill>
                  <a:schemeClr val="tx2">
                    <a:lumMod val="60000"/>
                    <a:lumOff val="40000"/>
                  </a:schemeClr>
                </a:solidFill>
              </a:rPr>
            </a:br>
            <a:r>
              <a:rPr lang="en-US" sz="2400" dirty="0" smtClean="0">
                <a:solidFill>
                  <a:schemeClr val="tx2">
                    <a:lumMod val="60000"/>
                    <a:lumOff val="40000"/>
                  </a:schemeClr>
                </a:solidFill>
              </a:rPr>
              <a:t/>
            </a:r>
            <a:br>
              <a:rPr lang="en-US" sz="2400" dirty="0" smtClean="0">
                <a:solidFill>
                  <a:schemeClr val="tx2">
                    <a:lumMod val="60000"/>
                    <a:lumOff val="40000"/>
                  </a:schemeClr>
                </a:solidFill>
              </a:rPr>
            </a:br>
            <a:r>
              <a:rPr lang="en-US" sz="2400" dirty="0" smtClean="0">
                <a:solidFill>
                  <a:schemeClr val="tx2">
                    <a:lumMod val="60000"/>
                    <a:lumOff val="40000"/>
                  </a:schemeClr>
                </a:solidFill>
              </a:rPr>
              <a:t/>
            </a:r>
            <a:br>
              <a:rPr lang="en-US" sz="2400" dirty="0" smtClean="0">
                <a:solidFill>
                  <a:schemeClr val="tx2">
                    <a:lumMod val="60000"/>
                    <a:lumOff val="40000"/>
                  </a:schemeClr>
                </a:solidFill>
              </a:rPr>
            </a:br>
            <a:r>
              <a:rPr lang="en-US" sz="2400" dirty="0" smtClean="0">
                <a:solidFill>
                  <a:schemeClr val="tx2">
                    <a:lumMod val="60000"/>
                    <a:lumOff val="40000"/>
                  </a:schemeClr>
                </a:solidFill>
              </a:rPr>
              <a:t/>
            </a:r>
            <a:br>
              <a:rPr lang="en-US" sz="2400" dirty="0" smtClean="0">
                <a:solidFill>
                  <a:schemeClr val="tx2">
                    <a:lumMod val="60000"/>
                    <a:lumOff val="40000"/>
                  </a:schemeClr>
                </a:solidFill>
              </a:rPr>
            </a:br>
            <a:endParaRPr lang="en-GB" sz="2400" dirty="0">
              <a:solidFill>
                <a:schemeClr val="tx2">
                  <a:lumMod val="60000"/>
                  <a:lumOff val="40000"/>
                </a:schemeClr>
              </a:solidFill>
            </a:endParaRPr>
          </a:p>
        </p:txBody>
      </p:sp>
      <p:sp>
        <p:nvSpPr>
          <p:cNvPr id="4" name="Rectangle 3"/>
          <p:cNvSpPr/>
          <p:nvPr/>
        </p:nvSpPr>
        <p:spPr>
          <a:xfrm>
            <a:off x="231422" y="3657600"/>
            <a:ext cx="3711773" cy="954107"/>
          </a:xfrm>
          <a:prstGeom prst="rect">
            <a:avLst/>
          </a:prstGeom>
        </p:spPr>
        <p:txBody>
          <a:bodyPr wrap="square">
            <a:spAutoFit/>
          </a:bodyPr>
          <a:lstStyle/>
          <a:p>
            <a:r>
              <a:rPr lang="en-US" sz="2800" b="1" dirty="0">
                <a:solidFill>
                  <a:schemeClr val="accent1"/>
                </a:solidFill>
                <a:hlinkClick r:id="rId4"/>
              </a:rPr>
              <a:t>http://tinyurl.com/citizens-</a:t>
            </a:r>
            <a:r>
              <a:rPr lang="en-US" sz="2800" b="1" dirty="0" smtClean="0">
                <a:solidFill>
                  <a:schemeClr val="accent1"/>
                </a:solidFill>
                <a:hlinkClick r:id="rId4"/>
              </a:rPr>
              <a:t>juries</a:t>
            </a:r>
            <a:r>
              <a:rPr lang="en-US" sz="2800" b="1" dirty="0" smtClean="0">
                <a:solidFill>
                  <a:schemeClr val="accent1"/>
                </a:solidFill>
              </a:rPr>
              <a:t> </a:t>
            </a:r>
            <a:endParaRPr lang="en-US" sz="2800" b="1" dirty="0">
              <a:solidFill>
                <a:schemeClr val="accent1"/>
              </a:solidFill>
            </a:endParaRPr>
          </a:p>
        </p:txBody>
      </p:sp>
    </p:spTree>
    <p:extLst>
      <p:ext uri="{BB962C8B-B14F-4D97-AF65-F5344CB8AC3E}">
        <p14:creationId xmlns:p14="http://schemas.microsoft.com/office/powerpoint/2010/main" val="3133452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916" y="304800"/>
            <a:ext cx="8229600" cy="5334000"/>
          </a:xfrm>
        </p:spPr>
        <p:txBody>
          <a:bodyPr>
            <a:noAutofit/>
          </a:bodyPr>
          <a:lstStyle/>
          <a:p>
            <a:pPr marL="457200" lvl="1" indent="0">
              <a:lnSpc>
                <a:spcPct val="70000"/>
              </a:lnSpc>
              <a:spcAft>
                <a:spcPts val="1200"/>
              </a:spcAft>
              <a:buNone/>
            </a:pPr>
            <a:r>
              <a:rPr lang="en-US" sz="9600" dirty="0" smtClean="0">
                <a:solidFill>
                  <a:srgbClr val="77933C"/>
                </a:solidFill>
              </a:rPr>
              <a:t>What does this mean </a:t>
            </a:r>
          </a:p>
          <a:p>
            <a:pPr marL="457200" lvl="1" indent="0">
              <a:lnSpc>
                <a:spcPct val="70000"/>
              </a:lnSpc>
              <a:spcAft>
                <a:spcPts val="1200"/>
              </a:spcAft>
              <a:buNone/>
            </a:pPr>
            <a:r>
              <a:rPr lang="en-US" sz="9600" dirty="0" smtClean="0">
                <a:solidFill>
                  <a:schemeClr val="accent5">
                    <a:lumMod val="75000"/>
                  </a:schemeClr>
                </a:solidFill>
              </a:rPr>
              <a:t>for CLD practice?</a:t>
            </a:r>
            <a:r>
              <a:rPr lang="en-GB" sz="9600" dirty="0" smtClean="0">
                <a:solidFill>
                  <a:schemeClr val="accent5">
                    <a:lumMod val="75000"/>
                  </a:schemeClr>
                </a:solidFill>
              </a:rPr>
              <a:t/>
            </a:r>
            <a:br>
              <a:rPr lang="en-GB" sz="9600" dirty="0" smtClean="0">
                <a:solidFill>
                  <a:schemeClr val="accent5">
                    <a:lumMod val="75000"/>
                  </a:schemeClr>
                </a:solidFill>
              </a:rPr>
            </a:br>
            <a:endParaRPr lang="en-GB" sz="9600" dirty="0">
              <a:solidFill>
                <a:schemeClr val="accent5">
                  <a:lumMod val="75000"/>
                </a:schemeClr>
              </a:solidFill>
            </a:endParaRPr>
          </a:p>
        </p:txBody>
      </p:sp>
    </p:spTree>
    <p:extLst>
      <p:ext uri="{BB962C8B-B14F-4D97-AF65-F5344CB8AC3E}">
        <p14:creationId xmlns:p14="http://schemas.microsoft.com/office/powerpoint/2010/main" val="2408806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ssfs15\home1\NeedhaCY\needhacy Documents\Conferences, papers and grants\Active\21st Century public servant\Laura slides\roles.jpg"/>
          <p:cNvPicPr>
            <a:picLocks noChangeAspect="1" noChangeArrowheads="1"/>
          </p:cNvPicPr>
          <p:nvPr/>
        </p:nvPicPr>
        <p:blipFill>
          <a:blip r:embed="rId3" cstate="print"/>
          <a:srcRect/>
          <a:stretch>
            <a:fillRect/>
          </a:stretch>
        </p:blipFill>
        <p:spPr bwMode="auto">
          <a:xfrm>
            <a:off x="0" y="37324"/>
            <a:ext cx="9144000" cy="6191198"/>
          </a:xfrm>
          <a:prstGeom prst="rect">
            <a:avLst/>
          </a:prstGeom>
          <a:noFill/>
        </p:spPr>
      </p:pic>
      <p:sp>
        <p:nvSpPr>
          <p:cNvPr id="2" name="Footer Placeholder 1"/>
          <p:cNvSpPr>
            <a:spLocks noGrp="1"/>
          </p:cNvSpPr>
          <p:nvPr>
            <p:ph type="ftr" sz="quarter" idx="11"/>
          </p:nvPr>
        </p:nvSpPr>
        <p:spPr>
          <a:xfrm>
            <a:off x="5281938" y="6342781"/>
            <a:ext cx="3563888" cy="365125"/>
          </a:xfrm>
        </p:spPr>
        <p:txBody>
          <a:bodyPr/>
          <a:lstStyle/>
          <a:p>
            <a:r>
              <a:rPr lang="en-GB" dirty="0" smtClean="0"/>
              <a:t>Birmingham University  http://21stcenturypublicservant.wordpress.com/  Illustrations by Laura </a:t>
            </a:r>
            <a:r>
              <a:rPr lang="en-GB" dirty="0" err="1" smtClean="0"/>
              <a:t>Brodrick</a:t>
            </a:r>
            <a:endParaRPr lang="en-GB" dirty="0"/>
          </a:p>
        </p:txBody>
      </p:sp>
    </p:spTree>
    <p:extLst>
      <p:ext uri="{BB962C8B-B14F-4D97-AF65-F5344CB8AC3E}">
        <p14:creationId xmlns:p14="http://schemas.microsoft.com/office/powerpoint/2010/main" val="390548435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0"/>
            <a:ext cx="8229600" cy="914400"/>
          </a:xfrm>
          <a:solidFill>
            <a:srgbClr val="FFFFFF">
              <a:alpha val="39999"/>
            </a:srgbClr>
          </a:solidFill>
        </p:spPr>
        <p:txBody>
          <a:bodyPr>
            <a:normAutofit fontScale="90000"/>
          </a:bodyPr>
          <a:lstStyle/>
          <a:p>
            <a:r>
              <a:rPr lang="en-US" sz="3200" b="1" dirty="0" smtClean="0">
                <a:solidFill>
                  <a:srgbClr val="31859C"/>
                </a:solidFill>
                <a:latin typeface="Arial" charset="0"/>
                <a:ea typeface="Times New Roman" charset="0"/>
                <a:cs typeface="Times New Roman" charset="0"/>
              </a:rPr>
              <a:t>CLD practitioners as democratic innovators? A job description</a:t>
            </a:r>
          </a:p>
        </p:txBody>
      </p:sp>
      <p:sp>
        <p:nvSpPr>
          <p:cNvPr id="17411" name="Content Placeholder 4"/>
          <p:cNvSpPr>
            <a:spLocks noGrp="1"/>
          </p:cNvSpPr>
          <p:nvPr>
            <p:ph idx="1"/>
          </p:nvPr>
        </p:nvSpPr>
        <p:spPr>
          <a:xfrm>
            <a:off x="211660" y="1143000"/>
            <a:ext cx="8932339" cy="5714999"/>
          </a:xfrm>
          <a:solidFill>
            <a:srgbClr val="FFFFFF">
              <a:alpha val="59999"/>
            </a:srgbClr>
          </a:solidFill>
        </p:spPr>
        <p:txBody>
          <a:bodyPr>
            <a:normAutofit/>
          </a:bodyPr>
          <a:lstStyle/>
          <a:p>
            <a:pPr>
              <a:buFont typeface="Wingdings" charset="2"/>
              <a:buChar char="ü"/>
            </a:pPr>
            <a:r>
              <a:rPr lang="en-US" sz="2400" dirty="0" smtClean="0">
                <a:solidFill>
                  <a:srgbClr val="000000"/>
                </a:solidFill>
                <a:latin typeface="Arial" charset="0"/>
              </a:rPr>
              <a:t>K</a:t>
            </a:r>
            <a:r>
              <a:rPr lang="en-GB" sz="2400" dirty="0" err="1" smtClean="0">
                <a:solidFill>
                  <a:srgbClr val="000000"/>
                </a:solidFill>
                <a:latin typeface="Arial" charset="0"/>
              </a:rPr>
              <a:t>nowing</a:t>
            </a:r>
            <a:r>
              <a:rPr lang="en-GB" sz="2400" dirty="0" smtClean="0">
                <a:solidFill>
                  <a:srgbClr val="000000"/>
                </a:solidFill>
                <a:latin typeface="Arial" charset="0"/>
              </a:rPr>
              <a:t> how to develop and perform democratic </a:t>
            </a:r>
            <a:r>
              <a:rPr lang="en-GB" sz="2400" b="1" dirty="0" smtClean="0">
                <a:solidFill>
                  <a:schemeClr val="accent3">
                    <a:lumMod val="75000"/>
                  </a:schemeClr>
                </a:solidFill>
                <a:latin typeface="Arial" charset="0"/>
              </a:rPr>
              <a:t>publics and processes</a:t>
            </a:r>
            <a:r>
              <a:rPr lang="en-GB" sz="2400" dirty="0" smtClean="0">
                <a:solidFill>
                  <a:srgbClr val="FF0000"/>
                </a:solidFill>
                <a:latin typeface="Arial" charset="0"/>
              </a:rPr>
              <a:t> </a:t>
            </a:r>
            <a:r>
              <a:rPr lang="en-GB" sz="2400" dirty="0" smtClean="0">
                <a:solidFill>
                  <a:srgbClr val="000000"/>
                </a:solidFill>
                <a:latin typeface="Arial" charset="0"/>
              </a:rPr>
              <a:t>(variety of skills, techniques, formats)</a:t>
            </a:r>
            <a:endParaRPr lang="en-GB" sz="2400" dirty="0" smtClean="0">
              <a:solidFill>
                <a:srgbClr val="FF0000"/>
              </a:solidFill>
              <a:latin typeface="Arial" charset="0"/>
            </a:endParaRPr>
          </a:p>
          <a:p>
            <a:pPr>
              <a:buFont typeface="Wingdings" charset="2"/>
              <a:buChar char="ü"/>
            </a:pPr>
            <a:r>
              <a:rPr lang="en-GB" sz="2400" dirty="0" smtClean="0">
                <a:solidFill>
                  <a:srgbClr val="000000"/>
                </a:solidFill>
                <a:latin typeface="Arial" charset="0"/>
              </a:rPr>
              <a:t>Prowess in </a:t>
            </a:r>
            <a:r>
              <a:rPr lang="en-GB" sz="2400" dirty="0" smtClean="0">
                <a:solidFill>
                  <a:srgbClr val="77933C"/>
                </a:solidFill>
                <a:latin typeface="Arial" charset="0"/>
              </a:rPr>
              <a:t>backstage and </a:t>
            </a:r>
            <a:r>
              <a:rPr lang="en-GB" sz="2400" dirty="0" err="1" smtClean="0">
                <a:solidFill>
                  <a:srgbClr val="77933C"/>
                </a:solidFill>
                <a:latin typeface="Arial" charset="0"/>
              </a:rPr>
              <a:t>frontstage</a:t>
            </a:r>
            <a:r>
              <a:rPr lang="en-GB" sz="2400" dirty="0" smtClean="0">
                <a:solidFill>
                  <a:srgbClr val="77933C"/>
                </a:solidFill>
                <a:latin typeface="Arial" charset="0"/>
              </a:rPr>
              <a:t> </a:t>
            </a:r>
            <a:r>
              <a:rPr lang="en-GB" sz="2400" b="1" dirty="0" smtClean="0">
                <a:solidFill>
                  <a:srgbClr val="77933C"/>
                </a:solidFill>
                <a:latin typeface="Arial" charset="0"/>
              </a:rPr>
              <a:t>political work</a:t>
            </a:r>
          </a:p>
          <a:p>
            <a:pPr lvl="1">
              <a:buFont typeface="Wingdings" charset="2"/>
              <a:buChar char="ü"/>
            </a:pPr>
            <a:r>
              <a:rPr lang="en-US" sz="2000" dirty="0" smtClean="0">
                <a:solidFill>
                  <a:srgbClr val="000000"/>
                </a:solidFill>
              </a:rPr>
              <a:t>negotiating, nudging, nagging, cajoling, pressing, persuading, reframing, aligning, trapping, enticing, enthusing, concealing, disclosing, unleashing, connecting …</a:t>
            </a:r>
            <a:endParaRPr lang="en-GB" sz="2000" dirty="0" smtClean="0">
              <a:solidFill>
                <a:srgbClr val="000000"/>
              </a:solidFill>
              <a:latin typeface="Arial" charset="0"/>
            </a:endParaRPr>
          </a:p>
          <a:p>
            <a:pPr>
              <a:buFont typeface="Wingdings" charset="2"/>
              <a:buChar char="ü"/>
            </a:pPr>
            <a:r>
              <a:rPr lang="en-GB" sz="2400" dirty="0" smtClean="0">
                <a:solidFill>
                  <a:srgbClr val="000000"/>
                </a:solidFill>
                <a:latin typeface="Arial" charset="0"/>
              </a:rPr>
              <a:t>Ability to act as conflict resolution </a:t>
            </a:r>
            <a:r>
              <a:rPr lang="en-GB" sz="2400" b="1" dirty="0" smtClean="0">
                <a:solidFill>
                  <a:srgbClr val="77933C"/>
                </a:solidFill>
                <a:latin typeface="Arial" charset="0"/>
              </a:rPr>
              <a:t>mediators</a:t>
            </a:r>
          </a:p>
          <a:p>
            <a:pPr>
              <a:buFont typeface="Wingdings" charset="2"/>
              <a:buChar char="ü"/>
            </a:pPr>
            <a:r>
              <a:rPr lang="en-GB" sz="2400" dirty="0" smtClean="0">
                <a:solidFill>
                  <a:srgbClr val="000000"/>
                </a:solidFill>
                <a:latin typeface="Arial" charset="0"/>
              </a:rPr>
              <a:t>Ability to </a:t>
            </a:r>
            <a:r>
              <a:rPr lang="en-GB" sz="2400" b="1" dirty="0" smtClean="0">
                <a:solidFill>
                  <a:srgbClr val="77933C"/>
                </a:solidFill>
                <a:latin typeface="Arial" charset="0"/>
              </a:rPr>
              <a:t>facilitate dialogue and/or deliberation </a:t>
            </a:r>
            <a:r>
              <a:rPr lang="en-GB" sz="2400" dirty="0" smtClean="0">
                <a:solidFill>
                  <a:srgbClr val="000000"/>
                </a:solidFill>
                <a:latin typeface="Arial" charset="0"/>
              </a:rPr>
              <a:t>(e.g. creative consensus, productive </a:t>
            </a:r>
            <a:r>
              <a:rPr lang="en-GB" sz="2400" dirty="0" err="1" smtClean="0">
                <a:solidFill>
                  <a:srgbClr val="000000"/>
                </a:solidFill>
                <a:latin typeface="Arial" charset="0"/>
              </a:rPr>
              <a:t>disensus</a:t>
            </a:r>
            <a:r>
              <a:rPr lang="en-GB" sz="2400" dirty="0" smtClean="0">
                <a:solidFill>
                  <a:srgbClr val="000000"/>
                </a:solidFill>
                <a:latin typeface="Arial" charset="0"/>
              </a:rPr>
              <a:t>)</a:t>
            </a:r>
          </a:p>
          <a:p>
            <a:pPr>
              <a:buFont typeface="Wingdings" charset="2"/>
              <a:buChar char="ü"/>
            </a:pPr>
            <a:r>
              <a:rPr lang="en-GB" sz="2400" dirty="0" smtClean="0">
                <a:solidFill>
                  <a:srgbClr val="000000"/>
                </a:solidFill>
                <a:latin typeface="Arial" charset="0"/>
              </a:rPr>
              <a:t>Ability to </a:t>
            </a:r>
            <a:r>
              <a:rPr lang="en-GB" sz="2400" b="1" dirty="0" smtClean="0">
                <a:solidFill>
                  <a:srgbClr val="77933C"/>
                </a:solidFill>
                <a:latin typeface="Arial" charset="0"/>
              </a:rPr>
              <a:t>reflect </a:t>
            </a:r>
            <a:r>
              <a:rPr lang="en-GB" sz="2400" b="1" i="1" dirty="0" smtClean="0">
                <a:solidFill>
                  <a:srgbClr val="77933C"/>
                </a:solidFill>
                <a:latin typeface="Arial" charset="0"/>
              </a:rPr>
              <a:t>for, in </a:t>
            </a:r>
            <a:r>
              <a:rPr lang="en-GB" sz="2400" b="1" dirty="0" smtClean="0">
                <a:solidFill>
                  <a:srgbClr val="77933C"/>
                </a:solidFill>
                <a:latin typeface="Arial" charset="0"/>
              </a:rPr>
              <a:t>and </a:t>
            </a:r>
            <a:r>
              <a:rPr lang="en-GB" sz="2400" b="1" i="1" dirty="0" smtClean="0">
                <a:solidFill>
                  <a:srgbClr val="77933C"/>
                </a:solidFill>
                <a:latin typeface="Arial" charset="0"/>
              </a:rPr>
              <a:t>on </a:t>
            </a:r>
            <a:r>
              <a:rPr lang="en-GB" sz="2400" b="1" dirty="0" smtClean="0">
                <a:solidFill>
                  <a:srgbClr val="77933C"/>
                </a:solidFill>
                <a:latin typeface="Arial" charset="0"/>
              </a:rPr>
              <a:t>action</a:t>
            </a:r>
          </a:p>
          <a:p>
            <a:pPr>
              <a:buFont typeface="Wingdings" charset="2"/>
              <a:buChar char="ü"/>
            </a:pPr>
            <a:r>
              <a:rPr lang="en-GB" sz="2400" dirty="0" smtClean="0">
                <a:solidFill>
                  <a:srgbClr val="000000"/>
                </a:solidFill>
                <a:latin typeface="Arial" charset="0"/>
              </a:rPr>
              <a:t>Ability to build </a:t>
            </a:r>
            <a:r>
              <a:rPr lang="en-GB" sz="2400" b="1" dirty="0" smtClean="0">
                <a:solidFill>
                  <a:srgbClr val="77933C"/>
                </a:solidFill>
                <a:latin typeface="Arial" charset="0"/>
              </a:rPr>
              <a:t>relational capital </a:t>
            </a:r>
            <a:r>
              <a:rPr lang="en-GB" sz="2400" dirty="0" smtClean="0">
                <a:solidFill>
                  <a:srgbClr val="000000"/>
                </a:solidFill>
                <a:latin typeface="Arial" charset="0"/>
              </a:rPr>
              <a:t>and strike unlikely alliances</a:t>
            </a:r>
          </a:p>
          <a:p>
            <a:pPr>
              <a:buFont typeface="Wingdings" charset="2"/>
              <a:buChar char="ü"/>
            </a:pPr>
            <a:r>
              <a:rPr lang="en-GB" sz="2400" b="1" dirty="0" smtClean="0">
                <a:solidFill>
                  <a:schemeClr val="accent3">
                    <a:lumMod val="75000"/>
                  </a:schemeClr>
                </a:solidFill>
                <a:latin typeface="Arial" charset="0"/>
              </a:rPr>
              <a:t>Knowledge-brokering and network-building </a:t>
            </a:r>
            <a:r>
              <a:rPr lang="en-GB" sz="2400" dirty="0" smtClean="0">
                <a:solidFill>
                  <a:srgbClr val="000000"/>
                </a:solidFill>
                <a:latin typeface="Arial" charset="0"/>
              </a:rPr>
              <a:t>skills</a:t>
            </a:r>
          </a:p>
          <a:p>
            <a:pPr>
              <a:buFont typeface="Wingdings" charset="2"/>
              <a:buChar char="ü"/>
            </a:pPr>
            <a:r>
              <a:rPr lang="en-GB" sz="2400" dirty="0" smtClean="0">
                <a:solidFill>
                  <a:srgbClr val="000000"/>
                </a:solidFill>
                <a:latin typeface="Arial" charset="0"/>
              </a:rPr>
              <a:t>In-depth </a:t>
            </a:r>
            <a:r>
              <a:rPr lang="en-GB" sz="2400" b="1" dirty="0" smtClean="0">
                <a:solidFill>
                  <a:srgbClr val="77933C"/>
                </a:solidFill>
                <a:latin typeface="Arial" charset="0"/>
              </a:rPr>
              <a:t>local and political knowledge</a:t>
            </a:r>
          </a:p>
          <a:p>
            <a:pPr>
              <a:buNone/>
            </a:pPr>
            <a:endParaRPr lang="en-GB" sz="2800" dirty="0">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fontScale="90000"/>
          </a:bodyPr>
          <a:lstStyle/>
          <a:p>
            <a:r>
              <a:rPr lang="en-GB" sz="3600" b="1" dirty="0" smtClean="0">
                <a:solidFill>
                  <a:srgbClr val="31859C"/>
                </a:solidFill>
              </a:rPr>
              <a:t>Concluding thoughts</a:t>
            </a:r>
            <a:endParaRPr lang="en-GB" sz="3600" b="1" dirty="0">
              <a:solidFill>
                <a:srgbClr val="31859C"/>
              </a:solidFill>
            </a:endParaRPr>
          </a:p>
        </p:txBody>
      </p:sp>
      <p:sp>
        <p:nvSpPr>
          <p:cNvPr id="3" name="Content Placeholder 2"/>
          <p:cNvSpPr>
            <a:spLocks noGrp="1"/>
          </p:cNvSpPr>
          <p:nvPr>
            <p:ph idx="1"/>
          </p:nvPr>
        </p:nvSpPr>
        <p:spPr>
          <a:xfrm>
            <a:off x="179512" y="620688"/>
            <a:ext cx="8964488" cy="6552728"/>
          </a:xfrm>
        </p:spPr>
        <p:txBody>
          <a:bodyPr>
            <a:normAutofit fontScale="92500" lnSpcReduction="10000"/>
          </a:bodyPr>
          <a:lstStyle/>
          <a:p>
            <a:pPr>
              <a:spcAft>
                <a:spcPts val="1200"/>
              </a:spcAft>
            </a:pPr>
            <a:r>
              <a:rPr lang="en-GB" sz="2800" b="1" dirty="0">
                <a:solidFill>
                  <a:srgbClr val="77933C"/>
                </a:solidFill>
              </a:rPr>
              <a:t>Scottish approach</a:t>
            </a:r>
            <a:r>
              <a:rPr lang="en-GB" sz="2800" dirty="0"/>
              <a:t>: international evidence + local knowledge </a:t>
            </a:r>
            <a:r>
              <a:rPr lang="en-GB" sz="2800" b="1" dirty="0">
                <a:solidFill>
                  <a:srgbClr val="77933C"/>
                </a:solidFill>
              </a:rPr>
              <a:t>= </a:t>
            </a:r>
            <a:r>
              <a:rPr lang="en-GB" sz="2800" dirty="0"/>
              <a:t>home-grown democratic innovation</a:t>
            </a:r>
          </a:p>
          <a:p>
            <a:pPr>
              <a:spcAft>
                <a:spcPts val="1200"/>
              </a:spcAft>
            </a:pPr>
            <a:r>
              <a:rPr lang="en-GB" sz="2800" dirty="0" smtClean="0"/>
              <a:t>Understanding how </a:t>
            </a:r>
            <a:r>
              <a:rPr lang="en-GB" sz="2800" b="1" dirty="0" smtClean="0">
                <a:solidFill>
                  <a:srgbClr val="77933C"/>
                </a:solidFill>
              </a:rPr>
              <a:t>participatory, deliberative and representative </a:t>
            </a:r>
            <a:r>
              <a:rPr lang="en-GB" sz="2800" dirty="0" smtClean="0"/>
              <a:t>democracy </a:t>
            </a:r>
            <a:r>
              <a:rPr lang="en-GB" sz="2800" b="1" dirty="0" smtClean="0">
                <a:solidFill>
                  <a:srgbClr val="77933C"/>
                </a:solidFill>
              </a:rPr>
              <a:t>coalesce or collide &gt; </a:t>
            </a:r>
            <a:r>
              <a:rPr lang="en-GB" sz="2400" dirty="0" smtClean="0"/>
              <a:t>Need </a:t>
            </a:r>
            <a:r>
              <a:rPr lang="en-GB" sz="2400" dirty="0"/>
              <a:t>for institutional </a:t>
            </a:r>
            <a:r>
              <a:rPr lang="en-GB" sz="2400" b="1" dirty="0" smtClean="0">
                <a:solidFill>
                  <a:schemeClr val="accent3">
                    <a:lumMod val="75000"/>
                  </a:schemeClr>
                </a:solidFill>
              </a:rPr>
              <a:t>reforms</a:t>
            </a:r>
            <a:r>
              <a:rPr lang="en-GB" sz="2400" dirty="0" smtClean="0"/>
              <a:t> as well as ‘culture change’?</a:t>
            </a:r>
            <a:endParaRPr lang="en-GB" sz="2400" dirty="0"/>
          </a:p>
          <a:p>
            <a:pPr>
              <a:spcAft>
                <a:spcPts val="1200"/>
              </a:spcAft>
            </a:pPr>
            <a:r>
              <a:rPr lang="en-GB" sz="2800" b="1" dirty="0">
                <a:solidFill>
                  <a:srgbClr val="77933C"/>
                </a:solidFill>
              </a:rPr>
              <a:t>Capacity building:</a:t>
            </a:r>
            <a:r>
              <a:rPr lang="en-GB" sz="2800" dirty="0"/>
              <a:t> facilitation, mediation, negotiation and process design </a:t>
            </a:r>
            <a:r>
              <a:rPr lang="en-GB" sz="2800" dirty="0" smtClean="0"/>
              <a:t>skills + Collaborative, creative, facilitative </a:t>
            </a:r>
            <a:r>
              <a:rPr lang="en-GB" sz="2800" b="1" dirty="0" smtClean="0">
                <a:solidFill>
                  <a:srgbClr val="77933C"/>
                </a:solidFill>
              </a:rPr>
              <a:t>leadership </a:t>
            </a:r>
          </a:p>
          <a:p>
            <a:pPr>
              <a:spcAft>
                <a:spcPts val="1200"/>
              </a:spcAft>
            </a:pPr>
            <a:r>
              <a:rPr lang="en-GB" sz="2800" b="1" dirty="0" smtClean="0">
                <a:solidFill>
                  <a:schemeClr val="accent3">
                    <a:lumMod val="75000"/>
                  </a:schemeClr>
                </a:solidFill>
              </a:rPr>
              <a:t>EMPOWERED and DELIBERATIVE</a:t>
            </a:r>
            <a:r>
              <a:rPr lang="en-GB" sz="2800" dirty="0" smtClean="0"/>
              <a:t>? </a:t>
            </a:r>
            <a:r>
              <a:rPr lang="en-GB" sz="2400" dirty="0" smtClean="0"/>
              <a:t>Caution </a:t>
            </a:r>
            <a:r>
              <a:rPr lang="en-GB" sz="2400" dirty="0"/>
              <a:t>about piecemeal approaches, i.e. </a:t>
            </a:r>
            <a:r>
              <a:rPr lang="en-GB" sz="2400" dirty="0" smtClean="0"/>
              <a:t>‘</a:t>
            </a:r>
            <a:r>
              <a:rPr lang="en-GB" sz="2400" dirty="0"/>
              <a:t>ad hoc’ community engagement ‘tools’ rather than </a:t>
            </a:r>
            <a:r>
              <a:rPr lang="en-GB" sz="2400" dirty="0" smtClean="0"/>
              <a:t>new processes coherently connected to the democratic </a:t>
            </a:r>
            <a:r>
              <a:rPr lang="en-GB" sz="2400" dirty="0"/>
              <a:t>system</a:t>
            </a:r>
            <a:endParaRPr lang="en-GB" sz="2400" dirty="0" smtClean="0"/>
          </a:p>
          <a:p>
            <a:pPr>
              <a:spcAft>
                <a:spcPts val="1200"/>
              </a:spcAft>
            </a:pPr>
            <a:r>
              <a:rPr lang="en-GB" sz="2800" b="1" dirty="0" smtClean="0">
                <a:solidFill>
                  <a:srgbClr val="77933C"/>
                </a:solidFill>
              </a:rPr>
              <a:t>Funding:</a:t>
            </a:r>
            <a:r>
              <a:rPr lang="en-GB" sz="2800" dirty="0" smtClean="0"/>
              <a:t> resource-intensive, but</a:t>
            </a:r>
          </a:p>
          <a:p>
            <a:pPr lvl="1">
              <a:spcAft>
                <a:spcPts val="1200"/>
              </a:spcAft>
            </a:pPr>
            <a:r>
              <a:rPr lang="en-GB" sz="2400" dirty="0" smtClean="0"/>
              <a:t>High-stakes community issues</a:t>
            </a:r>
          </a:p>
          <a:p>
            <a:pPr lvl="1">
              <a:spcAft>
                <a:spcPts val="1200"/>
              </a:spcAft>
            </a:pPr>
            <a:r>
              <a:rPr lang="en-GB" sz="2400" dirty="0" smtClean="0"/>
              <a:t>Quality over quantity</a:t>
            </a:r>
            <a:endParaRPr lang="en-GB" sz="2400" dirty="0"/>
          </a:p>
        </p:txBody>
      </p:sp>
    </p:spTree>
    <p:extLst>
      <p:ext uri="{BB962C8B-B14F-4D97-AF65-F5344CB8AC3E}">
        <p14:creationId xmlns:p14="http://schemas.microsoft.com/office/powerpoint/2010/main" val="75750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3141132" y="1066800"/>
            <a:ext cx="6002867" cy="5486400"/>
          </a:xfrm>
        </p:spPr>
        <p:txBody>
          <a:bodyPr>
            <a:noAutofit/>
          </a:bodyPr>
          <a:lstStyle/>
          <a:p>
            <a:r>
              <a:rPr lang="en-US" sz="2800" dirty="0" smtClean="0">
                <a:solidFill>
                  <a:srgbClr val="FF0000"/>
                </a:solidFill>
              </a:rPr>
              <a:t/>
            </a:r>
            <a:br>
              <a:rPr lang="en-US" sz="2800" dirty="0" smtClean="0">
                <a:solidFill>
                  <a:srgbClr val="FF0000"/>
                </a:solidFill>
              </a:rPr>
            </a:br>
            <a:r>
              <a:rPr lang="en-US" sz="2800" dirty="0" smtClean="0">
                <a:solidFill>
                  <a:srgbClr val="FF0000"/>
                </a:solidFill>
              </a:rPr>
              <a:t/>
            </a:r>
            <a:br>
              <a:rPr lang="en-US" sz="2800" dirty="0" smtClean="0">
                <a:solidFill>
                  <a:srgbClr val="FF0000"/>
                </a:solidFill>
              </a:rPr>
            </a:br>
            <a:r>
              <a:rPr lang="en-US" sz="2800" dirty="0" smtClean="0">
                <a:solidFill>
                  <a:srgbClr val="FF0000"/>
                </a:solidFill>
              </a:rPr>
              <a:t/>
            </a:r>
            <a:br>
              <a:rPr lang="en-US" sz="2800" dirty="0" smtClean="0">
                <a:solidFill>
                  <a:srgbClr val="FF0000"/>
                </a:solidFill>
              </a:rPr>
            </a:br>
            <a:r>
              <a:rPr lang="en-US" sz="2800" dirty="0" smtClean="0">
                <a:solidFill>
                  <a:srgbClr val="FF0000"/>
                </a:solidFill>
              </a:rPr>
              <a:t/>
            </a:r>
            <a:br>
              <a:rPr lang="en-US" sz="2800" dirty="0" smtClean="0">
                <a:solidFill>
                  <a:srgbClr val="FF0000"/>
                </a:solidFill>
              </a:rPr>
            </a:br>
            <a:r>
              <a:rPr lang="en-US" sz="2800" dirty="0">
                <a:solidFill>
                  <a:srgbClr val="FF0000"/>
                </a:solidFill>
              </a:rPr>
              <a:t/>
            </a:r>
            <a:br>
              <a:rPr lang="en-US" sz="2800" dirty="0">
                <a:solidFill>
                  <a:srgbClr val="FF0000"/>
                </a:solidFill>
              </a:rPr>
            </a:br>
            <a:r>
              <a:rPr lang="en-US" sz="2800" dirty="0" smtClean="0"/>
              <a:t/>
            </a:r>
            <a:br>
              <a:rPr lang="en-US" sz="2800" dirty="0" smtClean="0"/>
            </a:br>
            <a:r>
              <a:rPr lang="en-US" sz="2800" dirty="0" smtClean="0"/>
              <a:t/>
            </a:r>
            <a:br>
              <a:rPr lang="en-US" sz="2800" dirty="0" smtClean="0"/>
            </a:br>
            <a:r>
              <a:rPr lang="en-US" sz="2800" b="1" dirty="0" smtClean="0">
                <a:solidFill>
                  <a:srgbClr val="31859C"/>
                </a:solidFill>
              </a:rPr>
              <a:t>What Works Scotland </a:t>
            </a:r>
            <a:br>
              <a:rPr lang="en-US" sz="2800" b="1" dirty="0" smtClean="0">
                <a:solidFill>
                  <a:srgbClr val="31859C"/>
                </a:solidFill>
              </a:rPr>
            </a:br>
            <a:r>
              <a:rPr lang="en-US" sz="2800" dirty="0" smtClean="0">
                <a:hlinkClick r:id="rId2"/>
              </a:rPr>
              <a:t>http://whatworksscotland.ac.uk</a:t>
            </a:r>
            <a:r>
              <a:rPr lang="en-US" sz="2800" dirty="0" smtClean="0"/>
              <a:t> </a:t>
            </a:r>
            <a:br>
              <a:rPr lang="en-US" sz="2800" dirty="0" smtClean="0"/>
            </a:br>
            <a:r>
              <a:rPr lang="en-US" sz="2800" dirty="0" smtClean="0"/>
              <a:t/>
            </a:r>
            <a:br>
              <a:rPr lang="en-US" sz="2800" dirty="0" smtClean="0"/>
            </a:br>
            <a:r>
              <a:rPr lang="en-US" sz="2800" dirty="0"/>
              <a:t/>
            </a:r>
            <a:br>
              <a:rPr lang="en-US" sz="2800" dirty="0"/>
            </a:br>
            <a:r>
              <a:rPr lang="en-US" sz="2800" dirty="0"/>
              <a:t/>
            </a:r>
            <a:br>
              <a:rPr lang="en-US" sz="2800" dirty="0"/>
            </a:br>
            <a:r>
              <a:rPr lang="en-US" sz="2800" dirty="0">
                <a:solidFill>
                  <a:srgbClr val="FF0000"/>
                </a:solidFill>
              </a:rPr>
              <a:t>Get in touch: </a:t>
            </a:r>
            <a:br>
              <a:rPr lang="en-US" sz="2800" dirty="0">
                <a:solidFill>
                  <a:srgbClr val="FF0000"/>
                </a:solidFill>
              </a:rPr>
            </a:br>
            <a:r>
              <a:rPr lang="en-US" sz="2800" dirty="0">
                <a:solidFill>
                  <a:srgbClr val="FF0000"/>
                </a:solidFill>
              </a:rPr>
              <a:t>  </a:t>
            </a:r>
            <a:r>
              <a:rPr lang="en-US" sz="2800" dirty="0">
                <a:hlinkClick r:id="rId3"/>
              </a:rPr>
              <a:t>oliver.escobar@ed.ac.uk</a:t>
            </a:r>
            <a:r>
              <a:rPr lang="en-US" sz="2800" dirty="0"/>
              <a:t> </a:t>
            </a:r>
            <a:br>
              <a:rPr lang="en-US" sz="2800" dirty="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2800" dirty="0" smtClean="0"/>
          </a:p>
        </p:txBody>
      </p:sp>
      <p:pic>
        <p:nvPicPr>
          <p:cNvPr id="19459" name="Content Placeholder 8" descr="1269008137164_f.jpg"/>
          <p:cNvPicPr>
            <a:picLocks noGrp="1" noChangeAspect="1"/>
          </p:cNvPicPr>
          <p:nvPr>
            <p:ph idx="1"/>
          </p:nvPr>
        </p:nvPicPr>
        <p:blipFill>
          <a:blip r:embed="rId4"/>
          <a:srcRect/>
          <a:stretch>
            <a:fillRect/>
          </a:stretch>
        </p:blipFill>
        <p:spPr>
          <a:xfrm>
            <a:off x="457200" y="2057400"/>
            <a:ext cx="2210410" cy="3947160"/>
          </a:xfrm>
        </p:spPr>
      </p:pic>
      <p:sp>
        <p:nvSpPr>
          <p:cNvPr id="4" name="TextBox 3"/>
          <p:cNvSpPr txBox="1"/>
          <p:nvPr/>
        </p:nvSpPr>
        <p:spPr>
          <a:xfrm rot="20813399">
            <a:off x="215107" y="461665"/>
            <a:ext cx="4128294" cy="923330"/>
          </a:xfrm>
          <a:prstGeom prst="rect">
            <a:avLst/>
          </a:prstGeom>
          <a:noFill/>
        </p:spPr>
        <p:txBody>
          <a:bodyPr wrap="square" rtlCol="0">
            <a:spAutoFit/>
          </a:bodyPr>
          <a:lstStyle/>
          <a:p>
            <a:r>
              <a:rPr lang="en-GB" sz="5400" b="1" dirty="0" smtClean="0">
                <a:ln w="18415" cmpd="sng">
                  <a:solidFill>
                    <a:srgbClr val="FFFFFF"/>
                  </a:solidFill>
                  <a:prstDash val="solid"/>
                </a:ln>
                <a:solidFill>
                  <a:srgbClr val="31859C"/>
                </a:solidFill>
                <a:effectLst>
                  <a:outerShdw blurRad="63500" dir="3600000" algn="tl" rotWithShape="0">
                    <a:srgbClr val="000000">
                      <a:alpha val="70000"/>
                    </a:srgbClr>
                  </a:outerShdw>
                </a:effectLst>
              </a:rPr>
              <a:t>Thank you!</a:t>
            </a:r>
            <a:endParaRPr lang="en-GB" sz="5400" b="1" dirty="0">
              <a:ln w="18415" cmpd="sng">
                <a:solidFill>
                  <a:srgbClr val="FFFFFF"/>
                </a:solidFill>
                <a:prstDash val="solid"/>
              </a:ln>
              <a:solidFill>
                <a:srgbClr val="31859C"/>
              </a:solidFill>
              <a:effectLst>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oup 3d.png"/>
          <p:cNvPicPr>
            <a:picLocks noGrp="1" noChangeAspect="1"/>
          </p:cNvPicPr>
          <p:nvPr>
            <p:ph idx="1"/>
          </p:nvPr>
        </p:nvPicPr>
        <p:blipFill>
          <a:blip r:embed="rId3">
            <a:duotone>
              <a:schemeClr val="accent5">
                <a:shade val="45000"/>
                <a:satMod val="135000"/>
              </a:schemeClr>
              <a:prstClr val="white"/>
            </a:duotone>
            <a:extLst>
              <a:ext uri="{BEBA8EAE-BF5A-486C-A8C5-ECC9F3942E4B}">
                <a14:imgProps xmlns:a14="http://schemas.microsoft.com/office/drawing/2010/main">
                  <a14:imgLayer>
                    <a14:imgEffect>
                      <a14:sharpenSoften amount="50000"/>
                    </a14:imgEffect>
                    <a14:imgEffect>
                      <a14:saturation sat="400000"/>
                    </a14:imgEffect>
                  </a14:imgLayer>
                </a14:imgProps>
              </a:ext>
            </a:extLst>
          </a:blip>
          <a:srcRect l="-16598" r="-16598"/>
          <a:stretch>
            <a:fillRect/>
          </a:stretch>
        </p:blipFill>
        <p:spPr>
          <a:xfrm>
            <a:off x="-152400" y="533400"/>
            <a:ext cx="6731374" cy="3701976"/>
          </a:xfrm>
          <a:scene3d>
            <a:camera prst="orthographicFront"/>
            <a:lightRig rig="threePt" dir="t"/>
          </a:scene3d>
          <a:sp3d>
            <a:bevelT w="165100" prst="coolSlant"/>
            <a:bevelB prst="slope"/>
          </a:sp3d>
        </p:spPr>
      </p:pic>
      <p:pic>
        <p:nvPicPr>
          <p:cNvPr id="5" name="Picture 4" descr="WWlogosmall.jpg"/>
          <p:cNvPicPr>
            <a:picLocks noChangeAspect="1"/>
          </p:cNvPicPr>
          <p:nvPr/>
        </p:nvPicPr>
        <p:blipFill>
          <a:blip r:embed="rId4"/>
          <a:stretch>
            <a:fillRect/>
          </a:stretch>
        </p:blipFill>
        <p:spPr>
          <a:xfrm>
            <a:off x="6248400" y="4477786"/>
            <a:ext cx="2724709" cy="164880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916" y="548680"/>
            <a:ext cx="8229600" cy="2921496"/>
          </a:xfrm>
        </p:spPr>
        <p:txBody>
          <a:bodyPr>
            <a:noAutofit/>
          </a:bodyPr>
          <a:lstStyle/>
          <a:p>
            <a:pPr marL="457200" lvl="1" indent="0">
              <a:lnSpc>
                <a:spcPct val="70000"/>
              </a:lnSpc>
              <a:spcAft>
                <a:spcPts val="1200"/>
              </a:spcAft>
              <a:buNone/>
            </a:pPr>
            <a:r>
              <a:rPr lang="en-US" sz="7200" dirty="0" smtClean="0">
                <a:solidFill>
                  <a:srgbClr val="77933C"/>
                </a:solidFill>
              </a:rPr>
              <a:t>Inequalities</a:t>
            </a:r>
          </a:p>
          <a:p>
            <a:pPr marL="457200" lvl="1" indent="0">
              <a:lnSpc>
                <a:spcPct val="70000"/>
              </a:lnSpc>
              <a:spcAft>
                <a:spcPts val="1200"/>
              </a:spcAft>
              <a:buNone/>
            </a:pPr>
            <a:r>
              <a:rPr lang="en-US" sz="7200" dirty="0" smtClean="0">
                <a:solidFill>
                  <a:schemeClr val="accent5">
                    <a:lumMod val="75000"/>
                  </a:schemeClr>
                </a:solidFill>
              </a:rPr>
              <a:t>central in the current policy agenda in Scotland, UK and beyond</a:t>
            </a:r>
            <a:r>
              <a:rPr lang="en-GB" sz="7200" dirty="0" smtClean="0">
                <a:solidFill>
                  <a:schemeClr val="accent5">
                    <a:lumMod val="75000"/>
                  </a:schemeClr>
                </a:solidFill>
              </a:rPr>
              <a:t/>
            </a:r>
            <a:br>
              <a:rPr lang="en-GB" sz="7200" dirty="0" smtClean="0">
                <a:solidFill>
                  <a:schemeClr val="accent5">
                    <a:lumMod val="75000"/>
                  </a:schemeClr>
                </a:solidFill>
              </a:rPr>
            </a:br>
            <a:endParaRPr lang="en-GB" sz="7200" dirty="0">
              <a:solidFill>
                <a:schemeClr val="accent5">
                  <a:lumMod val="75000"/>
                </a:schemeClr>
              </a:solidFill>
            </a:endParaRPr>
          </a:p>
        </p:txBody>
      </p:sp>
    </p:spTree>
    <p:extLst>
      <p:ext uri="{BB962C8B-B14F-4D97-AF65-F5344CB8AC3E}">
        <p14:creationId xmlns:p14="http://schemas.microsoft.com/office/powerpoint/2010/main" val="2408806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52400"/>
            <a:ext cx="7010400" cy="914400"/>
          </a:xfrm>
        </p:spPr>
        <p:txBody>
          <a:bodyPr>
            <a:normAutofit fontScale="90000"/>
          </a:bodyPr>
          <a:lstStyle/>
          <a:p>
            <a:r>
              <a:rPr lang="en-US" dirty="0" err="1" smtClean="0">
                <a:solidFill>
                  <a:srgbClr val="77933C"/>
                </a:solidFill>
              </a:rPr>
              <a:t>i</a:t>
            </a:r>
            <a:r>
              <a:rPr lang="en-GB" dirty="0" err="1" smtClean="0">
                <a:solidFill>
                  <a:srgbClr val="77933C"/>
                </a:solidFill>
              </a:rPr>
              <a:t>nfluencial</a:t>
            </a:r>
            <a:r>
              <a:rPr lang="en-GB" dirty="0" smtClean="0">
                <a:solidFill>
                  <a:srgbClr val="77933C"/>
                </a:solidFill>
              </a:rPr>
              <a:t> research evidence, best sellers </a:t>
            </a:r>
            <a:endParaRPr lang="en-GB" dirty="0">
              <a:solidFill>
                <a:srgbClr val="77933C"/>
              </a:solidFill>
            </a:endParaRPr>
          </a:p>
        </p:txBody>
      </p:sp>
      <p:pic>
        <p:nvPicPr>
          <p:cNvPr id="7" name="Content Placeholder 6" descr="Dorling injustice.jpeg"/>
          <p:cNvPicPr>
            <a:picLocks noGrp="1" noChangeAspect="1"/>
          </p:cNvPicPr>
          <p:nvPr>
            <p:ph sz="half" idx="1"/>
          </p:nvPr>
        </p:nvPicPr>
        <p:blipFill>
          <a:blip r:embed="rId2"/>
          <a:srcRect l="-18041" r="-18041"/>
          <a:stretch>
            <a:fillRect/>
          </a:stretch>
        </p:blipFill>
        <p:spPr/>
      </p:pic>
      <p:pic>
        <p:nvPicPr>
          <p:cNvPr id="8" name="Content Placeholder 7" descr="Spirit level book cover.jpg"/>
          <p:cNvPicPr>
            <a:picLocks noGrp="1" noChangeAspect="1"/>
          </p:cNvPicPr>
          <p:nvPr>
            <p:ph sz="half" idx="2"/>
          </p:nvPr>
        </p:nvPicPr>
        <p:blipFill>
          <a:blip r:embed="rId3"/>
          <a:srcRect l="-17058" r="-17058"/>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916" y="304800"/>
            <a:ext cx="8229600" cy="3165376"/>
          </a:xfrm>
        </p:spPr>
        <p:txBody>
          <a:bodyPr>
            <a:noAutofit/>
          </a:bodyPr>
          <a:lstStyle/>
          <a:p>
            <a:pPr marL="457200" lvl="1" indent="0">
              <a:lnSpc>
                <a:spcPct val="70000"/>
              </a:lnSpc>
              <a:spcAft>
                <a:spcPts val="1200"/>
              </a:spcAft>
              <a:buNone/>
            </a:pPr>
            <a:r>
              <a:rPr lang="en-US" sz="7200" dirty="0" smtClean="0">
                <a:solidFill>
                  <a:srgbClr val="77933C"/>
                </a:solidFill>
              </a:rPr>
              <a:t>Relationship between </a:t>
            </a:r>
          </a:p>
          <a:p>
            <a:pPr marL="457200" lvl="1" indent="0">
              <a:lnSpc>
                <a:spcPct val="70000"/>
              </a:lnSpc>
              <a:spcAft>
                <a:spcPts val="1200"/>
              </a:spcAft>
              <a:buNone/>
            </a:pPr>
            <a:r>
              <a:rPr lang="en-US" sz="7200" dirty="0" smtClean="0">
                <a:solidFill>
                  <a:srgbClr val="77933C"/>
                </a:solidFill>
              </a:rPr>
              <a:t>citizen participation / community engagement </a:t>
            </a:r>
          </a:p>
          <a:p>
            <a:pPr marL="457200" lvl="1" indent="0">
              <a:lnSpc>
                <a:spcPct val="70000"/>
              </a:lnSpc>
              <a:spcAft>
                <a:spcPts val="1200"/>
              </a:spcAft>
              <a:buNone/>
            </a:pPr>
            <a:r>
              <a:rPr lang="en-US" sz="7200" dirty="0" smtClean="0">
                <a:solidFill>
                  <a:schemeClr val="accent5">
                    <a:lumMod val="75000"/>
                  </a:schemeClr>
                </a:solidFill>
              </a:rPr>
              <a:t>And inequalities</a:t>
            </a:r>
            <a:r>
              <a:rPr lang="en-GB" sz="7200" dirty="0" smtClean="0">
                <a:solidFill>
                  <a:schemeClr val="accent5">
                    <a:lumMod val="75000"/>
                  </a:schemeClr>
                </a:solidFill>
              </a:rPr>
              <a:t/>
            </a:r>
            <a:br>
              <a:rPr lang="en-GB" sz="7200" dirty="0" smtClean="0">
                <a:solidFill>
                  <a:schemeClr val="accent5">
                    <a:lumMod val="75000"/>
                  </a:schemeClr>
                </a:solidFill>
              </a:rPr>
            </a:br>
            <a:endParaRPr lang="en-GB" sz="7200" dirty="0">
              <a:solidFill>
                <a:schemeClr val="accent5">
                  <a:lumMod val="75000"/>
                </a:schemeClr>
              </a:solidFill>
            </a:endParaRPr>
          </a:p>
        </p:txBody>
      </p:sp>
    </p:spTree>
    <p:extLst>
      <p:ext uri="{BB962C8B-B14F-4D97-AF65-F5344CB8AC3E}">
        <p14:creationId xmlns:p14="http://schemas.microsoft.com/office/powerpoint/2010/main" val="2408806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916" y="304800"/>
            <a:ext cx="8229600" cy="3165376"/>
          </a:xfrm>
        </p:spPr>
        <p:txBody>
          <a:bodyPr>
            <a:noAutofit/>
          </a:bodyPr>
          <a:lstStyle/>
          <a:p>
            <a:pPr marL="457200" lvl="1" indent="0">
              <a:lnSpc>
                <a:spcPct val="70000"/>
              </a:lnSpc>
              <a:spcAft>
                <a:spcPts val="1200"/>
              </a:spcAft>
              <a:buNone/>
            </a:pPr>
            <a:r>
              <a:rPr lang="en-US" sz="7200" dirty="0" smtClean="0">
                <a:solidFill>
                  <a:srgbClr val="77933C"/>
                </a:solidFill>
              </a:rPr>
              <a:t>Inequalities in health, income, wealth, education…</a:t>
            </a:r>
          </a:p>
          <a:p>
            <a:pPr marL="457200" lvl="1" indent="0">
              <a:lnSpc>
                <a:spcPct val="70000"/>
              </a:lnSpc>
              <a:spcAft>
                <a:spcPts val="1200"/>
              </a:spcAft>
              <a:buNone/>
            </a:pPr>
            <a:r>
              <a:rPr lang="en-US" sz="7200" dirty="0" smtClean="0">
                <a:solidFill>
                  <a:schemeClr val="accent5">
                    <a:lumMod val="75000"/>
                  </a:schemeClr>
                </a:solidFill>
              </a:rPr>
              <a:t>stemming from inequalities of power and influence?</a:t>
            </a:r>
            <a:r>
              <a:rPr lang="en-GB" sz="7200" dirty="0" smtClean="0">
                <a:solidFill>
                  <a:schemeClr val="accent5">
                    <a:lumMod val="75000"/>
                  </a:schemeClr>
                </a:solidFill>
              </a:rPr>
              <a:t/>
            </a:r>
            <a:br>
              <a:rPr lang="en-GB" sz="7200" dirty="0" smtClean="0">
                <a:solidFill>
                  <a:schemeClr val="accent5">
                    <a:lumMod val="75000"/>
                  </a:schemeClr>
                </a:solidFill>
              </a:rPr>
            </a:br>
            <a:endParaRPr lang="en-GB" sz="7200" dirty="0">
              <a:solidFill>
                <a:schemeClr val="accent5">
                  <a:lumMod val="75000"/>
                </a:schemeClr>
              </a:solidFill>
            </a:endParaRPr>
          </a:p>
        </p:txBody>
      </p:sp>
    </p:spTree>
    <p:extLst>
      <p:ext uri="{BB962C8B-B14F-4D97-AF65-F5344CB8AC3E}">
        <p14:creationId xmlns:p14="http://schemas.microsoft.com/office/powerpoint/2010/main" val="2408806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Autofit/>
          </a:bodyPr>
          <a:lstStyle/>
          <a:p>
            <a:r>
              <a:rPr lang="en-GB" sz="3200" b="1" dirty="0" smtClean="0">
                <a:solidFill>
                  <a:srgbClr val="31859C"/>
                </a:solidFill>
              </a:rPr>
              <a:t>a critical approach to participation</a:t>
            </a:r>
            <a:endParaRPr lang="en-GB" sz="3200" b="1" dirty="0">
              <a:solidFill>
                <a:srgbClr val="31859C"/>
              </a:solidFill>
            </a:endParaRPr>
          </a:p>
        </p:txBody>
      </p:sp>
      <p:sp>
        <p:nvSpPr>
          <p:cNvPr id="3" name="Content Placeholder 2"/>
          <p:cNvSpPr>
            <a:spLocks noGrp="1"/>
          </p:cNvSpPr>
          <p:nvPr>
            <p:ph idx="1"/>
          </p:nvPr>
        </p:nvSpPr>
        <p:spPr>
          <a:xfrm>
            <a:off x="228600" y="1066800"/>
            <a:ext cx="8763000" cy="5791200"/>
          </a:xfrm>
        </p:spPr>
        <p:txBody>
          <a:bodyPr>
            <a:normAutofit fontScale="92500"/>
          </a:bodyPr>
          <a:lstStyle/>
          <a:p>
            <a:pPr>
              <a:spcAft>
                <a:spcPts val="600"/>
              </a:spcAft>
            </a:pPr>
            <a:r>
              <a:rPr lang="en-US" sz="2400" dirty="0" smtClean="0"/>
              <a:t>International context –</a:t>
            </a:r>
            <a:r>
              <a:rPr lang="en-GB" sz="2400" dirty="0" smtClean="0"/>
              <a:t>ideology of participation &amp; consultation has spread through public, private and third sectors</a:t>
            </a:r>
          </a:p>
          <a:p>
            <a:pPr>
              <a:spcAft>
                <a:spcPts val="600"/>
              </a:spcAft>
            </a:pPr>
            <a:r>
              <a:rPr lang="en-GB" sz="2162" dirty="0" smtClean="0"/>
              <a:t>Calhoun (2015): </a:t>
            </a:r>
            <a:r>
              <a:rPr lang="en-GB" sz="2400" dirty="0" smtClean="0"/>
              <a:t>“the </a:t>
            </a:r>
            <a:r>
              <a:rPr lang="en-GB" sz="2400" b="1" dirty="0" smtClean="0">
                <a:solidFill>
                  <a:srgbClr val="77933C"/>
                </a:solidFill>
              </a:rPr>
              <a:t>paradox of growing participation and declining democracy</a:t>
            </a:r>
            <a:r>
              <a:rPr lang="en-GB" sz="2400" dirty="0" smtClean="0"/>
              <a:t>”</a:t>
            </a:r>
          </a:p>
          <a:p>
            <a:pPr lvl="1">
              <a:spcAft>
                <a:spcPts val="600"/>
              </a:spcAft>
            </a:pPr>
            <a:r>
              <a:rPr lang="en-US" sz="2000" dirty="0" smtClean="0"/>
              <a:t>A</a:t>
            </a:r>
            <a:r>
              <a:rPr lang="en-GB" sz="2000" dirty="0" smtClean="0"/>
              <a:t> more ‘participatory social style’ but not a more participatory democracy </a:t>
            </a:r>
          </a:p>
          <a:p>
            <a:pPr>
              <a:spcAft>
                <a:spcPts val="600"/>
              </a:spcAft>
            </a:pPr>
            <a:r>
              <a:rPr lang="en-GB" sz="2400" dirty="0" smtClean="0"/>
              <a:t>Wa</a:t>
            </a:r>
            <a:r>
              <a:rPr lang="en-GB" sz="2162" dirty="0" smtClean="0"/>
              <a:t>lker, </a:t>
            </a:r>
            <a:r>
              <a:rPr lang="en-GB" sz="2162" dirty="0" err="1" smtClean="0"/>
              <a:t>McQuarrie</a:t>
            </a:r>
            <a:r>
              <a:rPr lang="en-GB" sz="2162" dirty="0" smtClean="0"/>
              <a:t> &amp; Lee (2015): </a:t>
            </a:r>
            <a:r>
              <a:rPr lang="en-GB" sz="2400" dirty="0" smtClean="0"/>
              <a:t>the </a:t>
            </a:r>
            <a:r>
              <a:rPr lang="en-GB" sz="2400" b="1" dirty="0" smtClean="0">
                <a:solidFill>
                  <a:srgbClr val="77933C"/>
                </a:solidFill>
              </a:rPr>
              <a:t>paradox of growing participation and growing inequalities</a:t>
            </a:r>
            <a:r>
              <a:rPr lang="en-GB" sz="2400" dirty="0" smtClean="0"/>
              <a:t> (influence, health, economic)</a:t>
            </a:r>
          </a:p>
          <a:p>
            <a:pPr>
              <a:spcAft>
                <a:spcPts val="600"/>
              </a:spcAft>
            </a:pPr>
            <a:r>
              <a:rPr lang="en-US" sz="2400" b="1" dirty="0" smtClean="0">
                <a:solidFill>
                  <a:srgbClr val="77933C"/>
                </a:solidFill>
              </a:rPr>
              <a:t>D</a:t>
            </a:r>
            <a:r>
              <a:rPr lang="en-GB" sz="2400" b="1" dirty="0" err="1" smtClean="0">
                <a:solidFill>
                  <a:srgbClr val="77933C"/>
                </a:solidFill>
              </a:rPr>
              <a:t>e-politisation</a:t>
            </a:r>
            <a:r>
              <a:rPr lang="en-GB" sz="2400" b="1" dirty="0" smtClean="0">
                <a:solidFill>
                  <a:srgbClr val="77933C"/>
                </a:solidFill>
              </a:rPr>
              <a:t> of public participation?</a:t>
            </a:r>
          </a:p>
          <a:p>
            <a:pPr lvl="1">
              <a:spcAft>
                <a:spcPts val="600"/>
              </a:spcAft>
            </a:pPr>
            <a:r>
              <a:rPr lang="en-GB" sz="2000" dirty="0" smtClean="0"/>
              <a:t>‘extractive’ nature of the consultation industry &gt; market research, not democracy</a:t>
            </a:r>
          </a:p>
          <a:p>
            <a:pPr lvl="1">
              <a:spcAft>
                <a:spcPts val="600"/>
              </a:spcAft>
            </a:pPr>
            <a:r>
              <a:rPr lang="en-GB" sz="2000" dirty="0" smtClean="0"/>
              <a:t>‘designer democracy’ &gt; ad hoc designs, not part of the democratic system</a:t>
            </a:r>
          </a:p>
          <a:p>
            <a:pPr lvl="1">
              <a:spcAft>
                <a:spcPts val="600"/>
              </a:spcAft>
            </a:pPr>
            <a:r>
              <a:rPr lang="en-GB" sz="2000" dirty="0" smtClean="0"/>
              <a:t>tools for ‘community engagement’ rather than processes for ‘social transformation’?</a:t>
            </a:r>
          </a:p>
          <a:p>
            <a:pPr>
              <a:spcAft>
                <a:spcPts val="600"/>
              </a:spcAft>
            </a:pPr>
            <a:r>
              <a:rPr lang="en-GB" sz="2400" dirty="0" smtClean="0"/>
              <a:t>Lack of </a:t>
            </a:r>
            <a:r>
              <a:rPr lang="en-GB" sz="2400" b="1" dirty="0" smtClean="0">
                <a:solidFill>
                  <a:srgbClr val="77933C"/>
                </a:solidFill>
              </a:rPr>
              <a:t>EMPOWERED + DELIBERATIVE </a:t>
            </a:r>
            <a:r>
              <a:rPr lang="en-GB" sz="2400" dirty="0" smtClean="0"/>
              <a:t>participation? </a:t>
            </a:r>
          </a:p>
          <a:p>
            <a:pPr>
              <a:spcAft>
                <a:spcPts val="600"/>
              </a:spcAft>
            </a:pPr>
            <a:endParaRPr lang="en-GB"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GB" sz="3600" b="1" dirty="0" smtClean="0">
                <a:solidFill>
                  <a:schemeClr val="accent5">
                    <a:lumMod val="75000"/>
                  </a:schemeClr>
                </a:solidFill>
              </a:rPr>
              <a:t>The evolving role of citizens </a:t>
            </a:r>
            <a:br>
              <a:rPr lang="en-GB" sz="3600" b="1" dirty="0" smtClean="0">
                <a:solidFill>
                  <a:schemeClr val="accent5">
                    <a:lumMod val="75000"/>
                  </a:schemeClr>
                </a:solidFill>
              </a:rPr>
            </a:br>
            <a:endParaRPr lang="en-GB" sz="3600" b="1" dirty="0">
              <a:solidFill>
                <a:schemeClr val="accent5">
                  <a:lumMod val="75000"/>
                </a:schemeClr>
              </a:solidFill>
            </a:endParaRPr>
          </a:p>
        </p:txBody>
      </p:sp>
      <p:sp>
        <p:nvSpPr>
          <p:cNvPr id="3" name="Content Placeholder 2"/>
          <p:cNvSpPr>
            <a:spLocks noGrp="1"/>
          </p:cNvSpPr>
          <p:nvPr>
            <p:ph sz="half" idx="1"/>
          </p:nvPr>
        </p:nvSpPr>
        <p:spPr>
          <a:xfrm>
            <a:off x="457199" y="836712"/>
            <a:ext cx="8229601" cy="5832648"/>
          </a:xfrm>
        </p:spPr>
        <p:txBody>
          <a:bodyPr>
            <a:normAutofit fontScale="92500" lnSpcReduction="20000"/>
          </a:bodyPr>
          <a:lstStyle/>
          <a:p>
            <a:pPr>
              <a:spcAft>
                <a:spcPts val="600"/>
              </a:spcAft>
            </a:pPr>
            <a:r>
              <a:rPr lang="en-GB" dirty="0"/>
              <a:t>Decision makers </a:t>
            </a:r>
            <a:r>
              <a:rPr lang="en-GB" b="1" dirty="0">
                <a:solidFill>
                  <a:schemeClr val="accent3">
                    <a:lumMod val="75000"/>
                  </a:schemeClr>
                </a:solidFill>
              </a:rPr>
              <a:t>face </a:t>
            </a:r>
            <a:r>
              <a:rPr lang="en-GB" b="1" dirty="0" smtClean="0">
                <a:solidFill>
                  <a:schemeClr val="accent3">
                    <a:lumMod val="75000"/>
                  </a:schemeClr>
                </a:solidFill>
              </a:rPr>
              <a:t>increasing challenges </a:t>
            </a:r>
            <a:r>
              <a:rPr lang="en-GB" b="1" dirty="0">
                <a:solidFill>
                  <a:schemeClr val="accent3">
                    <a:lumMod val="75000"/>
                  </a:schemeClr>
                </a:solidFill>
              </a:rPr>
              <a:t>+ complexity </a:t>
            </a:r>
            <a:r>
              <a:rPr lang="en-GB" dirty="0"/>
              <a:t>of social problems and policy work – who can help</a:t>
            </a:r>
            <a:r>
              <a:rPr lang="en-GB" dirty="0" smtClean="0"/>
              <a:t>?</a:t>
            </a:r>
          </a:p>
          <a:p>
            <a:pPr>
              <a:spcAft>
                <a:spcPts val="600"/>
              </a:spcAft>
            </a:pPr>
            <a:r>
              <a:rPr lang="en-GB" b="1" dirty="0" smtClean="0">
                <a:solidFill>
                  <a:schemeClr val="accent3">
                    <a:lumMod val="75000"/>
                  </a:schemeClr>
                </a:solidFill>
              </a:rPr>
              <a:t>Narrative of decline </a:t>
            </a:r>
            <a:r>
              <a:rPr lang="en-GB" dirty="0" smtClean="0"/>
              <a:t>(Dalton; Putnam):</a:t>
            </a:r>
          </a:p>
          <a:p>
            <a:pPr lvl="1">
              <a:spcAft>
                <a:spcPts val="600"/>
              </a:spcAft>
            </a:pPr>
            <a:r>
              <a:rPr lang="en-GB" dirty="0" smtClean="0"/>
              <a:t>Declining trust (+ legitimacy) in public institutions; levels of turnout in elections; social capital </a:t>
            </a:r>
          </a:p>
          <a:p>
            <a:pPr>
              <a:spcAft>
                <a:spcPts val="600"/>
              </a:spcAft>
            </a:pPr>
            <a:r>
              <a:rPr lang="en-GB" b="1" dirty="0" smtClean="0">
                <a:solidFill>
                  <a:schemeClr val="accent3">
                    <a:lumMod val="75000"/>
                  </a:schemeClr>
                </a:solidFill>
              </a:rPr>
              <a:t>Narrative of progress </a:t>
            </a:r>
            <a:r>
              <a:rPr lang="en-GB" dirty="0" smtClean="0"/>
              <a:t>(Norris):</a:t>
            </a:r>
          </a:p>
          <a:p>
            <a:pPr lvl="1">
              <a:spcAft>
                <a:spcPts val="600"/>
              </a:spcAft>
            </a:pPr>
            <a:r>
              <a:rPr lang="en-GB" dirty="0" smtClean="0"/>
              <a:t>In the last 50 years citizens</a:t>
            </a:r>
            <a:r>
              <a:rPr lang="en-GB" dirty="0"/>
              <a:t> </a:t>
            </a:r>
            <a:r>
              <a:rPr lang="en-GB" dirty="0" smtClean="0"/>
              <a:t>have become better educated, more critical, less deferential…</a:t>
            </a:r>
          </a:p>
          <a:p>
            <a:pPr>
              <a:spcAft>
                <a:spcPts val="600"/>
              </a:spcAft>
            </a:pPr>
            <a:r>
              <a:rPr lang="en-GB" dirty="0" smtClean="0"/>
              <a:t>Yet… the role of the citizen in policy and political life remains thin – we have built a </a:t>
            </a:r>
            <a:r>
              <a:rPr lang="en-GB" b="1" dirty="0" smtClean="0">
                <a:solidFill>
                  <a:schemeClr val="accent3">
                    <a:lumMod val="75000"/>
                  </a:schemeClr>
                </a:solidFill>
              </a:rPr>
              <a:t>‘democracy of intermediaries’</a:t>
            </a:r>
          </a:p>
          <a:p>
            <a:pPr>
              <a:spcAft>
                <a:spcPts val="600"/>
              </a:spcAft>
            </a:pPr>
            <a:r>
              <a:rPr lang="en-GB" b="1" dirty="0" smtClean="0">
                <a:solidFill>
                  <a:schemeClr val="accent3">
                    <a:lumMod val="75000"/>
                  </a:schemeClr>
                </a:solidFill>
              </a:rPr>
              <a:t>What kind of citizen are citizens invited to be?</a:t>
            </a:r>
          </a:p>
          <a:p>
            <a:pPr lvl="1">
              <a:spcAft>
                <a:spcPts val="600"/>
              </a:spcAft>
            </a:pPr>
            <a:r>
              <a:rPr lang="en-GB" dirty="0" smtClean="0"/>
              <a:t>Spectators, bystanders, complainers, protesters, voters</a:t>
            </a:r>
          </a:p>
          <a:p>
            <a:pPr lvl="1">
              <a:spcAft>
                <a:spcPts val="600"/>
              </a:spcAft>
            </a:pPr>
            <a:r>
              <a:rPr lang="en-GB" dirty="0" smtClean="0"/>
              <a:t>Or deliberative participants, co-producers and decision makers</a:t>
            </a:r>
          </a:p>
        </p:txBody>
      </p:sp>
    </p:spTree>
    <p:extLst>
      <p:ext uri="{BB962C8B-B14F-4D97-AF65-F5344CB8AC3E}">
        <p14:creationId xmlns:p14="http://schemas.microsoft.com/office/powerpoint/2010/main" val="2915315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dirty="0" smtClean="0">
                <a:solidFill>
                  <a:schemeClr val="accent5">
                    <a:lumMod val="75000"/>
                  </a:schemeClr>
                </a:solidFill>
              </a:rPr>
              <a:t>In participatory democracy…</a:t>
            </a:r>
            <a:endParaRPr lang="en-GB" b="1" dirty="0">
              <a:solidFill>
                <a:schemeClr val="accent5">
                  <a:lumMod val="75000"/>
                </a:schemeClr>
              </a:solidFill>
            </a:endParaRPr>
          </a:p>
        </p:txBody>
      </p:sp>
      <p:sp>
        <p:nvSpPr>
          <p:cNvPr id="3" name="Content Placeholder 2"/>
          <p:cNvSpPr>
            <a:spLocks noGrp="1"/>
          </p:cNvSpPr>
          <p:nvPr>
            <p:ph sz="half" idx="1"/>
          </p:nvPr>
        </p:nvSpPr>
        <p:spPr>
          <a:xfrm>
            <a:off x="457199" y="1556792"/>
            <a:ext cx="8229601" cy="5184576"/>
          </a:xfrm>
        </p:spPr>
        <p:txBody>
          <a:bodyPr/>
          <a:lstStyle/>
          <a:p>
            <a:pPr marL="0" indent="0">
              <a:spcAft>
                <a:spcPts val="600"/>
              </a:spcAft>
              <a:buNone/>
            </a:pPr>
            <a:r>
              <a:rPr lang="en-GB" dirty="0" smtClean="0"/>
              <a:t>“</a:t>
            </a:r>
            <a:r>
              <a:rPr lang="en-GB" i="1" dirty="0" smtClean="0"/>
              <a:t>…</a:t>
            </a:r>
            <a:r>
              <a:rPr lang="en-GB" b="1" i="1" dirty="0" smtClean="0">
                <a:solidFill>
                  <a:srgbClr val="31859C"/>
                </a:solidFill>
              </a:rPr>
              <a:t>citizens</a:t>
            </a:r>
            <a:r>
              <a:rPr lang="en-GB" i="1" dirty="0" smtClean="0"/>
              <a:t> govern themselves </a:t>
            </a:r>
            <a:r>
              <a:rPr lang="en-GB" b="1" i="1" dirty="0" smtClean="0">
                <a:solidFill>
                  <a:srgbClr val="31859C"/>
                </a:solidFill>
              </a:rPr>
              <a:t>directly</a:t>
            </a:r>
            <a:r>
              <a:rPr lang="en-GB" i="1" dirty="0" smtClean="0"/>
              <a:t>, not necessarily at every level and in every instance, but </a:t>
            </a:r>
            <a:r>
              <a:rPr lang="en-GB" b="1" i="1" dirty="0" smtClean="0">
                <a:solidFill>
                  <a:srgbClr val="31859C"/>
                </a:solidFill>
              </a:rPr>
              <a:t>frequently</a:t>
            </a:r>
            <a:r>
              <a:rPr lang="en-GB" i="1" dirty="0" smtClean="0"/>
              <a:t> enough and in particular when basic policies are being decided and when </a:t>
            </a:r>
            <a:r>
              <a:rPr lang="en-GB" b="1" i="1" dirty="0" smtClean="0">
                <a:solidFill>
                  <a:srgbClr val="31859C"/>
                </a:solidFill>
              </a:rPr>
              <a:t>significant power</a:t>
            </a:r>
            <a:r>
              <a:rPr lang="en-GB" b="1" i="1" dirty="0" smtClean="0"/>
              <a:t> </a:t>
            </a:r>
            <a:r>
              <a:rPr lang="en-GB" i="1" dirty="0" smtClean="0"/>
              <a:t>is being deployed.</a:t>
            </a:r>
          </a:p>
          <a:p>
            <a:pPr marL="0" indent="0">
              <a:spcAft>
                <a:spcPts val="600"/>
              </a:spcAft>
              <a:buNone/>
            </a:pPr>
            <a:r>
              <a:rPr lang="en-GB" i="1" dirty="0" smtClean="0"/>
              <a:t>This is carried out through </a:t>
            </a:r>
            <a:r>
              <a:rPr lang="en-GB" b="1" i="1" dirty="0" smtClean="0">
                <a:solidFill>
                  <a:srgbClr val="31859C"/>
                </a:solidFill>
              </a:rPr>
              <a:t>institutions</a:t>
            </a:r>
            <a:r>
              <a:rPr lang="en-GB" b="1" i="1" dirty="0" smtClean="0"/>
              <a:t> </a:t>
            </a:r>
            <a:r>
              <a:rPr lang="en-GB" i="1" dirty="0" smtClean="0"/>
              <a:t>designed to </a:t>
            </a:r>
            <a:r>
              <a:rPr lang="en-GB" b="1" i="1" dirty="0" smtClean="0">
                <a:solidFill>
                  <a:srgbClr val="31859C"/>
                </a:solidFill>
              </a:rPr>
              <a:t>facilitate</a:t>
            </a:r>
            <a:r>
              <a:rPr lang="en-GB" i="1" dirty="0" smtClean="0"/>
              <a:t> </a:t>
            </a:r>
            <a:r>
              <a:rPr lang="en-GB" i="1" dirty="0" err="1" smtClean="0"/>
              <a:t>ongoing</a:t>
            </a:r>
            <a:r>
              <a:rPr lang="en-GB" i="1" dirty="0" smtClean="0"/>
              <a:t> civic participation in agenda-setting, deliberation, legislation, and policy implementation…</a:t>
            </a:r>
            <a:r>
              <a:rPr lang="en-GB" dirty="0" smtClean="0"/>
              <a:t>”</a:t>
            </a:r>
          </a:p>
          <a:p>
            <a:pPr marL="0" indent="0">
              <a:spcAft>
                <a:spcPts val="600"/>
              </a:spcAft>
              <a:buNone/>
            </a:pPr>
            <a:endParaRPr lang="en-GB" dirty="0" smtClean="0"/>
          </a:p>
          <a:p>
            <a:pPr marL="0" indent="0" algn="ctr">
              <a:spcAft>
                <a:spcPts val="600"/>
              </a:spcAft>
              <a:buNone/>
            </a:pPr>
            <a:r>
              <a:rPr lang="en-GB" dirty="0" smtClean="0"/>
              <a:t>Benjamin R. Barber, </a:t>
            </a:r>
            <a:r>
              <a:rPr lang="en-GB" i="1" dirty="0" smtClean="0"/>
              <a:t>Strong democracy</a:t>
            </a:r>
            <a:r>
              <a:rPr lang="en-GB" dirty="0" smtClean="0"/>
              <a:t>, </a:t>
            </a:r>
            <a:r>
              <a:rPr lang="en-GB" b="1" dirty="0" smtClean="0">
                <a:solidFill>
                  <a:srgbClr val="31859C"/>
                </a:solidFill>
              </a:rPr>
              <a:t>1984</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2903</TotalTime>
  <Words>1692</Words>
  <Application>Microsoft Office PowerPoint</Application>
  <PresentationFormat>On-screen Show (4:3)</PresentationFormat>
  <Paragraphs>164</Paragraphs>
  <Slides>27</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ＭＳ Ｐゴシック</vt:lpstr>
      <vt:lpstr>Arial</vt:lpstr>
      <vt:lpstr>Calibri</vt:lpstr>
      <vt:lpstr>Times New Roman</vt:lpstr>
      <vt:lpstr>Wingdings</vt:lpstr>
      <vt:lpstr>Office Theme</vt:lpstr>
      <vt:lpstr>Participation and inequalities  CLD practitioners as democratic innovators? </vt:lpstr>
      <vt:lpstr>PowerPoint Presentation</vt:lpstr>
      <vt:lpstr>PowerPoint Presentation</vt:lpstr>
      <vt:lpstr>influencial research evidence, best sellers </vt:lpstr>
      <vt:lpstr>PowerPoint Presentation</vt:lpstr>
      <vt:lpstr>PowerPoint Presentation</vt:lpstr>
      <vt:lpstr>a critical approach to participation</vt:lpstr>
      <vt:lpstr>The evolving role of citizens  </vt:lpstr>
      <vt:lpstr>In participatory democracy…</vt:lpstr>
      <vt:lpstr>Towards deliberative democracy</vt:lpstr>
      <vt:lpstr>Deliberative democracy</vt:lpstr>
      <vt:lpstr>In the last 3 months,   have you participated in a public forum to discuss policy or community issues?</vt:lpstr>
      <vt:lpstr>Stay standing if at that forum there was a reasonable…</vt:lpstr>
      <vt:lpstr>Key challenges in organising  community engagement processes</vt:lpstr>
      <vt:lpstr>PowerPoint Presentation</vt:lpstr>
      <vt:lpstr>Participatory Budgeting : Outcomes in Porto Alegre Baiocchi 2001, 2005; Sintomer et al. 2012; Wampler 2014</vt:lpstr>
      <vt:lpstr>PowerPoint Presentation</vt:lpstr>
      <vt:lpstr>Mini-publics</vt:lpstr>
      <vt:lpstr>PowerPoint Presentation</vt:lpstr>
      <vt:lpstr>Participation and Equalities –  the Irish example</vt:lpstr>
      <vt:lpstr>Recent report-  Involving communities in deliberation: A study of 3 citizens’ juries …     </vt:lpstr>
      <vt:lpstr>PowerPoint Presentation</vt:lpstr>
      <vt:lpstr>PowerPoint Presentation</vt:lpstr>
      <vt:lpstr>CLD practitioners as democratic innovators? A job description</vt:lpstr>
      <vt:lpstr>Concluding thoughts</vt:lpstr>
      <vt:lpstr>       What Works Scotland  http://whatworksscotland.ac.uk     Get in touch:    oliver.escobar@ed.ac.uk          </vt:lpstr>
      <vt:lpstr>PowerPoint Presentation</vt:lpstr>
    </vt:vector>
  </TitlesOfParts>
  <Company>Dragonovski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OE</dc:creator>
  <cp:lastModifiedBy>Mark Langdon</cp:lastModifiedBy>
  <cp:revision>121</cp:revision>
  <dcterms:created xsi:type="dcterms:W3CDTF">2015-10-04T12:59:09Z</dcterms:created>
  <dcterms:modified xsi:type="dcterms:W3CDTF">2015-10-04T19:33:21Z</dcterms:modified>
</cp:coreProperties>
</file>