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325" r:id="rId5"/>
    <p:sldId id="264" r:id="rId6"/>
    <p:sldId id="326" r:id="rId7"/>
    <p:sldId id="328" r:id="rId8"/>
    <p:sldId id="340" r:id="rId9"/>
    <p:sldId id="342" r:id="rId10"/>
    <p:sldId id="336" r:id="rId11"/>
    <p:sldId id="335" r:id="rId12"/>
    <p:sldId id="334" r:id="rId13"/>
    <p:sldId id="339" r:id="rId14"/>
    <p:sldId id="344" r:id="rId15"/>
    <p:sldId id="345" r:id="rId16"/>
    <p:sldId id="347" r:id="rId17"/>
    <p:sldId id="348" r:id="rId18"/>
    <p:sldId id="346" r:id="rId19"/>
    <p:sldId id="343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B5"/>
    <a:srgbClr val="B3D236"/>
    <a:srgbClr val="66FF33"/>
    <a:srgbClr val="00D00A"/>
    <a:srgbClr val="FA005F"/>
    <a:srgbClr val="5A5A5A"/>
    <a:srgbClr val="00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34" autoAdjust="0"/>
    <p:restoredTop sz="92717" autoAdjust="0"/>
  </p:normalViewPr>
  <p:slideViewPr>
    <p:cSldViewPr snapToGrid="0">
      <p:cViewPr>
        <p:scale>
          <a:sx n="72" d="100"/>
          <a:sy n="72" d="100"/>
        </p:scale>
        <p:origin x="-58" y="-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12"/>
    </p:cViewPr>
  </p:sorterViewPr>
  <p:notesViewPr>
    <p:cSldViewPr snapToGrid="0">
      <p:cViewPr varScale="1">
        <p:scale>
          <a:sx n="76" d="100"/>
          <a:sy n="76" d="100"/>
        </p:scale>
        <p:origin x="-2166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A8C41-7247-444A-9DC9-E9ACA2EFD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0705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5B34D-ADEC-457E-B4B9-B8BA594A1FF5}" type="datetimeFigureOut">
              <a:rPr lang="en-GB" smtClean="0"/>
              <a:t>02/08/2016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8C683-9137-4122-84BD-5AA5692D6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2329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front cover page and can only</a:t>
            </a:r>
            <a:r>
              <a:rPr lang="en-US" baseline="0" dirty="0" smtClean="0"/>
              <a:t> be used at the beginning of a PowerPoint presentation once. D</a:t>
            </a:r>
            <a:r>
              <a:rPr lang="en-US" dirty="0" smtClean="0"/>
              <a:t>o</a:t>
            </a:r>
            <a:r>
              <a:rPr lang="en-US" baseline="0" dirty="0" smtClean="0"/>
              <a:t> not add anything else to this screen if it is being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465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681E1DE-DC36-486E-B373-3D56020EB1B3}" type="slidenum">
              <a:rPr lang="en-GB" altLang="en-US">
                <a:latin typeface="Calibri" pitchFamily="34" charset="0"/>
              </a:rPr>
              <a:pPr/>
              <a:t>10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QIs</a:t>
            </a:r>
          </a:p>
          <a:p>
            <a:r>
              <a:rPr lang="en-GB" dirty="0" smtClean="0"/>
              <a:t>1.1, 4.1, 5.1, 9.2 and a theme from 3.1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internal page in </a:t>
            </a:r>
            <a:r>
              <a:rPr lang="en-GB" b="1" dirty="0" smtClean="0"/>
              <a:t>blue</a:t>
            </a:r>
            <a:r>
              <a:rPr lang="en-GB" dirty="0" smtClean="0"/>
              <a:t> and can be duplicated to</a:t>
            </a:r>
            <a:r>
              <a:rPr lang="en-GB" baseline="0" dirty="0" smtClean="0"/>
              <a:t> create additional pages. Always keep the heading and footer as shown.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blue</a:t>
            </a:r>
            <a:r>
              <a:rPr lang="en-US" baseline="0" dirty="0" smtClean="0"/>
              <a:t> internal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internal page in </a:t>
            </a:r>
            <a:r>
              <a:rPr lang="en-GB" b="1" dirty="0" smtClean="0"/>
              <a:t>blue</a:t>
            </a:r>
            <a:r>
              <a:rPr lang="en-GB" dirty="0" smtClean="0"/>
              <a:t> and can be duplicated to</a:t>
            </a:r>
            <a:r>
              <a:rPr lang="en-GB" baseline="0" dirty="0" smtClean="0"/>
              <a:t> create additional pages. Always keep the heading and footer as shown.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blue</a:t>
            </a:r>
            <a:r>
              <a:rPr lang="en-US" baseline="0" dirty="0" smtClean="0"/>
              <a:t> internal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internal page in </a:t>
            </a:r>
            <a:r>
              <a:rPr lang="en-GB" b="1" dirty="0" smtClean="0"/>
              <a:t>blue</a:t>
            </a:r>
            <a:r>
              <a:rPr lang="en-GB" dirty="0" smtClean="0"/>
              <a:t> and can be duplicated to</a:t>
            </a:r>
            <a:r>
              <a:rPr lang="en-GB" baseline="0" dirty="0" smtClean="0"/>
              <a:t> create additional pages. Always keep the heading and footer as shown.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blue</a:t>
            </a:r>
            <a:r>
              <a:rPr lang="en-US" baseline="0" dirty="0" smtClean="0"/>
              <a:t> internal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25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internal page in </a:t>
            </a:r>
            <a:r>
              <a:rPr lang="en-GB" b="1" dirty="0" smtClean="0"/>
              <a:t>blue</a:t>
            </a:r>
            <a:r>
              <a:rPr lang="en-GB" dirty="0" smtClean="0"/>
              <a:t> and can be duplicated to</a:t>
            </a:r>
            <a:r>
              <a:rPr lang="en-GB" baseline="0" dirty="0" smtClean="0"/>
              <a:t> create additional pages. Always keep the heading and footer as shown. </a:t>
            </a:r>
            <a:r>
              <a:rPr lang="en-US" dirty="0" smtClean="0"/>
              <a:t>Use the corresponding</a:t>
            </a:r>
            <a:r>
              <a:rPr lang="en-US" baseline="0" dirty="0" smtClean="0"/>
              <a:t> </a:t>
            </a:r>
            <a:r>
              <a:rPr lang="en-US" b="1" baseline="0" dirty="0" smtClean="0"/>
              <a:t>blue</a:t>
            </a:r>
            <a:r>
              <a:rPr lang="en-US" baseline="0" dirty="0" smtClean="0"/>
              <a:t> internal and back pages if you are using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166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B45C1B8-20D3-45D7-ACE8-9E6A1FD00E13}" type="slidenum">
              <a:rPr lang="en-GB" altLang="en-US">
                <a:latin typeface="Calibri" pitchFamily="34" charset="0"/>
              </a:rPr>
              <a:pPr/>
              <a:t>7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0C8AEDE-F854-4A17-9EC3-758D496F5E2E}" type="slidenum">
              <a:rPr lang="en-GB" altLang="en-US">
                <a:latin typeface="Calibri" pitchFamily="34" charset="0"/>
              </a:rPr>
              <a:pPr/>
              <a:t>8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681E1DE-DC36-486E-B373-3D56020EB1B3}" type="slidenum">
              <a:rPr lang="en-GB" altLang="en-US">
                <a:latin typeface="Calibri" pitchFamily="34" charset="0"/>
              </a:rPr>
              <a:pPr/>
              <a:t>9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0" baseline="0"/>
            </a:lvl1pPr>
            <a:lvl2pPr marL="742950" indent="-285750">
              <a:buFont typeface="Arial"/>
              <a:buChar char="•"/>
              <a:defRPr/>
            </a:lvl2pPr>
            <a:lvl3pPr marL="1257300" indent="-342900">
              <a:buFont typeface="Lucida Grande"/>
              <a:buChar char="-"/>
              <a:defRPr/>
            </a:lvl3pPr>
            <a:lvl4pPr marL="1714500" indent="-342900">
              <a:buClr>
                <a:srgbClr val="00ABB5"/>
              </a:buClr>
              <a:buFont typeface="Wingdings" charset="2"/>
              <a:buChar char="Ø"/>
              <a:defRPr/>
            </a:lvl4pPr>
            <a:lvl5pPr marL="2171700" indent="-342900">
              <a:buClr>
                <a:srgbClr val="00ABB5"/>
              </a:buClr>
              <a:buFont typeface="Lucida Grande"/>
              <a:buChar char="-"/>
              <a:defRPr/>
            </a:lvl5pPr>
            <a:lvl6pPr>
              <a:buClr>
                <a:srgbClr val="00ABB5"/>
              </a:buClr>
              <a:defRPr/>
            </a:lvl6pPr>
          </a:lstStyle>
          <a:p>
            <a:pPr lvl="0"/>
            <a:r>
              <a:rPr lang="en-US" dirty="0" smtClean="0"/>
              <a:t>Main body style like this and leading into bullets: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50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68" y="830264"/>
            <a:ext cx="2747433" cy="4759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751" y="830264"/>
            <a:ext cx="8041216" cy="4759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63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751" y="830263"/>
            <a:ext cx="1083697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5800" y="1887538"/>
            <a:ext cx="10817923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Main body style like this and leading into bullets: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07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8376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654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684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89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925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844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806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92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751" y="830263"/>
            <a:ext cx="1083697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87538"/>
            <a:ext cx="10817923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Main body style like this and leading into bullets: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7001910" y="6304472"/>
            <a:ext cx="451273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00ABB5"/>
                </a:solidFill>
              </a:rPr>
              <a:t>Transforming lives through learning</a:t>
            </a:r>
          </a:p>
        </p:txBody>
      </p:sp>
      <p:sp>
        <p:nvSpPr>
          <p:cNvPr id="1030" name="Picture 9" descr="Education Scotland White (higher res)"/>
          <p:cNvSpPr>
            <a:spLocks noChangeAspect="1" noChangeArrowheads="1"/>
          </p:cNvSpPr>
          <p:nvPr/>
        </p:nvSpPr>
        <p:spPr bwMode="auto">
          <a:xfrm>
            <a:off x="9359900" y="5892800"/>
            <a:ext cx="2159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800"/>
          </a:p>
        </p:txBody>
      </p:sp>
      <p:cxnSp>
        <p:nvCxnSpPr>
          <p:cNvPr id="3" name="Straight Connector 2"/>
          <p:cNvCxnSpPr>
            <a:endCxn id="1030" idx="3"/>
          </p:cNvCxnSpPr>
          <p:nvPr/>
        </p:nvCxnSpPr>
        <p:spPr>
          <a:xfrm flipV="1">
            <a:off x="676690" y="6216650"/>
            <a:ext cx="10842210" cy="41072"/>
          </a:xfrm>
          <a:prstGeom prst="line">
            <a:avLst/>
          </a:prstGeom>
          <a:ln w="12700" cmpd="sng">
            <a:solidFill>
              <a:srgbClr val="B3D2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87260" y="6304472"/>
            <a:ext cx="49388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How Good</a:t>
            </a:r>
            <a:r>
              <a:rPr lang="en-GB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is Our Third Sector Organisation? Framework Workshop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8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BB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/>
        <a:buNone/>
        <a:defRPr sz="20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Arial"/>
        <a:buChar char="•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2pPr>
      <a:lvl3pPr marL="12573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ABB5"/>
        </a:buClr>
        <a:buSzTx/>
        <a:buFont typeface="Lucida Grande"/>
        <a:buChar char="-"/>
        <a:tabLst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3pPr>
      <a:lvl4pPr marL="17145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Wingdings" charset="2"/>
        <a:buChar char="Ø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Lucida Grande"/>
        <a:buChar char="-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Tx/>
        <a:buChar char="»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ES_alllogos_white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784" y="1596956"/>
            <a:ext cx="5968272" cy="364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8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375"/>
            <a:ext cx="12192000" cy="1063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4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4" t="23521" r="26012" b="31464"/>
          <a:stretch>
            <a:fillRect/>
          </a:stretch>
        </p:blipFill>
        <p:spPr bwMode="auto">
          <a:xfrm>
            <a:off x="-19050" y="5840413"/>
            <a:ext cx="122650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itle 1"/>
          <p:cNvSpPr>
            <a:spLocks noGrp="1"/>
          </p:cNvSpPr>
          <p:nvPr>
            <p:ph type="title"/>
          </p:nvPr>
        </p:nvSpPr>
        <p:spPr>
          <a:xfrm>
            <a:off x="588963" y="584200"/>
            <a:ext cx="11049000" cy="782638"/>
          </a:xfrm>
        </p:spPr>
        <p:txBody>
          <a:bodyPr/>
          <a:lstStyle/>
          <a:p>
            <a:pPr eaLnBrk="1" hangingPunct="1"/>
            <a:r>
              <a:rPr lang="en-GB" altLang="en-US" sz="3200" dirty="0" smtClean="0"/>
              <a:t>What is new?</a:t>
            </a:r>
          </a:p>
        </p:txBody>
      </p:sp>
      <p:sp>
        <p:nvSpPr>
          <p:cNvPr id="10245" name="Content Placeholder 2"/>
          <p:cNvSpPr>
            <a:spLocks noGrp="1"/>
          </p:cNvSpPr>
          <p:nvPr>
            <p:ph idx="1"/>
          </p:nvPr>
        </p:nvSpPr>
        <p:spPr>
          <a:xfrm>
            <a:off x="822325" y="1668463"/>
            <a:ext cx="10788650" cy="4171950"/>
          </a:xfrm>
        </p:spPr>
        <p:txBody>
          <a:bodyPr/>
          <a:lstStyle/>
          <a:p>
            <a:pPr marL="457200" indent="-457200" eaLnBrk="1" hangingPunct="1">
              <a:buFont typeface="Arial" pitchFamily="34" charset="0"/>
              <a:buChar char="•"/>
            </a:pPr>
            <a:r>
              <a:rPr lang="en-GB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Greater focus on equality and equity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GB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Introduction of challenge questions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 illustrations of weak practice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Expectation that CLD practitioners will become familiar with and use all of the QIs over time (rather than a focus of a few ‘inspection’ QIs) </a:t>
            </a:r>
            <a:endParaRPr lang="en-GB" alt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eaLnBrk="1" hangingPunct="1">
              <a:buFont typeface="Arial" pitchFamily="34" charset="0"/>
              <a:buChar char="•"/>
            </a:pPr>
            <a:endParaRPr lang="en-GB" altLang="en-US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eaLnBrk="1" hangingPunct="1">
              <a:buFont typeface="Arial" pitchFamily="34" charset="0"/>
              <a:buChar char="•"/>
            </a:pPr>
            <a:endParaRPr lang="en-GB" altLang="en-US" sz="2800" b="1" dirty="0" smtClean="0">
              <a:solidFill>
                <a:srgbClr val="00ABB5"/>
              </a:solidFill>
            </a:endParaRPr>
          </a:p>
          <a:p>
            <a:pPr marL="457200" indent="-457200" eaLnBrk="1" hangingPunct="1">
              <a:buFont typeface="Arial" pitchFamily="34" charset="0"/>
              <a:buChar char="•"/>
            </a:pPr>
            <a:endParaRPr lang="en-GB" altLang="en-US" sz="2800" b="1" dirty="0" smtClean="0">
              <a:solidFill>
                <a:srgbClr val="00ABB5"/>
              </a:solidFill>
            </a:endParaRPr>
          </a:p>
        </p:txBody>
      </p:sp>
      <p:pic>
        <p:nvPicPr>
          <p:cNvPr id="1024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6373813"/>
            <a:ext cx="2805113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2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5058" y="347987"/>
            <a:ext cx="1073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BB5"/>
              </a:buClr>
            </a:pPr>
            <a:r>
              <a:rPr lang="en-GB" sz="2800" b="1" dirty="0" smtClean="0">
                <a:solidFill>
                  <a:srgbClr val="00ABB5"/>
                </a:solidFill>
              </a:rPr>
              <a:t>Inspection and review</a:t>
            </a:r>
            <a:endParaRPr lang="en-GB" sz="2800" b="1" dirty="0">
              <a:solidFill>
                <a:srgbClr val="00ABB5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5058" y="1533070"/>
            <a:ext cx="1017767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ct val="50000"/>
              </a:spcAft>
              <a:buClr>
                <a:srgbClr val="00ABB5"/>
              </a:buClr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Will use HGILDOC? And where appropriate other frameworks including HGIOTSO?, </a:t>
            </a: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HGIOC&amp;S2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?, Place Standards, </a:t>
            </a: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HGIOS4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? </a:t>
            </a:r>
          </a:p>
          <a:p>
            <a:pPr marL="514350" indent="-514350">
              <a:spcAft>
                <a:spcPct val="50000"/>
              </a:spcAft>
              <a:buClr>
                <a:srgbClr val="00ABB5"/>
              </a:buClr>
              <a:buFont typeface="Arial" pitchFamily="34" charset="0"/>
              <a:buChar char="•"/>
            </a:pP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cs typeface="Arial" charset="0"/>
            </a:endParaRPr>
          </a:p>
          <a:p>
            <a:pPr marL="514350" indent="-514350">
              <a:spcAft>
                <a:spcPct val="50000"/>
              </a:spcAft>
              <a:buClr>
                <a:srgbClr val="00ABB5"/>
              </a:buClr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Mix of new inspection and review models developed across all sectors including CLD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45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5058" y="347987"/>
            <a:ext cx="1073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50000"/>
              </a:spcAft>
              <a:buClr>
                <a:srgbClr val="00ABB5"/>
              </a:buClr>
            </a:pPr>
            <a:r>
              <a:rPr lang="en-GB" sz="2800" b="1" dirty="0" smtClean="0">
                <a:solidFill>
                  <a:srgbClr val="00ABB5"/>
                </a:solidFill>
                <a:latin typeface="Arial" charset="0"/>
                <a:cs typeface="Arial" charset="0"/>
              </a:rPr>
              <a:t>Autumn 2016</a:t>
            </a:r>
            <a:r>
              <a:rPr lang="en-GB" sz="2800" b="1" dirty="0" smtClean="0">
                <a:solidFill>
                  <a:srgbClr val="5A5A5A"/>
                </a:solidFill>
                <a:latin typeface="Arial" charset="0"/>
                <a:cs typeface="Arial" charset="0"/>
              </a:rPr>
              <a:t>;</a:t>
            </a:r>
            <a:endParaRPr lang="en-GB" sz="2800" b="1" dirty="0">
              <a:solidFill>
                <a:srgbClr val="5A5A5A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5058" y="893528"/>
            <a:ext cx="101776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Model </a:t>
            </a:r>
            <a:r>
              <a:rPr lang="en-GB" sz="2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endParaRPr lang="en-GB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model will be based </a:t>
            </a:r>
            <a:r>
              <a:rPr lang="en-GB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 local authority  and will focus on the partnership that delivers </a:t>
            </a:r>
            <a:r>
              <a:rPr lang="en-GB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CLD.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It will use four QIs and a theme from another QI.  The four QIs will be graded.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Initial </a:t>
            </a: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contact with the authority being </a:t>
            </a:r>
            <a:r>
              <a:rPr lang="en-GB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inspected 4 weeks prior to phase 1.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Pre-inspection visit to be held around 2 weeks before phase 1.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One report covering both phases. </a:t>
            </a:r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 </a:t>
            </a:r>
          </a:p>
          <a:p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1698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5058" y="347987"/>
            <a:ext cx="1073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50000"/>
              </a:spcAft>
              <a:buClr>
                <a:srgbClr val="00ABB5"/>
              </a:buClr>
            </a:pPr>
            <a:r>
              <a:rPr lang="en-GB" sz="2800" b="1" dirty="0" smtClean="0">
                <a:solidFill>
                  <a:srgbClr val="00ABB5"/>
                </a:solidFill>
                <a:latin typeface="Arial" charset="0"/>
                <a:cs typeface="Arial" charset="0"/>
              </a:rPr>
              <a:t>Autumn 2016</a:t>
            </a:r>
            <a:r>
              <a:rPr lang="en-GB" sz="2800" b="1" dirty="0" smtClean="0">
                <a:solidFill>
                  <a:srgbClr val="5A5A5A"/>
                </a:solidFill>
                <a:latin typeface="Arial" charset="0"/>
                <a:cs typeface="Arial" charset="0"/>
              </a:rPr>
              <a:t>;</a:t>
            </a:r>
            <a:endParaRPr lang="en-GB" sz="2800" b="1" dirty="0">
              <a:solidFill>
                <a:srgbClr val="5A5A5A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5058" y="893528"/>
            <a:ext cx="1017767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Model </a:t>
            </a:r>
            <a:r>
              <a:rPr lang="en-GB" sz="2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endParaRPr lang="en-GB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Phase 1 – </a:t>
            </a:r>
            <a:r>
              <a:rPr lang="en-GB" sz="2000" b="1" u="sng" dirty="0" smtClean="0">
                <a:solidFill>
                  <a:srgbClr val="00ABB5"/>
                </a:solidFill>
                <a:latin typeface="Arial" pitchFamily="34" charset="0"/>
                <a:cs typeface="Arial" pitchFamily="34" charset="0"/>
              </a:rPr>
              <a:t>Strategic Focussed Inspection</a:t>
            </a:r>
            <a:endParaRPr lang="en-GB" sz="2000" b="1" dirty="0" smtClean="0">
              <a:solidFill>
                <a:srgbClr val="00ABB5"/>
              </a:solidFill>
              <a:latin typeface="Arial" pitchFamily="34" charset="0"/>
              <a:cs typeface="Arial" pitchFamily="34" charset="0"/>
            </a:endParaRPr>
          </a:p>
          <a:p>
            <a:endParaRPr lang="en-GB" sz="2000" b="1" dirty="0">
              <a:solidFill>
                <a:srgbClr val="00ABB5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 2 days</a:t>
            </a:r>
          </a:p>
          <a:p>
            <a:endParaRPr lang="en-GB" sz="2000" b="1" dirty="0">
              <a:solidFill>
                <a:srgbClr val="00ABB5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Asking </a:t>
            </a:r>
            <a:r>
              <a:rPr lang="en-GB" sz="2400" b="1" dirty="0" smtClean="0"/>
              <a:t>How </a:t>
            </a:r>
            <a:r>
              <a:rPr lang="en-GB" sz="2400" b="1" dirty="0"/>
              <a:t>good is the strategic leadership of Community Learning and Development</a:t>
            </a:r>
            <a:r>
              <a:rPr lang="en-GB" sz="2400" b="1" dirty="0" smtClean="0"/>
              <a:t>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Focussed </a:t>
            </a: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on the strategic </a:t>
            </a:r>
            <a:r>
              <a:rPr lang="en-GB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aspects,  with the CLD </a:t>
            </a: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Plan as a starting point</a:t>
            </a:r>
            <a:r>
              <a:rPr lang="en-GB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One QI 9.2 and a theme from QI 3.1 (although all 4 QIs used will inform both phases).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Usual team two HMI </a:t>
            </a:r>
          </a:p>
          <a:p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 </a:t>
            </a:r>
          </a:p>
          <a:p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242570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5058" y="347987"/>
            <a:ext cx="1073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50000"/>
              </a:spcAft>
              <a:buClr>
                <a:srgbClr val="00ABB5"/>
              </a:buClr>
            </a:pPr>
            <a:r>
              <a:rPr lang="en-GB" sz="2800" b="1" dirty="0" smtClean="0">
                <a:solidFill>
                  <a:srgbClr val="00ABB5"/>
                </a:solidFill>
                <a:latin typeface="Arial" charset="0"/>
                <a:cs typeface="Arial" charset="0"/>
              </a:rPr>
              <a:t>Autumn 2016</a:t>
            </a:r>
            <a:r>
              <a:rPr lang="en-GB" sz="2800" b="1" dirty="0" smtClean="0">
                <a:solidFill>
                  <a:srgbClr val="5A5A5A"/>
                </a:solidFill>
                <a:latin typeface="Arial" charset="0"/>
                <a:cs typeface="Arial" charset="0"/>
              </a:rPr>
              <a:t>;</a:t>
            </a:r>
            <a:endParaRPr lang="en-GB" sz="2800" b="1" dirty="0">
              <a:solidFill>
                <a:srgbClr val="5A5A5A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5058" y="893528"/>
            <a:ext cx="1017767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Model </a:t>
            </a:r>
            <a:r>
              <a:rPr lang="en-GB" sz="2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endParaRPr lang="en-GB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Phase 2 - </a:t>
            </a:r>
            <a:r>
              <a:rPr lang="en-GB" sz="2000" b="1" u="sng" dirty="0" smtClean="0">
                <a:solidFill>
                  <a:srgbClr val="00ABB5"/>
                </a:solidFill>
                <a:latin typeface="Arial" pitchFamily="34" charset="0"/>
                <a:cs typeface="Arial" pitchFamily="34" charset="0"/>
              </a:rPr>
              <a:t>Place </a:t>
            </a:r>
            <a:r>
              <a:rPr lang="en-GB" sz="2000" b="1" u="sng" dirty="0">
                <a:solidFill>
                  <a:srgbClr val="00ABB5"/>
                </a:solidFill>
                <a:latin typeface="Arial" pitchFamily="34" charset="0"/>
                <a:cs typeface="Arial" pitchFamily="34" charset="0"/>
              </a:rPr>
              <a:t>Based inspection </a:t>
            </a:r>
            <a:endParaRPr lang="en-GB" sz="2000" b="1" u="sng" dirty="0" smtClean="0">
              <a:solidFill>
                <a:srgbClr val="00ABB5"/>
              </a:solidFill>
              <a:latin typeface="Arial" pitchFamily="34" charset="0"/>
              <a:cs typeface="Arial" pitchFamily="34" charset="0"/>
            </a:endParaRPr>
          </a:p>
          <a:p>
            <a:endParaRPr lang="en-GB" sz="2000" b="1" u="sng" dirty="0">
              <a:solidFill>
                <a:srgbClr val="00ABB5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5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3/4 </a:t>
            </a: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weeks </a:t>
            </a:r>
            <a:r>
              <a:rPr lang="en-GB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after the </a:t>
            </a:r>
            <a:r>
              <a:rPr lang="en-GB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SFI</a:t>
            </a:r>
            <a:r>
              <a:rPr lang="en-GB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(occasionally longer)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Asking </a:t>
            </a:r>
            <a: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How 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good </a:t>
            </a:r>
            <a: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is the 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learning and development in a defined local </a:t>
            </a:r>
            <a: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community?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This phase will  focus </a:t>
            </a: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on ‘place’ to look at the operational aspects of the provision. </a:t>
            </a:r>
            <a:r>
              <a:rPr lang="en-GB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Using three  QIs. There </a:t>
            </a: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will be a strong focus on key priorities </a:t>
            </a:r>
            <a:r>
              <a:rPr lang="en-GB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for example prevention and raising </a:t>
            </a: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attainment and </a:t>
            </a:r>
            <a:r>
              <a:rPr lang="en-GB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achievement.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Usual team two HMI and 2 AAs  </a:t>
            </a:r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 </a:t>
            </a:r>
          </a:p>
          <a:p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52988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5058" y="347987"/>
            <a:ext cx="1073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50000"/>
              </a:spcAft>
              <a:buClr>
                <a:srgbClr val="00ABB5"/>
              </a:buClr>
            </a:pPr>
            <a:r>
              <a:rPr lang="en-GB" sz="2800" b="1" dirty="0" smtClean="0">
                <a:solidFill>
                  <a:srgbClr val="00ABB5"/>
                </a:solidFill>
                <a:latin typeface="Arial" charset="0"/>
                <a:cs typeface="Arial" charset="0"/>
              </a:rPr>
              <a:t>Autumn </a:t>
            </a:r>
            <a:r>
              <a:rPr lang="en-GB" sz="2800" b="1" dirty="0">
                <a:solidFill>
                  <a:srgbClr val="00ABB5"/>
                </a:solidFill>
                <a:latin typeface="Arial" charset="0"/>
                <a:cs typeface="Arial" charset="0"/>
              </a:rPr>
              <a:t>2016</a:t>
            </a:r>
            <a:r>
              <a:rPr lang="en-GB" sz="2800" b="1" dirty="0" smtClean="0">
                <a:solidFill>
                  <a:srgbClr val="5A5A5A"/>
                </a:solidFill>
                <a:latin typeface="Arial" charset="0"/>
                <a:cs typeface="Arial" charset="0"/>
              </a:rPr>
              <a:t>;</a:t>
            </a:r>
            <a:endParaRPr lang="en-GB" sz="2800" b="1" dirty="0">
              <a:solidFill>
                <a:srgbClr val="5A5A5A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5058" y="893528"/>
            <a:ext cx="1017767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+mj-lt"/>
              </a:rPr>
              <a:t> </a:t>
            </a:r>
          </a:p>
          <a:p>
            <a:r>
              <a:rPr lang="en-GB" sz="1100" b="1" dirty="0">
                <a:latin typeface="+mj-lt"/>
              </a:rPr>
              <a:t> </a:t>
            </a:r>
            <a:r>
              <a:rPr lang="en-GB" sz="1100" dirty="0">
                <a:latin typeface="+mj-lt"/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708309" y="871207"/>
            <a:ext cx="1042945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Model 2</a:t>
            </a:r>
            <a:endParaRPr lang="en-GB" sz="2000" b="1" u="sng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Aspect or Thematic Reviews that may emerge from Ministerial request and capacity building. </a:t>
            </a:r>
            <a:endParaRPr lang="en-GB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Model </a:t>
            </a:r>
            <a:r>
              <a:rPr lang="en-GB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GB" sz="2000" b="1" u="sng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Validated Self Evaluation for CLD. This would be negotiated with the ALO and linked into the Partnership Agreement with the authority. </a:t>
            </a:r>
            <a:endParaRPr lang="en-GB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Development Trust reviews </a:t>
            </a:r>
            <a:endParaRPr lang="en-GB" sz="2000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We will carry out three further reviews of  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Development </a:t>
            </a: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Trusts 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towards the end of 2016  </a:t>
            </a:r>
            <a:endParaRPr lang="en-GB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ct val="50000"/>
              </a:spcAft>
              <a:buClr>
                <a:srgbClr val="00ABB5"/>
              </a:buClr>
              <a:buFont typeface="Arial" pitchFamily="34" charset="0"/>
              <a:buChar char="•"/>
            </a:pPr>
            <a:r>
              <a:rPr lang="en-GB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Secondary and all through schools </a:t>
            </a:r>
          </a:p>
          <a:p>
            <a:pPr>
              <a:spcAft>
                <a:spcPct val="50000"/>
              </a:spcAft>
              <a:buClr>
                <a:srgbClr val="00ABB5"/>
              </a:buClr>
            </a:pP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Joining school inspections as a team member</a:t>
            </a:r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83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724" t="23521" r="26011" b="31464"/>
          <a:stretch/>
        </p:blipFill>
        <p:spPr>
          <a:xfrm>
            <a:off x="-18538" y="5840541"/>
            <a:ext cx="12263839" cy="1026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02" y="1577009"/>
            <a:ext cx="11049508" cy="2372138"/>
          </a:xfrm>
        </p:spPr>
        <p:txBody>
          <a:bodyPr/>
          <a:lstStyle/>
          <a:p>
            <a:pPr algn="ctr"/>
            <a:r>
              <a:rPr lang="en-GB" sz="4000" dirty="0" smtClean="0"/>
              <a:t>Questions and comments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7" cy="186956"/>
          </a:xfrm>
          <a:prstGeom prst="rect">
            <a:avLst/>
          </a:prstGeom>
        </p:spPr>
      </p:pic>
      <p:pic>
        <p:nvPicPr>
          <p:cNvPr id="11" name="Picture 10" descr="ES_alllogos_colour-01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t="16807" r="10529" b="28484"/>
          <a:stretch/>
        </p:blipFill>
        <p:spPr>
          <a:xfrm>
            <a:off x="843688" y="4569174"/>
            <a:ext cx="2944852" cy="124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1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46348" y="3708280"/>
            <a:ext cx="12303237" cy="3177533"/>
            <a:chOff x="-46348" y="3708280"/>
            <a:chExt cx="12303237" cy="31775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23560" t="23657" r="26010" b="31599"/>
            <a:stretch/>
          </p:blipFill>
          <p:spPr>
            <a:xfrm>
              <a:off x="-46348" y="3708280"/>
              <a:ext cx="12303237" cy="317753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9603" y="5817820"/>
              <a:ext cx="2804346" cy="186956"/>
            </a:xfrm>
            <a:prstGeom prst="rect">
              <a:avLst/>
            </a:prstGeom>
          </p:spPr>
        </p:pic>
      </p:grpSp>
      <p:pic>
        <p:nvPicPr>
          <p:cNvPr id="5" name="Picture 4" descr="ES_alllogos_colour-01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t="16807" r="10529" b="28484"/>
          <a:stretch/>
        </p:blipFill>
        <p:spPr>
          <a:xfrm>
            <a:off x="658157" y="528429"/>
            <a:ext cx="3392718" cy="14286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6532" y="2289451"/>
            <a:ext cx="106332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600" dirty="0" smtClean="0">
              <a:solidFill>
                <a:srgbClr val="00ABB5"/>
              </a:solidFill>
            </a:endParaRPr>
          </a:p>
          <a:p>
            <a:r>
              <a:rPr lang="en-GB" sz="3600" b="1" dirty="0" smtClean="0">
                <a:solidFill>
                  <a:srgbClr val="00ABB5"/>
                </a:solidFill>
              </a:rPr>
              <a:t>How good is the learning and development in our community?</a:t>
            </a:r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788642" y="4209002"/>
            <a:ext cx="30809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B3D236"/>
                </a:solidFill>
              </a:rPr>
              <a:t>Summer  2016</a:t>
            </a:r>
          </a:p>
        </p:txBody>
      </p:sp>
    </p:spTree>
    <p:extLst>
      <p:ext uri="{BB962C8B-B14F-4D97-AF65-F5344CB8AC3E}">
        <p14:creationId xmlns:p14="http://schemas.microsoft.com/office/powerpoint/2010/main" val="171742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724" t="23521" r="26011" b="31464"/>
          <a:stretch/>
        </p:blipFill>
        <p:spPr>
          <a:xfrm>
            <a:off x="-18539" y="5840541"/>
            <a:ext cx="12263839" cy="1026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01" y="525849"/>
            <a:ext cx="11049507" cy="782320"/>
          </a:xfrm>
        </p:spPr>
        <p:txBody>
          <a:bodyPr/>
          <a:lstStyle/>
          <a:p>
            <a:r>
              <a:rPr lang="en-GB" dirty="0" smtClean="0">
                <a:solidFill>
                  <a:srgbClr val="00ABB5"/>
                </a:solidFill>
              </a:rPr>
              <a:t>HGILDOC?</a:t>
            </a:r>
            <a:endParaRPr lang="en-GB" dirty="0">
              <a:solidFill>
                <a:srgbClr val="00ABB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1148" y="1510748"/>
            <a:ext cx="103499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ABB5"/>
              </a:buClr>
              <a:buFont typeface="Arial" pitchFamily="34" charset="0"/>
              <a:buChar char="•"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self-evaluation resource which supports organisations and partnerships 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delivering community learning and development to 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evaluate progress, strength and areas for 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development</a:t>
            </a:r>
          </a:p>
          <a:p>
            <a:pPr marL="342900" indent="-342900">
              <a:buClr>
                <a:srgbClr val="00ABB5"/>
              </a:buClr>
              <a:buFont typeface="Arial" pitchFamily="34" charset="0"/>
              <a:buChar char="•"/>
            </a:pPr>
            <a:endParaRPr lang="en-GB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Clr>
                <a:srgbClr val="00ABB5"/>
              </a:buClr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Written in line with Education Scotland’s values; 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Clr>
                <a:srgbClr val="00ABB5"/>
              </a:buClr>
              <a:buFont typeface="Arial" pitchFamily="34" charset="0"/>
              <a:buChar char="•"/>
            </a:pP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67" y="4142601"/>
            <a:ext cx="3869511" cy="203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7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  <p:pic>
        <p:nvPicPr>
          <p:cNvPr id="7" name="Picture 5" descr="Scan0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023333">
            <a:off x="1759229" y="2787344"/>
            <a:ext cx="2622551" cy="2808288"/>
          </a:xfrm>
          <a:prstGeom prst="rect">
            <a:avLst/>
          </a:prstGeom>
          <a:noFill/>
        </p:spPr>
      </p:pic>
      <p:pic>
        <p:nvPicPr>
          <p:cNvPr id="9" name="Picture 7" descr="Scan00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3601">
            <a:off x="7856431" y="2679394"/>
            <a:ext cx="286596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5058" y="569842"/>
            <a:ext cx="10739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ABB5"/>
              </a:buClr>
              <a:buFont typeface="Arial" pitchFamily="34" charset="0"/>
              <a:buChar char="•"/>
            </a:pPr>
            <a:r>
              <a:rPr lang="en-GB" sz="2800" b="1" dirty="0" smtClean="0"/>
              <a:t>Written in line with other self-evaluation frameworks.  Designed to provide a common self-evaluation language with other sectors</a:t>
            </a:r>
            <a:endParaRPr lang="en-GB" sz="2800" b="1" dirty="0"/>
          </a:p>
        </p:txBody>
      </p:sp>
      <p:pic>
        <p:nvPicPr>
          <p:cNvPr id="10" name="Picture 9" descr="389390 How Good is our School_FINAL - Microsoft Word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9" t="27540" r="36739" b="3706"/>
          <a:stretch/>
        </p:blipFill>
        <p:spPr>
          <a:xfrm>
            <a:off x="4861159" y="1775791"/>
            <a:ext cx="2488222" cy="34725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4731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560" t="23657" r="26010" b="31599"/>
          <a:stretch/>
        </p:blipFill>
        <p:spPr>
          <a:xfrm>
            <a:off x="-46348" y="5828876"/>
            <a:ext cx="12303237" cy="1045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5058" y="569842"/>
            <a:ext cx="1073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BB5"/>
              </a:buClr>
            </a:pPr>
            <a:r>
              <a:rPr lang="en-GB" sz="2800" b="1" dirty="0" smtClean="0">
                <a:solidFill>
                  <a:srgbClr val="00ABB5"/>
                </a:solidFill>
              </a:rPr>
              <a:t>Supports practitioners to undertake the core process of self-evaluation and ask </a:t>
            </a:r>
            <a:endParaRPr lang="en-GB" sz="2800" b="1" dirty="0">
              <a:solidFill>
                <a:srgbClr val="00ABB5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8382" y="1768662"/>
            <a:ext cx="101776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ct val="50000"/>
              </a:spcAft>
              <a:buClr>
                <a:srgbClr val="00ABB5"/>
              </a:buClr>
              <a:buFont typeface="Arial" pitchFamily="34" charset="0"/>
              <a:buChar char="•"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How are we doing? </a:t>
            </a:r>
          </a:p>
          <a:p>
            <a:pPr marL="514350" indent="-514350">
              <a:spcAft>
                <a:spcPct val="50000"/>
              </a:spcAft>
              <a:buClr>
                <a:srgbClr val="00ABB5"/>
              </a:buClr>
              <a:buFont typeface="Arial" pitchFamily="34" charset="0"/>
              <a:buChar char="•"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How do we know? </a:t>
            </a:r>
          </a:p>
          <a:p>
            <a:pPr marL="514350" indent="-514350">
              <a:spcAft>
                <a:spcPct val="50000"/>
              </a:spcAft>
              <a:buClr>
                <a:srgbClr val="00ABB5"/>
              </a:buClr>
              <a:buFont typeface="Arial" pitchFamily="34" charset="0"/>
              <a:buChar char="•"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What are we going to do now?</a:t>
            </a:r>
          </a:p>
        </p:txBody>
      </p:sp>
    </p:spTree>
    <p:extLst>
      <p:ext uri="{BB962C8B-B14F-4D97-AF65-F5344CB8AC3E}">
        <p14:creationId xmlns:p14="http://schemas.microsoft.com/office/powerpoint/2010/main" val="402545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65" y="168090"/>
            <a:ext cx="10836972" cy="1345399"/>
          </a:xfrm>
        </p:spPr>
        <p:txBody>
          <a:bodyPr/>
          <a:lstStyle/>
          <a:p>
            <a:r>
              <a:rPr lang="en-GB" dirty="0" smtClean="0"/>
              <a:t>And engage in the</a:t>
            </a:r>
            <a:br>
              <a:rPr lang="en-GB" dirty="0" smtClean="0"/>
            </a:br>
            <a:r>
              <a:rPr lang="en-GB" dirty="0" smtClean="0"/>
              <a:t>Virtuous cycle of improvement </a:t>
            </a:r>
            <a:endParaRPr lang="en-GB" dirty="0"/>
          </a:p>
        </p:txBody>
      </p:sp>
      <p:pic>
        <p:nvPicPr>
          <p:cNvPr id="3074" name="Picture 2" descr="C:\Users\n117954\AppData\Local\Microsoft\Windows\Temporary Internet Files\Content.Outlook\UWIL0BEX\ES_StrategicObjective3Tool_Interactiv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483" y="204951"/>
            <a:ext cx="4231975" cy="598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1521" y="1605851"/>
            <a:ext cx="488788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404040"/>
                </a:solidFill>
                <a:latin typeface="Arial"/>
                <a:cs typeface="Arial"/>
              </a:rPr>
              <a:t>Looking inwards: </a:t>
            </a:r>
            <a:r>
              <a:rPr lang="en-GB" sz="1800" dirty="0">
                <a:solidFill>
                  <a:srgbClr val="404040"/>
                </a:solidFill>
                <a:latin typeface="Arial"/>
                <a:cs typeface="Arial"/>
              </a:rPr>
              <a:t>to evaluate performance at every level and use the information gathered to decide on what needs to be done to improve.</a:t>
            </a:r>
          </a:p>
          <a:p>
            <a:endParaRPr lang="en-GB" sz="1800" dirty="0">
              <a:solidFill>
                <a:srgbClr val="404040"/>
              </a:solidFill>
              <a:latin typeface="Arial"/>
              <a:cs typeface="Arial"/>
            </a:endParaRPr>
          </a:p>
          <a:p>
            <a:r>
              <a:rPr lang="en-GB" sz="1800" b="1" dirty="0">
                <a:solidFill>
                  <a:srgbClr val="404040"/>
                </a:solidFill>
                <a:latin typeface="Arial"/>
                <a:cs typeface="Arial"/>
              </a:rPr>
              <a:t>Looking outwards: </a:t>
            </a:r>
            <a:r>
              <a:rPr lang="en-GB" sz="1800" dirty="0">
                <a:solidFill>
                  <a:srgbClr val="404040"/>
                </a:solidFill>
                <a:latin typeface="Arial"/>
                <a:cs typeface="Arial"/>
              </a:rPr>
              <a:t>to learn from research, others and best practice and use this to facilitate innovation and creativity and inform improvement actions.</a:t>
            </a:r>
          </a:p>
          <a:p>
            <a:endParaRPr lang="en-GB" sz="1800" dirty="0">
              <a:solidFill>
                <a:srgbClr val="404040"/>
              </a:solidFill>
              <a:latin typeface="Arial"/>
              <a:cs typeface="Arial"/>
            </a:endParaRPr>
          </a:p>
          <a:p>
            <a:r>
              <a:rPr lang="en-GB" sz="1800" b="1" dirty="0">
                <a:solidFill>
                  <a:srgbClr val="404040"/>
                </a:solidFill>
                <a:latin typeface="Arial"/>
                <a:cs typeface="Arial"/>
              </a:rPr>
              <a:t>Looking forwards: </a:t>
            </a:r>
            <a:r>
              <a:rPr lang="en-GB" sz="1800" dirty="0">
                <a:solidFill>
                  <a:srgbClr val="404040"/>
                </a:solidFill>
                <a:latin typeface="Arial"/>
                <a:cs typeface="Arial"/>
              </a:rPr>
              <a:t>to explore what the future might bring and use this information to anticipate what change is required to ensure </a:t>
            </a:r>
            <a:r>
              <a:rPr lang="en-GB" sz="1800" dirty="0" smtClean="0">
                <a:solidFill>
                  <a:srgbClr val="404040"/>
                </a:solidFill>
                <a:latin typeface="Arial"/>
                <a:cs typeface="Arial"/>
              </a:rPr>
              <a:t>we are responsive </a:t>
            </a:r>
            <a:r>
              <a:rPr lang="en-GB" sz="1800" dirty="0">
                <a:solidFill>
                  <a:srgbClr val="404040"/>
                </a:solidFill>
                <a:latin typeface="Arial"/>
                <a:cs typeface="Arial"/>
              </a:rPr>
              <a:t>to the future needs of </a:t>
            </a:r>
            <a:r>
              <a:rPr lang="en-GB" sz="1800" dirty="0" smtClean="0">
                <a:solidFill>
                  <a:srgbClr val="404040"/>
                </a:solidFill>
                <a:latin typeface="Arial"/>
                <a:cs typeface="Arial"/>
              </a:rPr>
              <a:t>all of the people we work with.</a:t>
            </a:r>
            <a:endParaRPr lang="en-GB" sz="18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647" y="564714"/>
            <a:ext cx="780811" cy="308199"/>
          </a:xfrm>
          <a:prstGeom prst="rect">
            <a:avLst/>
          </a:prstGeom>
        </p:spPr>
      </p:pic>
      <p:pic>
        <p:nvPicPr>
          <p:cNvPr id="6" name="Picture 5" descr="gtcs-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520" y="425351"/>
            <a:ext cx="559742" cy="36627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791" y="608487"/>
            <a:ext cx="894659" cy="37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https://encrypted-tbn3.gstatic.com/images?q=tbn:ANd9GcQc-FlCOLygckFEOB3VxYxHw5dQTdekeTJ3FNfrGEyZatJoVFu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262" y="564714"/>
            <a:ext cx="733134" cy="57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006" y="452204"/>
            <a:ext cx="1128785" cy="59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20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375"/>
            <a:ext cx="12192000" cy="1063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8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4" t="23521" r="26012" b="31464"/>
          <a:stretch>
            <a:fillRect/>
          </a:stretch>
        </p:blipFill>
        <p:spPr bwMode="auto">
          <a:xfrm>
            <a:off x="-19050" y="5840413"/>
            <a:ext cx="122650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6373813"/>
            <a:ext cx="2805113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8070574" y="1277868"/>
            <a:ext cx="3364189" cy="4516508"/>
          </a:xfrm>
          <a:prstGeom prst="roundRect">
            <a:avLst/>
          </a:prstGeom>
          <a:solidFill>
            <a:srgbClr val="00AB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smtClean="0"/>
              <a:t>How good is our strategic leadership?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smtClean="0"/>
              <a:t>What is our capacity for improvement?</a:t>
            </a:r>
            <a:endParaRPr lang="en-GB" sz="2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479235" y="1277867"/>
            <a:ext cx="3419061" cy="451650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smtClean="0"/>
              <a:t>How good is our delivery of key processes?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smtClean="0"/>
              <a:t>How good is our operational management?</a:t>
            </a:r>
            <a:endParaRPr lang="en-GB" sz="2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795131" y="1277868"/>
            <a:ext cx="3525078" cy="4516507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smtClean="0"/>
              <a:t>What key outcomes have we achieved?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b="1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smtClean="0"/>
              <a:t>How well do we meet the needs of stakeholders?</a:t>
            </a:r>
            <a:endParaRPr lang="en-GB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8626" y="410817"/>
            <a:ext cx="10666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ABB5"/>
                </a:solidFill>
              </a:rPr>
              <a:t>Still asks 6 key questions</a:t>
            </a:r>
            <a:endParaRPr lang="en-GB" sz="2800" b="1" dirty="0">
              <a:solidFill>
                <a:srgbClr val="00AB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4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375"/>
            <a:ext cx="12192000" cy="1063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3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4" t="23521" r="26012" b="31464"/>
          <a:stretch>
            <a:fillRect/>
          </a:stretch>
        </p:blipFill>
        <p:spPr bwMode="auto">
          <a:xfrm>
            <a:off x="-19050" y="5840413"/>
            <a:ext cx="122650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itle 1"/>
          <p:cNvSpPr>
            <a:spLocks noGrp="1"/>
          </p:cNvSpPr>
          <p:nvPr>
            <p:ph type="title"/>
          </p:nvPr>
        </p:nvSpPr>
        <p:spPr>
          <a:xfrm>
            <a:off x="384175" y="238125"/>
            <a:ext cx="11050588" cy="623266"/>
          </a:xfrm>
        </p:spPr>
        <p:txBody>
          <a:bodyPr/>
          <a:lstStyle/>
          <a:p>
            <a:pPr eaLnBrk="1" hangingPunct="1"/>
            <a:r>
              <a:rPr lang="en-GB" altLang="en-US" sz="2800" dirty="0" smtClean="0"/>
              <a:t>But has a reduced the number of QIs</a:t>
            </a:r>
            <a:r>
              <a:rPr lang="en-GB" altLang="en-US" sz="3200" i="1" dirty="0" smtClean="0"/>
              <a:t>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267799"/>
              </p:ext>
            </p:extLst>
          </p:nvPr>
        </p:nvGraphicFramePr>
        <p:xfrm>
          <a:off x="574674" y="803816"/>
          <a:ext cx="11077575" cy="5398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2525"/>
                <a:gridCol w="3692525"/>
                <a:gridCol w="3692525"/>
              </a:tblGrid>
              <a:tr h="36909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Outcomes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11" marB="4571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Processes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11" marB="4571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Leadership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11" marB="45711">
                    <a:solidFill>
                      <a:srgbClr val="00ABB5"/>
                    </a:solidFill>
                  </a:tcPr>
                </a:tc>
              </a:tr>
              <a:tr h="653022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1.1 Improvements in performance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1" marB="4571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5.1 Delivering the learning offer with learners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1" marB="4571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9.1 Vision, values and aims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1" marB="45711">
                    <a:solidFill>
                      <a:srgbClr val="00ABB5"/>
                    </a:solidFill>
                  </a:tcPr>
                </a:tc>
              </a:tr>
              <a:tr h="653022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2.1 Impact on learners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1" marB="4571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5.2 Inclusion, equality and fairness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1" marB="4571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9.2 Leadership and direction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1" marB="45711">
                    <a:solidFill>
                      <a:srgbClr val="00ABB5"/>
                    </a:solidFill>
                  </a:tcPr>
                </a:tc>
              </a:tr>
              <a:tr h="1504811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3.1 Impact on staff and volunteers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1" marB="4571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6.1 Planning, policy review and development and participation by stakeholders in key processes 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1" marB="4571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9.3 Leading people and developing partnerships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1" marB="45711">
                    <a:solidFill>
                      <a:srgbClr val="00ABB5"/>
                    </a:solidFill>
                  </a:tcPr>
                </a:tc>
              </a:tr>
              <a:tr h="936951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4.1 Impact on the local community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1" marB="4571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8.1 Partnership working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1" marB="4571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9.4 Securing improvement of quality and impact of services 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1" marB="45711">
                    <a:solidFill>
                      <a:srgbClr val="00ABB5"/>
                    </a:solidFill>
                  </a:tcPr>
                </a:tc>
              </a:tr>
              <a:tr h="860250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4.2 Improving impacts from sharing wider practice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1" marB="4571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8.2 Financial, resource, knowledge and information management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1" marB="4571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i="1" dirty="0" smtClean="0">
                          <a:solidFill>
                            <a:schemeClr val="tx1"/>
                          </a:solidFill>
                        </a:rPr>
                        <a:t>10. Capacity for improvement – global judgement based on evidence from the other QIs</a:t>
                      </a:r>
                      <a:endParaRPr lang="en-GB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1" marB="45711">
                    <a:solidFill>
                      <a:srgbClr val="00ABB5"/>
                    </a:solidFill>
                  </a:tcPr>
                </a:tc>
              </a:tr>
            </a:tbl>
          </a:graphicData>
        </a:graphic>
      </p:graphicFrame>
      <p:pic>
        <p:nvPicPr>
          <p:cNvPr id="1847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6373813"/>
            <a:ext cx="2805113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13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375"/>
            <a:ext cx="12192000" cy="1063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4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4" t="23521" r="26012" b="31464"/>
          <a:stretch>
            <a:fillRect/>
          </a:stretch>
        </p:blipFill>
        <p:spPr bwMode="auto">
          <a:xfrm>
            <a:off x="-19050" y="5840413"/>
            <a:ext cx="122650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itle 1"/>
          <p:cNvSpPr>
            <a:spLocks noGrp="1"/>
          </p:cNvSpPr>
          <p:nvPr>
            <p:ph type="title"/>
          </p:nvPr>
        </p:nvSpPr>
        <p:spPr>
          <a:xfrm>
            <a:off x="588963" y="584200"/>
            <a:ext cx="11049000" cy="782638"/>
          </a:xfrm>
        </p:spPr>
        <p:txBody>
          <a:bodyPr/>
          <a:lstStyle/>
          <a:p>
            <a:pPr eaLnBrk="1" hangingPunct="1"/>
            <a:r>
              <a:rPr lang="en-GB" altLang="en-US" sz="3200" dirty="0" smtClean="0"/>
              <a:t>What remains familiar?</a:t>
            </a:r>
          </a:p>
        </p:txBody>
      </p:sp>
      <p:sp>
        <p:nvSpPr>
          <p:cNvPr id="10245" name="Content Placeholder 2"/>
          <p:cNvSpPr>
            <a:spLocks noGrp="1"/>
          </p:cNvSpPr>
          <p:nvPr>
            <p:ph idx="1"/>
          </p:nvPr>
        </p:nvSpPr>
        <p:spPr>
          <a:xfrm>
            <a:off x="822325" y="1668463"/>
            <a:ext cx="10788650" cy="4171950"/>
          </a:xfrm>
        </p:spPr>
        <p:txBody>
          <a:bodyPr/>
          <a:lstStyle/>
          <a:p>
            <a:pPr marL="457200" indent="-457200" eaLnBrk="1" hangingPunct="1">
              <a:buFont typeface="Arial" pitchFamily="34" charset="0"/>
              <a:buChar char="•"/>
            </a:pPr>
            <a:r>
              <a:rPr lang="en-GB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Focus on results - impact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GB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Learners and communities at the centre 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GB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Partnership threaded throughout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Themes and illustrations of very good practice</a:t>
            </a:r>
            <a:endParaRPr lang="en-GB" alt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GB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Colour-coding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GB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Follows Overarching Framework and links to </a:t>
            </a:r>
            <a:r>
              <a:rPr lang="en-GB" alt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EFQM</a:t>
            </a:r>
            <a:endParaRPr lang="en-GB" altLang="en-US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eaLnBrk="1" hangingPunct="1">
              <a:buFont typeface="Arial" pitchFamily="34" charset="0"/>
              <a:buChar char="•"/>
            </a:pPr>
            <a:endParaRPr lang="en-GB" altLang="en-US" sz="2800" b="1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buFont typeface="Arial" pitchFamily="34" charset="0"/>
              <a:buChar char="•"/>
            </a:pPr>
            <a:endParaRPr lang="en-GB" altLang="en-US" sz="2800" b="1" dirty="0" smtClean="0">
              <a:solidFill>
                <a:srgbClr val="00ABB5"/>
              </a:solidFill>
            </a:endParaRPr>
          </a:p>
          <a:p>
            <a:pPr marL="457200" indent="-457200" eaLnBrk="1" hangingPunct="1">
              <a:buFont typeface="Arial" pitchFamily="34" charset="0"/>
              <a:buChar char="•"/>
            </a:pPr>
            <a:endParaRPr lang="en-GB" altLang="en-US" sz="2800" b="1" dirty="0" smtClean="0">
              <a:solidFill>
                <a:srgbClr val="00ABB5"/>
              </a:solidFill>
            </a:endParaRPr>
          </a:p>
        </p:txBody>
      </p:sp>
      <p:pic>
        <p:nvPicPr>
          <p:cNvPr id="1024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6373813"/>
            <a:ext cx="2805113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82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. Education Scotland Powerpoint Final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8A5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009BAA"/>
        </a:accent1>
        <a:accent2>
          <a:srgbClr val="B2D235"/>
        </a:accent2>
        <a:accent3>
          <a:srgbClr val="FFFFFF"/>
        </a:accent3>
        <a:accent4>
          <a:srgbClr val="DADADA"/>
        </a:accent4>
        <a:accent5>
          <a:srgbClr val="AACBD2"/>
        </a:accent5>
        <a:accent6>
          <a:srgbClr val="A1BE2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DC23D987C44B816AEEDA25B50CC4" ma:contentTypeVersion="0" ma:contentTypeDescription="Create a new document." ma:contentTypeScope="" ma:versionID="b6878043c1e9ea6bb1d8ccfc5647808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c96ba11fc0b0f11135d6dc28d8a2ff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967039-C71A-4B84-9858-0728C216CC08}">
  <ds:schemaRefs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E75B553-2AE0-4B0C-913C-4B15DEBD22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C97AF3-2FBD-49FC-BA10-8B6812BE08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2110</TotalTime>
  <Words>939</Words>
  <Application>Microsoft Office PowerPoint</Application>
  <PresentationFormat>Custom</PresentationFormat>
  <Paragraphs>148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3. Education Scotland Powerpoint Final</vt:lpstr>
      <vt:lpstr>PowerPoint Presentation</vt:lpstr>
      <vt:lpstr>PowerPoint Presentation</vt:lpstr>
      <vt:lpstr>HGILDOC?</vt:lpstr>
      <vt:lpstr>PowerPoint Presentation</vt:lpstr>
      <vt:lpstr>PowerPoint Presentation</vt:lpstr>
      <vt:lpstr>And engage in the Virtuous cycle of improvement </vt:lpstr>
      <vt:lpstr>PowerPoint Presentation</vt:lpstr>
      <vt:lpstr>But has a reduced the number of QIs:</vt:lpstr>
      <vt:lpstr>What remains familiar?</vt:lpstr>
      <vt:lpstr>What is new?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and comments</vt:lpstr>
    </vt:vector>
  </TitlesOfParts>
  <Company>Education Scotland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Andrew</dc:creator>
  <cp:lastModifiedBy>Kirsty Anderson</cp:lastModifiedBy>
  <cp:revision>129</cp:revision>
  <cp:lastPrinted>2016-05-30T15:17:53Z</cp:lastPrinted>
  <dcterms:created xsi:type="dcterms:W3CDTF">2014-01-17T15:23:54Z</dcterms:created>
  <dcterms:modified xsi:type="dcterms:W3CDTF">2016-08-02T16:03:24Z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0x01010079FCDC23D987C44B816AEEDA25B50CC4</vt:lpwstr>
  </property>
  <property fmtid="{D5CDD505-2E9C-101B-9397-08002B2CF9AE}" pid="3" name="_dlc_DocIdItemGuid">
    <vt:lpwstr>c74d0d01-22fa-4460-a599-e806a271597e</vt:lpwstr>
  </property>
</Properties>
</file>