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00" r:id="rId3"/>
    <p:sldId id="297" r:id="rId4"/>
    <p:sldId id="303" r:id="rId5"/>
    <p:sldId id="304" r:id="rId6"/>
    <p:sldId id="308" r:id="rId7"/>
    <p:sldId id="306" r:id="rId8"/>
    <p:sldId id="305" r:id="rId9"/>
    <p:sldId id="294" r:id="rId10"/>
  </p:sldIdLst>
  <p:sldSz cx="9144000" cy="6858000" type="screen4x3"/>
  <p:notesSz cx="6740525"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62042" autoAdjust="0"/>
  </p:normalViewPr>
  <p:slideViewPr>
    <p:cSldViewPr>
      <p:cViewPr varScale="1">
        <p:scale>
          <a:sx n="32" d="100"/>
          <a:sy n="32" d="100"/>
        </p:scale>
        <p:origin x="-1810" y="-91"/>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94" cy="493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071" y="0"/>
            <a:ext cx="2920894" cy="493395"/>
          </a:xfrm>
          <a:prstGeom prst="rect">
            <a:avLst/>
          </a:prstGeom>
        </p:spPr>
        <p:txBody>
          <a:bodyPr vert="horz" lIns="91440" tIns="45720" rIns="91440" bIns="45720" rtlCol="0"/>
          <a:lstStyle>
            <a:lvl1pPr algn="r">
              <a:defRPr sz="1200"/>
            </a:lvl1pPr>
          </a:lstStyle>
          <a:p>
            <a:fld id="{035D6DBE-9950-4F03-B8ED-7B13824764A0}" type="datetimeFigureOut">
              <a:rPr lang="en-GB" smtClean="0"/>
              <a:t>29/07/2016</a:t>
            </a:fld>
            <a:endParaRPr lang="en-GB"/>
          </a:p>
        </p:txBody>
      </p:sp>
      <p:sp>
        <p:nvSpPr>
          <p:cNvPr id="4" name="Slide Image Placeholder 3"/>
          <p:cNvSpPr>
            <a:spLocks noGrp="1" noRot="1" noChangeAspect="1"/>
          </p:cNvSpPr>
          <p:nvPr>
            <p:ph type="sldImg" idx="2"/>
          </p:nvPr>
        </p:nvSpPr>
        <p:spPr>
          <a:xfrm>
            <a:off x="903288" y="739775"/>
            <a:ext cx="4933950"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053" y="4687253"/>
            <a:ext cx="5392420" cy="4440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2792"/>
            <a:ext cx="2920894" cy="493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071" y="9372792"/>
            <a:ext cx="2920894" cy="493395"/>
          </a:xfrm>
          <a:prstGeom prst="rect">
            <a:avLst/>
          </a:prstGeom>
        </p:spPr>
        <p:txBody>
          <a:bodyPr vert="horz" lIns="91440" tIns="45720" rIns="91440" bIns="45720" rtlCol="0" anchor="b"/>
          <a:lstStyle>
            <a:lvl1pPr algn="r">
              <a:defRPr sz="1200"/>
            </a:lvl1pPr>
          </a:lstStyle>
          <a:p>
            <a:fld id="{454357DF-CD7F-4AEB-A898-B362807A08EA}" type="slidenum">
              <a:rPr lang="en-GB" smtClean="0"/>
              <a:t>‹#›</a:t>
            </a:fld>
            <a:endParaRPr lang="en-GB"/>
          </a:p>
        </p:txBody>
      </p:sp>
    </p:spTree>
    <p:extLst>
      <p:ext uri="{BB962C8B-B14F-4D97-AF65-F5344CB8AC3E}">
        <p14:creationId xmlns:p14="http://schemas.microsoft.com/office/powerpoint/2010/main" val="313018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66CC"/>
                </a:solidFill>
                <a:latin typeface="Arial" charset="0"/>
              </a:defRPr>
            </a:lvl1pPr>
            <a:lvl2pPr marL="742950" indent="-285750" eaLnBrk="0" hangingPunct="0">
              <a:defRPr sz="1400">
                <a:solidFill>
                  <a:srgbClr val="0066CC"/>
                </a:solidFill>
                <a:latin typeface="Arial" charset="0"/>
              </a:defRPr>
            </a:lvl2pPr>
            <a:lvl3pPr marL="1143000" indent="-228600" eaLnBrk="0" hangingPunct="0">
              <a:defRPr sz="1400">
                <a:solidFill>
                  <a:srgbClr val="0066CC"/>
                </a:solidFill>
                <a:latin typeface="Arial" charset="0"/>
              </a:defRPr>
            </a:lvl3pPr>
            <a:lvl4pPr marL="1600200" indent="-228600" eaLnBrk="0" hangingPunct="0">
              <a:defRPr sz="1400">
                <a:solidFill>
                  <a:srgbClr val="0066CC"/>
                </a:solidFill>
                <a:latin typeface="Arial" charset="0"/>
              </a:defRPr>
            </a:lvl4pPr>
            <a:lvl5pPr marL="2057400" indent="-228600" eaLnBrk="0" hangingPunct="0">
              <a:defRPr sz="1400">
                <a:solidFill>
                  <a:srgbClr val="0066CC"/>
                </a:solidFill>
                <a:latin typeface="Arial" charset="0"/>
              </a:defRPr>
            </a:lvl5pPr>
            <a:lvl6pPr marL="2514600" indent="-228600" eaLnBrk="0" fontAlgn="base" hangingPunct="0">
              <a:lnSpc>
                <a:spcPct val="80000"/>
              </a:lnSpc>
              <a:spcBef>
                <a:spcPct val="20000"/>
              </a:spcBef>
              <a:spcAft>
                <a:spcPct val="0"/>
              </a:spcAft>
              <a:buChar char="•"/>
              <a:defRPr sz="1400">
                <a:solidFill>
                  <a:srgbClr val="0066CC"/>
                </a:solidFill>
                <a:latin typeface="Arial" charset="0"/>
              </a:defRPr>
            </a:lvl6pPr>
            <a:lvl7pPr marL="2971800" indent="-228600" eaLnBrk="0" fontAlgn="base" hangingPunct="0">
              <a:lnSpc>
                <a:spcPct val="80000"/>
              </a:lnSpc>
              <a:spcBef>
                <a:spcPct val="20000"/>
              </a:spcBef>
              <a:spcAft>
                <a:spcPct val="0"/>
              </a:spcAft>
              <a:buChar char="•"/>
              <a:defRPr sz="1400">
                <a:solidFill>
                  <a:srgbClr val="0066CC"/>
                </a:solidFill>
                <a:latin typeface="Arial" charset="0"/>
              </a:defRPr>
            </a:lvl7pPr>
            <a:lvl8pPr marL="3429000" indent="-228600" eaLnBrk="0" fontAlgn="base" hangingPunct="0">
              <a:lnSpc>
                <a:spcPct val="80000"/>
              </a:lnSpc>
              <a:spcBef>
                <a:spcPct val="20000"/>
              </a:spcBef>
              <a:spcAft>
                <a:spcPct val="0"/>
              </a:spcAft>
              <a:buChar char="•"/>
              <a:defRPr sz="1400">
                <a:solidFill>
                  <a:srgbClr val="0066CC"/>
                </a:solidFill>
                <a:latin typeface="Arial" charset="0"/>
              </a:defRPr>
            </a:lvl8pPr>
            <a:lvl9pPr marL="3886200" indent="-228600" eaLnBrk="0" fontAlgn="base" hangingPunct="0">
              <a:lnSpc>
                <a:spcPct val="80000"/>
              </a:lnSpc>
              <a:spcBef>
                <a:spcPct val="20000"/>
              </a:spcBef>
              <a:spcAft>
                <a:spcPct val="0"/>
              </a:spcAft>
              <a:buChar char="•"/>
              <a:defRPr sz="1400">
                <a:solidFill>
                  <a:srgbClr val="0066CC"/>
                </a:solidFill>
                <a:latin typeface="Arial" charset="0"/>
              </a:defRPr>
            </a:lvl9pPr>
          </a:lstStyle>
          <a:p>
            <a:pPr eaLnBrk="1" hangingPunct="1"/>
            <a:fld id="{C3125E7E-023A-4C1B-BAFB-9562DD8F8D02}" type="slidenum">
              <a:rPr lang="en-GB" sz="1200">
                <a:solidFill>
                  <a:prstClr val="black"/>
                </a:solidFill>
              </a:rPr>
              <a:pPr eaLnBrk="1" hangingPunct="1"/>
              <a:t>1</a:t>
            </a:fld>
            <a:endParaRPr lang="en-GB" sz="120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275242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u="sng" kern="1200" dirty="0" smtClean="0">
                <a:solidFill>
                  <a:schemeClr val="tx1"/>
                </a:solidFill>
                <a:effectLst/>
                <a:latin typeface="+mn-lt"/>
                <a:ea typeface="+mn-ea"/>
                <a:cs typeface="+mn-cs"/>
              </a:rPr>
              <a:t>CLD Regulations 2013 </a:t>
            </a:r>
            <a:r>
              <a:rPr lang="en-US" sz="1200" kern="1200" dirty="0" smtClean="0">
                <a:solidFill>
                  <a:schemeClr val="tx1"/>
                </a:solidFill>
                <a:effectLst/>
                <a:latin typeface="+mn-lt"/>
                <a:ea typeface="+mn-ea"/>
                <a:cs typeface="+mn-cs"/>
              </a:rPr>
              <a:t>(addendum</a:t>
            </a:r>
            <a:r>
              <a:rPr lang="en-US" sz="1200" kern="1200" baseline="0" dirty="0" smtClean="0">
                <a:solidFill>
                  <a:schemeClr val="tx1"/>
                </a:solidFill>
                <a:effectLst/>
                <a:latin typeface="+mn-lt"/>
                <a:ea typeface="+mn-ea"/>
                <a:cs typeface="+mn-cs"/>
              </a:rPr>
              <a:t> to Education Act)</a:t>
            </a:r>
            <a:r>
              <a:rPr lang="en-US" sz="1200" kern="1200" dirty="0" smtClean="0">
                <a:solidFill>
                  <a:schemeClr val="tx1"/>
                </a:solidFill>
                <a:effectLst/>
                <a:latin typeface="+mn-lt"/>
                <a:ea typeface="+mn-ea"/>
                <a:cs typeface="+mn-cs"/>
              </a:rPr>
              <a:t> define community learning and development as ‘programmes of learning and activities designed to promote the educational and social development of target individuals and groups.’</a:t>
            </a:r>
          </a:p>
          <a:p>
            <a:pPr marL="171450" indent="-171450">
              <a:buFont typeface="Arial" pitchFamily="34" charset="0"/>
              <a:buChar char="•"/>
            </a:pPr>
            <a:r>
              <a:rPr lang="en-US" sz="1200" kern="1200" dirty="0" smtClean="0">
                <a:solidFill>
                  <a:schemeClr val="tx1"/>
                </a:solidFill>
                <a:effectLst/>
                <a:latin typeface="+mn-lt"/>
                <a:ea typeface="+mn-ea"/>
                <a:cs typeface="+mn-cs"/>
              </a:rPr>
              <a:t>common defining feature is that programmes and activities are developed in dialogue with communities and participants with the aim of helping them tackle real issues in their lives through comm</a:t>
            </a:r>
            <a:r>
              <a:rPr lang="en-US" sz="1200" u="sng" kern="1200" dirty="0" smtClean="0">
                <a:solidFill>
                  <a:schemeClr val="tx1"/>
                </a:solidFill>
                <a:effectLst/>
                <a:latin typeface="+mn-lt"/>
                <a:ea typeface="+mn-ea"/>
                <a:cs typeface="+mn-cs"/>
              </a:rPr>
              <a:t>unity action and community-based learning.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Learning Lunches promote the 7 </a:t>
            </a:r>
            <a:r>
              <a:rPr lang="en-US" u="sng" baseline="0" dirty="0" smtClean="0"/>
              <a:t>competences of the CLD standards council </a:t>
            </a:r>
            <a:r>
              <a:rPr lang="en-US" baseline="0" dirty="0" smtClean="0"/>
              <a:t>– sector body – but these are fairly generic competences mirrored by many other sectors. CLD does have a strong focus on empowerment however. Today we are focusing on ‘facilitate and promote community empowerment’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Also values defined by sector body that underpin these.</a:t>
            </a:r>
          </a:p>
          <a:p>
            <a:pPr marL="171450" indent="-171450">
              <a:buFont typeface="Arial" pitchFamily="34" charset="0"/>
              <a:buChar char="•"/>
            </a:pPr>
            <a:endParaRPr lang="en-GB" dirty="0" smtClean="0"/>
          </a:p>
          <a:p>
            <a:r>
              <a:rPr lang="en-GB" dirty="0" smtClean="0"/>
              <a:t>Values</a:t>
            </a:r>
          </a:p>
          <a:p>
            <a:pPr marL="171450" lvl="0" indent="-171450">
              <a:buFont typeface="Arial" pitchFamily="34" charset="0"/>
              <a:buChar char="•"/>
            </a:pPr>
            <a:r>
              <a:rPr lang="en-GB" sz="1200" u="sng" kern="1200" dirty="0" smtClean="0">
                <a:solidFill>
                  <a:schemeClr val="tx1"/>
                </a:solidFill>
                <a:effectLst/>
                <a:latin typeface="+mn-lt"/>
                <a:ea typeface="+mn-ea"/>
                <a:cs typeface="+mn-cs"/>
              </a:rPr>
              <a:t>Self-determination</a:t>
            </a:r>
            <a:r>
              <a:rPr lang="en-GB" sz="1200" kern="1200" dirty="0" smtClean="0">
                <a:solidFill>
                  <a:schemeClr val="tx1"/>
                </a:solidFill>
                <a:effectLst/>
                <a:latin typeface="+mn-lt"/>
                <a:ea typeface="+mn-ea"/>
                <a:cs typeface="+mn-cs"/>
              </a:rPr>
              <a:t> - respecting the individual and valuing the right of people to make their own choices.</a:t>
            </a:r>
          </a:p>
          <a:p>
            <a:pPr marL="171450" lvl="0" indent="-171450">
              <a:buFont typeface="Arial" pitchFamily="34" charset="0"/>
              <a:buChar char="•"/>
            </a:pPr>
            <a:r>
              <a:rPr lang="en-GB" sz="1200" u="sng" kern="1200" dirty="0" smtClean="0">
                <a:solidFill>
                  <a:schemeClr val="tx1"/>
                </a:solidFill>
                <a:effectLst/>
                <a:latin typeface="+mn-lt"/>
                <a:ea typeface="+mn-ea"/>
                <a:cs typeface="+mn-cs"/>
              </a:rPr>
              <a:t>Inclusion </a:t>
            </a:r>
            <a:r>
              <a:rPr lang="en-GB" sz="1200" kern="1200" dirty="0" smtClean="0">
                <a:solidFill>
                  <a:schemeClr val="tx1"/>
                </a:solidFill>
                <a:effectLst/>
                <a:latin typeface="+mn-lt"/>
                <a:ea typeface="+mn-ea"/>
                <a:cs typeface="+mn-cs"/>
              </a:rPr>
              <a:t>- valuing equality of both opportunity and outcome, and challenging discriminatory practice.</a:t>
            </a:r>
          </a:p>
          <a:p>
            <a:pPr marL="171450" lvl="0" indent="-171450">
              <a:buFont typeface="Arial" pitchFamily="34" charset="0"/>
              <a:buChar char="•"/>
            </a:pPr>
            <a:r>
              <a:rPr lang="en-GB" sz="1200" u="sng" kern="1200" dirty="0" smtClean="0">
                <a:solidFill>
                  <a:schemeClr val="tx1"/>
                </a:solidFill>
                <a:effectLst/>
                <a:latin typeface="+mn-lt"/>
                <a:ea typeface="+mn-ea"/>
                <a:cs typeface="+mn-cs"/>
              </a:rPr>
              <a:t>Empowerment</a:t>
            </a:r>
            <a:r>
              <a:rPr lang="en-GB" sz="1200" kern="1200" dirty="0" smtClean="0">
                <a:solidFill>
                  <a:schemeClr val="tx1"/>
                </a:solidFill>
                <a:effectLst/>
                <a:latin typeface="+mn-lt"/>
                <a:ea typeface="+mn-ea"/>
                <a:cs typeface="+mn-cs"/>
              </a:rPr>
              <a:t> - increasing the ability of individuals and groups to influence issues that affect them and their communities through individual and/or collective action.</a:t>
            </a:r>
          </a:p>
          <a:p>
            <a:pPr marL="171450" lvl="0" indent="-171450">
              <a:buFont typeface="Arial" pitchFamily="34" charset="0"/>
              <a:buChar char="•"/>
            </a:pPr>
            <a:r>
              <a:rPr lang="en-GB" sz="1200" u="sng" kern="1200" dirty="0" smtClean="0">
                <a:solidFill>
                  <a:schemeClr val="tx1"/>
                </a:solidFill>
                <a:effectLst/>
                <a:latin typeface="+mn-lt"/>
                <a:ea typeface="+mn-ea"/>
                <a:cs typeface="+mn-cs"/>
              </a:rPr>
              <a:t>Working collaboratively </a:t>
            </a:r>
            <a:r>
              <a:rPr lang="en-GB" sz="1200" kern="1200" dirty="0" smtClean="0">
                <a:solidFill>
                  <a:schemeClr val="tx1"/>
                </a:solidFill>
                <a:effectLst/>
                <a:latin typeface="+mn-lt"/>
                <a:ea typeface="+mn-ea"/>
                <a:cs typeface="+mn-cs"/>
              </a:rPr>
              <a:t>– maximising collaborative working relationships with the many agencies which contribute to CLD and/or which CLD contributes to, including collaborative work with participants, learners and communities.</a:t>
            </a:r>
          </a:p>
          <a:p>
            <a:pPr marL="171450" lvl="0" indent="-171450">
              <a:buFont typeface="Arial" pitchFamily="34" charset="0"/>
              <a:buChar char="•"/>
            </a:pPr>
            <a:r>
              <a:rPr lang="en-GB" sz="1200" u="sng" kern="1200" dirty="0" smtClean="0">
                <a:solidFill>
                  <a:schemeClr val="tx1"/>
                </a:solidFill>
                <a:effectLst/>
                <a:latin typeface="+mn-lt"/>
                <a:ea typeface="+mn-ea"/>
                <a:cs typeface="+mn-cs"/>
              </a:rPr>
              <a:t>Promotion of learning as a lifelong activity </a:t>
            </a:r>
            <a:r>
              <a:rPr lang="en-GB" sz="1200" kern="1200" dirty="0" smtClean="0">
                <a:solidFill>
                  <a:schemeClr val="tx1"/>
                </a:solidFill>
                <a:effectLst/>
                <a:latin typeface="+mn-lt"/>
                <a:ea typeface="+mn-ea"/>
                <a:cs typeface="+mn-cs"/>
              </a:rPr>
              <a:t>– ensuring that individuals are aware of a range of learning opportunities and are able to access relevant options at any stage of their life</a:t>
            </a:r>
          </a:p>
          <a:p>
            <a:endParaRPr lang="en-GB" dirty="0"/>
          </a:p>
        </p:txBody>
      </p:sp>
      <p:sp>
        <p:nvSpPr>
          <p:cNvPr id="4" name="Slide Number Placeholder 3"/>
          <p:cNvSpPr>
            <a:spLocks noGrp="1"/>
          </p:cNvSpPr>
          <p:nvPr>
            <p:ph type="sldNum" sz="quarter" idx="10"/>
          </p:nvPr>
        </p:nvSpPr>
        <p:spPr/>
        <p:txBody>
          <a:bodyPr/>
          <a:lstStyle/>
          <a:p>
            <a:fld id="{454357DF-CD7F-4AEB-A898-B362807A08EA}" type="slidenum">
              <a:rPr lang="en-GB" smtClean="0"/>
              <a:t>2</a:t>
            </a:fld>
            <a:endParaRPr lang="en-GB"/>
          </a:p>
        </p:txBody>
      </p:sp>
    </p:spTree>
    <p:extLst>
      <p:ext uri="{BB962C8B-B14F-4D97-AF65-F5344CB8AC3E}">
        <p14:creationId xmlns:p14="http://schemas.microsoft.com/office/powerpoint/2010/main" val="67949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Objectives </a:t>
            </a:r>
            <a:r>
              <a:rPr lang="en-GB" dirty="0" smtClean="0"/>
              <a:t>for </a:t>
            </a:r>
            <a:r>
              <a:rPr lang="en-GB" dirty="0" smtClean="0"/>
              <a:t>today’s Learning Lunch</a:t>
            </a:r>
            <a:endParaRPr lang="en-GB" dirty="0"/>
          </a:p>
        </p:txBody>
      </p:sp>
      <p:sp>
        <p:nvSpPr>
          <p:cNvPr id="4" name="Slide Number Placeholder 3"/>
          <p:cNvSpPr>
            <a:spLocks noGrp="1"/>
          </p:cNvSpPr>
          <p:nvPr>
            <p:ph type="sldNum" sz="quarter" idx="10"/>
          </p:nvPr>
        </p:nvSpPr>
        <p:spPr/>
        <p:txBody>
          <a:bodyPr/>
          <a:lstStyle/>
          <a:p>
            <a:fld id="{454357DF-CD7F-4AEB-A898-B362807A08EA}" type="slidenum">
              <a:rPr lang="en-GB" smtClean="0"/>
              <a:t>3</a:t>
            </a:fld>
            <a:endParaRPr lang="en-GB"/>
          </a:p>
        </p:txBody>
      </p:sp>
    </p:spTree>
    <p:extLst>
      <p:ext uri="{BB962C8B-B14F-4D97-AF65-F5344CB8AC3E}">
        <p14:creationId xmlns:p14="http://schemas.microsoft.com/office/powerpoint/2010/main" val="323369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It’s also Fun</a:t>
            </a:r>
          </a:p>
          <a:p>
            <a:pPr marL="171450" indent="-171450">
              <a:buFont typeface="Arial" pitchFamily="34" charset="0"/>
              <a:buChar char="•"/>
            </a:pPr>
            <a:r>
              <a:rPr lang="en-GB" dirty="0" smtClean="0"/>
              <a:t>Developed by Dr Joanne</a:t>
            </a:r>
            <a:r>
              <a:rPr lang="en-GB" baseline="0" dirty="0" smtClean="0"/>
              <a:t> </a:t>
            </a:r>
            <a:r>
              <a:rPr lang="en-GB" baseline="0" dirty="0" err="1" smtClean="0"/>
              <a:t>Tippett</a:t>
            </a:r>
            <a:r>
              <a:rPr lang="en-GB" baseline="0" dirty="0" smtClean="0"/>
              <a:t> (Lecturer in spatial planning, Manchester university as dissertation topic  – made action plan to </a:t>
            </a:r>
            <a:r>
              <a:rPr lang="en-GB" baseline="0" dirty="0" err="1" smtClean="0"/>
              <a:t>succesfully</a:t>
            </a:r>
            <a:r>
              <a:rPr lang="en-GB" baseline="0" dirty="0" smtClean="0"/>
              <a:t> help an African community overcome their environmental challenges. Refined over 2 decades of action research with communities across the globe. </a:t>
            </a:r>
          </a:p>
          <a:p>
            <a:pPr marL="171450" indent="-171450">
              <a:buFont typeface="Arial" pitchFamily="34" charset="0"/>
              <a:buChar char="•"/>
            </a:pPr>
            <a:r>
              <a:rPr lang="en-GB" baseline="0" dirty="0" smtClean="0"/>
              <a:t>Explain central trunk branches and leaves – builds on </a:t>
            </a:r>
            <a:r>
              <a:rPr lang="en-GB" baseline="0" dirty="0" smtClean="0"/>
              <a:t>positives / assets </a:t>
            </a:r>
            <a:r>
              <a:rPr lang="en-GB" baseline="0" dirty="0" smtClean="0"/>
              <a:t>(research proven to be best start).</a:t>
            </a:r>
            <a:endParaRPr lang="en-GB" dirty="0"/>
          </a:p>
        </p:txBody>
      </p:sp>
      <p:sp>
        <p:nvSpPr>
          <p:cNvPr id="4" name="Slide Number Placeholder 3"/>
          <p:cNvSpPr>
            <a:spLocks noGrp="1"/>
          </p:cNvSpPr>
          <p:nvPr>
            <p:ph type="sldNum" sz="quarter" idx="10"/>
          </p:nvPr>
        </p:nvSpPr>
        <p:spPr/>
        <p:txBody>
          <a:bodyPr/>
          <a:lstStyle/>
          <a:p>
            <a:fld id="{454357DF-CD7F-4AEB-A898-B362807A08EA}" type="slidenum">
              <a:rPr lang="en-GB" smtClean="0"/>
              <a:t>4</a:t>
            </a:fld>
            <a:endParaRPr lang="en-GB"/>
          </a:p>
        </p:txBody>
      </p:sp>
    </p:spTree>
    <p:extLst>
      <p:ext uri="{BB962C8B-B14F-4D97-AF65-F5344CB8AC3E}">
        <p14:creationId xmlns:p14="http://schemas.microsoft.com/office/powerpoint/2010/main" val="295250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Public</a:t>
            </a:r>
            <a:r>
              <a:rPr lang="en-GB" baseline="0" dirty="0" smtClean="0"/>
              <a:t> Sector Equality Duty requires all public sector bodies  to involve those affected by your policy or service in the design or formulation of that policy or service (wording reflected in our SOA).</a:t>
            </a:r>
          </a:p>
          <a:p>
            <a:pPr marL="171450" indent="-171450">
              <a:buFont typeface="Arial" pitchFamily="34" charset="0"/>
              <a:buChar char="•"/>
            </a:pPr>
            <a:r>
              <a:rPr lang="en-GB" baseline="0" dirty="0" smtClean="0"/>
              <a:t>CLD plan – need right branches and right people in the room.</a:t>
            </a:r>
          </a:p>
          <a:p>
            <a:pPr marL="171450" indent="-171450">
              <a:buFont typeface="Arial" pitchFamily="34" charset="0"/>
              <a:buChar char="•"/>
            </a:pPr>
            <a:r>
              <a:rPr lang="en-GB" baseline="0" dirty="0" smtClean="0"/>
              <a:t>Used by 50% UK Universities (demonstrates research impact) – used in 42 countries.</a:t>
            </a:r>
          </a:p>
          <a:p>
            <a:pPr marL="171450" indent="-171450">
              <a:buFont typeface="Arial" pitchFamily="34" charset="0"/>
              <a:buChar char="•"/>
            </a:pPr>
            <a:r>
              <a:rPr lang="en-GB" baseline="0" dirty="0" smtClean="0"/>
              <a:t>Good for bottoming out complex issues as it is multi-layered. Engaging people helps them learn / take ownership. </a:t>
            </a:r>
          </a:p>
          <a:p>
            <a:pPr marL="171450" indent="-171450">
              <a:buFont typeface="Arial" pitchFamily="34" charset="0"/>
              <a:buChar char="•"/>
            </a:pPr>
            <a:r>
              <a:rPr lang="en-GB" baseline="0" dirty="0" smtClean="0"/>
              <a:t>Need to be careful to respect the science of Ketso – has been subject to 20 years action research which has proven it to be effective – but that relies on getting it right. Need to have right people in the room, correct branches and also then be prepared to take forward the actions people outline. If this is about policy it is therefore really important that you give people some context (</a:t>
            </a:r>
            <a:r>
              <a:rPr lang="en-GB" baseline="0" dirty="0" err="1" smtClean="0"/>
              <a:t>eg</a:t>
            </a:r>
            <a:r>
              <a:rPr lang="en-GB" baseline="0" dirty="0" smtClean="0"/>
              <a:t> research and stats) so that they don’t just come out with a lot of things that are entirely unachievable.  Fact it is built on assets and positives does help to overcome that though.</a:t>
            </a:r>
          </a:p>
          <a:p>
            <a:pPr marL="171450" indent="-171450">
              <a:buFont typeface="Arial"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454357DF-CD7F-4AEB-A898-B362807A08EA}" type="slidenum">
              <a:rPr lang="en-GB" smtClean="0"/>
              <a:t>5</a:t>
            </a:fld>
            <a:endParaRPr lang="en-GB"/>
          </a:p>
        </p:txBody>
      </p:sp>
    </p:spTree>
    <p:extLst>
      <p:ext uri="{BB962C8B-B14F-4D97-AF65-F5344CB8AC3E}">
        <p14:creationId xmlns:p14="http://schemas.microsoft.com/office/powerpoint/2010/main" val="306582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815975"/>
            <a:ext cx="4933950" cy="3700463"/>
          </a:xfrm>
        </p:spPr>
      </p:sp>
      <p:sp>
        <p:nvSpPr>
          <p:cNvPr id="3" name="Notes Placeholder 2"/>
          <p:cNvSpPr>
            <a:spLocks noGrp="1"/>
          </p:cNvSpPr>
          <p:nvPr>
            <p:ph type="body" idx="1"/>
          </p:nvPr>
        </p:nvSpPr>
        <p:spPr/>
        <p:txBody>
          <a:bodyPr/>
          <a:lstStyle/>
          <a:p>
            <a:pPr lvl="0"/>
            <a:r>
              <a:rPr lang="en-GB" dirty="0"/>
              <a:t>Self-determination - respecting the individual and valuing the right of people to make their own choices</a:t>
            </a:r>
            <a:r>
              <a:rPr lang="en-GB" dirty="0" smtClean="0"/>
              <a:t>.</a:t>
            </a:r>
          </a:p>
          <a:p>
            <a:pPr lvl="0"/>
            <a:endParaRPr lang="en-GB" dirty="0"/>
          </a:p>
          <a:p>
            <a:pPr lvl="0"/>
            <a:r>
              <a:rPr lang="en-GB" dirty="0"/>
              <a:t>Inclusion - valuing equality of both opportunity and outcome, and challenging discriminatory practice</a:t>
            </a:r>
            <a:r>
              <a:rPr lang="en-GB" dirty="0" smtClean="0"/>
              <a:t>.</a:t>
            </a:r>
          </a:p>
          <a:p>
            <a:pPr lvl="0"/>
            <a:endParaRPr lang="en-GB" dirty="0"/>
          </a:p>
          <a:p>
            <a:pPr lvl="0"/>
            <a:r>
              <a:rPr lang="en-GB" dirty="0"/>
              <a:t>Empowerment - increasing the ability of individuals and groups to influence issues that affect them and their communities through individual and/ or collective action</a:t>
            </a:r>
            <a:r>
              <a:rPr lang="en-GB" dirty="0" smtClean="0"/>
              <a:t>.</a:t>
            </a:r>
          </a:p>
          <a:p>
            <a:pPr lvl="0"/>
            <a:endParaRPr lang="en-GB" dirty="0"/>
          </a:p>
          <a:p>
            <a:pPr lvl="0"/>
            <a:r>
              <a:rPr lang="en-GB" dirty="0"/>
              <a:t>Working collaboratively – maximising collaborative working relationships with the many agencies which contribute to CLD and/or which CLD contributes to, including collaborative work with participants, learners and communities</a:t>
            </a:r>
            <a:r>
              <a:rPr lang="en-GB" dirty="0" smtClean="0"/>
              <a:t>.</a:t>
            </a:r>
          </a:p>
          <a:p>
            <a:pPr lvl="0"/>
            <a:endParaRPr lang="en-GB" dirty="0"/>
          </a:p>
          <a:p>
            <a:pPr lvl="0"/>
            <a:r>
              <a:rPr lang="en-GB" dirty="0"/>
              <a:t>Promotion of learning as a lifelong activity – ensuring that individuals are aware of a range of learning opportunities and are able to access relevant options at any stage of their life</a:t>
            </a:r>
          </a:p>
          <a:p>
            <a:endParaRPr lang="en-GB" dirty="0"/>
          </a:p>
        </p:txBody>
      </p:sp>
      <p:sp>
        <p:nvSpPr>
          <p:cNvPr id="4" name="Slide Number Placeholder 3"/>
          <p:cNvSpPr>
            <a:spLocks noGrp="1"/>
          </p:cNvSpPr>
          <p:nvPr>
            <p:ph type="sldNum" sz="quarter" idx="10"/>
          </p:nvPr>
        </p:nvSpPr>
        <p:spPr/>
        <p:txBody>
          <a:bodyPr/>
          <a:lstStyle/>
          <a:p>
            <a:fld id="{454357DF-CD7F-4AEB-A898-B362807A08EA}" type="slidenum">
              <a:rPr lang="en-GB" smtClean="0"/>
              <a:t>6</a:t>
            </a:fld>
            <a:endParaRPr lang="en-GB"/>
          </a:p>
        </p:txBody>
      </p:sp>
    </p:spTree>
    <p:extLst>
      <p:ext uri="{BB962C8B-B14F-4D97-AF65-F5344CB8AC3E}">
        <p14:creationId xmlns:p14="http://schemas.microsoft.com/office/powerpoint/2010/main" val="346354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RETURN TO SLIDE</a:t>
            </a:r>
            <a:r>
              <a:rPr lang="en-GB" baseline="0" dirty="0" smtClean="0"/>
              <a:t> 3 and do TRIAL EXERCISE</a:t>
            </a:r>
            <a:endParaRPr lang="en-GB" dirty="0" smtClean="0"/>
          </a:p>
          <a:p>
            <a:pPr marL="0" indent="0">
              <a:buNone/>
            </a:pPr>
            <a:endParaRPr lang="en-GB" dirty="0" smtClean="0"/>
          </a:p>
          <a:p>
            <a:pPr marL="0" indent="0">
              <a:buNone/>
            </a:pPr>
            <a:r>
              <a:rPr lang="en-GB" dirty="0" smtClean="0"/>
              <a:t>Two ways of using</a:t>
            </a:r>
            <a:r>
              <a:rPr lang="en-GB" baseline="0" dirty="0" smtClean="0"/>
              <a:t> rest of the session – you can either pick the subject of your </a:t>
            </a:r>
            <a:r>
              <a:rPr lang="en-GB" baseline="0" dirty="0" err="1" smtClean="0"/>
              <a:t>ketso</a:t>
            </a:r>
            <a:r>
              <a:rPr lang="en-GB" baseline="0" dirty="0" smtClean="0"/>
              <a:t> session or we can do one relevant to all that I pick (what makes successful partnerships).</a:t>
            </a:r>
            <a:endParaRPr lang="en-GB" dirty="0" smtClean="0"/>
          </a:p>
          <a:p>
            <a:pPr marL="0" indent="0">
              <a:buNone/>
            </a:pPr>
            <a:endParaRPr lang="en-GB" dirty="0" smtClean="0"/>
          </a:p>
          <a:p>
            <a:pPr marL="457200" indent="-457200">
              <a:buAutoNum type="arabicPeriod"/>
            </a:pPr>
            <a:r>
              <a:rPr lang="en-GB" dirty="0" smtClean="0"/>
              <a:t>Take 2 minutes to think of a plan, some research, a report, policy, event or evaluation that you need to do that involves</a:t>
            </a:r>
            <a:r>
              <a:rPr lang="en-GB" baseline="0" dirty="0" smtClean="0"/>
              <a:t> our community</a:t>
            </a:r>
            <a:r>
              <a:rPr lang="en-GB" dirty="0" smtClean="0"/>
              <a:t>.</a:t>
            </a:r>
          </a:p>
          <a:p>
            <a:pPr marL="457200" indent="-457200">
              <a:buAutoNum type="arabicPeriod"/>
            </a:pPr>
            <a:r>
              <a:rPr lang="en-GB" dirty="0" smtClean="0"/>
              <a:t>Write the item down and take turns to place on the mat / explain your item</a:t>
            </a:r>
          </a:p>
          <a:p>
            <a:pPr marL="457200" indent="-457200">
              <a:buAutoNum type="arabicPeriod"/>
            </a:pPr>
            <a:r>
              <a:rPr lang="en-GB" dirty="0" smtClean="0"/>
              <a:t>Everyone votes on which item they would</a:t>
            </a:r>
            <a:r>
              <a:rPr lang="en-GB" baseline="0" dirty="0" smtClean="0"/>
              <a:t> like to discuss in more depth – place ticks</a:t>
            </a:r>
          </a:p>
          <a:p>
            <a:pPr marL="457200" indent="-457200">
              <a:buAutoNum type="arabicPeriod"/>
            </a:pPr>
            <a:r>
              <a:rPr lang="en-GB" baseline="0" dirty="0" smtClean="0"/>
              <a:t>That item becomes the Ketso discussion – write it on a big centre piece</a:t>
            </a:r>
          </a:p>
          <a:p>
            <a:pPr marL="457200" indent="-457200">
              <a:buAutoNum type="arabicPeriod"/>
            </a:pPr>
            <a:r>
              <a:rPr lang="en-GB" baseline="0" dirty="0" smtClean="0"/>
              <a:t>Break down the topic into the key themes or chunks – write these as branches </a:t>
            </a:r>
          </a:p>
          <a:p>
            <a:pPr marL="457200" indent="-457200">
              <a:buAutoNum type="arabicPeriod"/>
            </a:pPr>
            <a:r>
              <a:rPr lang="en-GB" baseline="0" dirty="0" smtClean="0"/>
              <a:t>Once you have five or so branches start putting brown leaves on branches – take it in turns.</a:t>
            </a:r>
          </a:p>
          <a:p>
            <a:pPr marL="457200" indent="-457200">
              <a:buAutoNum type="arabicPeriod"/>
            </a:pPr>
            <a:endParaRPr lang="en-GB" baseline="0" dirty="0" smtClean="0"/>
          </a:p>
          <a:p>
            <a:pPr marL="0" indent="0">
              <a:buNone/>
            </a:pPr>
            <a:r>
              <a:rPr lang="en-GB" baseline="0" dirty="0" smtClean="0"/>
              <a:t>Successful partnerships branches –ask people what are the key things that make up a successful partnership – write on flip chart</a:t>
            </a:r>
          </a:p>
          <a:p>
            <a:pPr marL="171450" indent="-171450">
              <a:buFont typeface="Arial" pitchFamily="34" charset="0"/>
              <a:buChar char="•"/>
            </a:pPr>
            <a:r>
              <a:rPr lang="en-GB" baseline="0" dirty="0" smtClean="0"/>
              <a:t>Process and procedure</a:t>
            </a:r>
          </a:p>
          <a:p>
            <a:pPr marL="171450" indent="-171450">
              <a:buFont typeface="Arial" pitchFamily="34" charset="0"/>
              <a:buChar char="•"/>
            </a:pPr>
            <a:r>
              <a:rPr lang="en-GB" baseline="0" dirty="0" smtClean="0"/>
              <a:t>Culture and assumptions</a:t>
            </a:r>
          </a:p>
          <a:p>
            <a:pPr marL="171450" indent="-171450">
              <a:buFont typeface="Arial" pitchFamily="34" charset="0"/>
              <a:buChar char="•"/>
            </a:pPr>
            <a:r>
              <a:rPr lang="en-GB" baseline="0" dirty="0" smtClean="0"/>
              <a:t>Communication and info</a:t>
            </a:r>
          </a:p>
          <a:p>
            <a:pPr marL="171450" indent="-171450">
              <a:buFont typeface="Arial" pitchFamily="34" charset="0"/>
              <a:buChar char="•"/>
            </a:pPr>
            <a:r>
              <a:rPr lang="en-GB" baseline="0" dirty="0" smtClean="0"/>
              <a:t>Action and responsibility</a:t>
            </a:r>
          </a:p>
          <a:p>
            <a:pPr marL="171450" indent="-171450">
              <a:buFont typeface="Arial" pitchFamily="34" charset="0"/>
              <a:buChar char="•"/>
            </a:pPr>
            <a:r>
              <a:rPr lang="en-GB" baseline="0" dirty="0" smtClean="0"/>
              <a:t>Aims and purpose</a:t>
            </a:r>
          </a:p>
          <a:p>
            <a:pPr marL="0" indent="0">
              <a:buFont typeface="Arial" pitchFamily="34" charset="0"/>
              <a:buNone/>
            </a:pPr>
            <a:endParaRPr lang="en-GB" baseline="0" dirty="0" smtClean="0"/>
          </a:p>
          <a:p>
            <a:pPr marL="171450" indent="-171450">
              <a:buFont typeface="Arial" pitchFamily="34" charset="0"/>
              <a:buChar char="•"/>
            </a:pPr>
            <a:endParaRPr lang="en-GB" baseline="0" dirty="0" smtClean="0"/>
          </a:p>
          <a:p>
            <a:pPr marL="171450" indent="-171450">
              <a:buFont typeface="Arial"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54357DF-CD7F-4AEB-A898-B362807A08EA}" type="slidenum">
              <a:rPr lang="en-GB" smtClean="0"/>
              <a:t>8</a:t>
            </a:fld>
            <a:endParaRPr lang="en-GB"/>
          </a:p>
        </p:txBody>
      </p:sp>
    </p:spTree>
    <p:extLst>
      <p:ext uri="{BB962C8B-B14F-4D97-AF65-F5344CB8AC3E}">
        <p14:creationId xmlns:p14="http://schemas.microsoft.com/office/powerpoint/2010/main" val="247215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a:t>
            </a:r>
            <a:r>
              <a:rPr lang="en-GB" baseline="0" dirty="0" smtClean="0"/>
              <a:t> Learning Lunch </a:t>
            </a:r>
            <a:r>
              <a:rPr lang="en-GB" baseline="0" dirty="0" smtClean="0"/>
              <a:t>end September – will be a programme for the year with at least one per month circulated by end of August from CPP Team.</a:t>
            </a:r>
            <a:endParaRPr lang="en-GB" dirty="0"/>
          </a:p>
        </p:txBody>
      </p:sp>
      <p:sp>
        <p:nvSpPr>
          <p:cNvPr id="4" name="Slide Number Placeholder 3"/>
          <p:cNvSpPr>
            <a:spLocks noGrp="1"/>
          </p:cNvSpPr>
          <p:nvPr>
            <p:ph type="sldNum" sz="quarter" idx="10"/>
          </p:nvPr>
        </p:nvSpPr>
        <p:spPr/>
        <p:txBody>
          <a:bodyPr/>
          <a:lstStyle/>
          <a:p>
            <a:fld id="{454357DF-CD7F-4AEB-A898-B362807A08EA}" type="slidenum">
              <a:rPr lang="en-GB" smtClean="0"/>
              <a:t>9</a:t>
            </a:fld>
            <a:endParaRPr lang="en-GB"/>
          </a:p>
        </p:txBody>
      </p:sp>
    </p:spTree>
    <p:extLst>
      <p:ext uri="{BB962C8B-B14F-4D97-AF65-F5344CB8AC3E}">
        <p14:creationId xmlns:p14="http://schemas.microsoft.com/office/powerpoint/2010/main" val="262295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372810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171358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219232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34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122345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32144508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66766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22770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92179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5297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226210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382068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GB">
                <a:solidFill>
                  <a:srgbClr val="FFFFFF"/>
                </a:solidFill>
              </a:rPr>
              <a:t>East Dunbartonshire Community Planning Partnership</a:t>
            </a:r>
          </a:p>
        </p:txBody>
      </p:sp>
    </p:spTree>
    <p:extLst>
      <p:ext uri="{BB962C8B-B14F-4D97-AF65-F5344CB8AC3E}">
        <p14:creationId xmlns:p14="http://schemas.microsoft.com/office/powerpoint/2010/main" val="212262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6237288"/>
            <a:ext cx="9144000" cy="620712"/>
          </a:xfrm>
          <a:prstGeom prst="rect">
            <a:avLst/>
          </a:prstGeom>
          <a:solidFill>
            <a:srgbClr val="3D7CD9"/>
          </a:solidFill>
          <a:ln w="9525">
            <a:solidFill>
              <a:schemeClr val="tx1"/>
            </a:solidFill>
            <a:miter lim="800000"/>
            <a:headEnd/>
            <a:tailEnd/>
          </a:ln>
          <a:effectLst/>
        </p:spPr>
        <p:txBody>
          <a:bodyPr wrap="none" anchor="ctr"/>
          <a:lstStyle/>
          <a:p>
            <a:pPr fontAlgn="base">
              <a:lnSpc>
                <a:spcPct val="80000"/>
              </a:lnSpc>
              <a:spcBef>
                <a:spcPct val="20000"/>
              </a:spcBef>
              <a:spcAft>
                <a:spcPct val="0"/>
              </a:spcAft>
              <a:buFontTx/>
              <a:buChar char="•"/>
              <a:defRPr/>
            </a:pPr>
            <a:endParaRPr lang="en-US" sz="1400">
              <a:solidFill>
                <a:srgbClr val="0066CC"/>
              </a:solidFill>
            </a:endParaRPr>
          </a:p>
        </p:txBody>
      </p:sp>
      <p:sp>
        <p:nvSpPr>
          <p:cNvPr id="29699" name="Rectangle 3"/>
          <p:cNvSpPr>
            <a:spLocks noChangeArrowheads="1"/>
          </p:cNvSpPr>
          <p:nvPr/>
        </p:nvSpPr>
        <p:spPr bwMode="auto">
          <a:xfrm>
            <a:off x="0" y="0"/>
            <a:ext cx="9144000" cy="1412875"/>
          </a:xfrm>
          <a:prstGeom prst="rect">
            <a:avLst/>
          </a:prstGeom>
          <a:gradFill rotWithShape="1">
            <a:gsLst>
              <a:gs pos="0">
                <a:srgbClr val="3D7CD9"/>
              </a:gs>
              <a:gs pos="100000">
                <a:schemeClr val="bg1"/>
              </a:gs>
            </a:gsLst>
            <a:lin ang="0" scaled="1"/>
          </a:gradFill>
          <a:ln w="9525">
            <a:noFill/>
            <a:miter lim="800000"/>
            <a:headEnd/>
            <a:tailEnd/>
          </a:ln>
          <a:effectLst/>
        </p:spPr>
        <p:txBody>
          <a:bodyPr wrap="none" anchor="ctr"/>
          <a:lstStyle/>
          <a:p>
            <a:pPr fontAlgn="base">
              <a:lnSpc>
                <a:spcPct val="80000"/>
              </a:lnSpc>
              <a:spcBef>
                <a:spcPct val="20000"/>
              </a:spcBef>
              <a:spcAft>
                <a:spcPct val="0"/>
              </a:spcAft>
              <a:buFontTx/>
              <a:buChar char="•"/>
              <a:defRPr/>
            </a:pPr>
            <a:endParaRPr lang="en-US" sz="1400">
              <a:solidFill>
                <a:srgbClr val="0066CC"/>
              </a:solidFill>
            </a:endParaRPr>
          </a:p>
        </p:txBody>
      </p:sp>
      <p:sp>
        <p:nvSpPr>
          <p:cNvPr id="1028" name="Rectangle 4"/>
          <p:cNvSpPr>
            <a:spLocks noGrp="1" noChangeArrowheads="1"/>
          </p:cNvSpPr>
          <p:nvPr>
            <p:ph type="title"/>
          </p:nvPr>
        </p:nvSpPr>
        <p:spPr bwMode="auto">
          <a:xfrm>
            <a:off x="457200" y="274638"/>
            <a:ext cx="728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ftr" sz="quarter" idx="3"/>
          </p:nvPr>
        </p:nvSpPr>
        <p:spPr bwMode="auto">
          <a:xfrm>
            <a:off x="468313" y="6245225"/>
            <a:ext cx="8207375"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00000"/>
              </a:lnSpc>
              <a:spcBef>
                <a:spcPct val="100000"/>
              </a:spcBef>
              <a:buFontTx/>
              <a:buNone/>
              <a:defRPr sz="1800" b="1">
                <a:solidFill>
                  <a:schemeClr val="bg1"/>
                </a:solidFill>
                <a:latin typeface="Arial" charset="0"/>
              </a:defRPr>
            </a:lvl1pPr>
          </a:lstStyle>
          <a:p>
            <a:pPr fontAlgn="base">
              <a:spcAft>
                <a:spcPct val="0"/>
              </a:spcAft>
              <a:defRPr/>
            </a:pPr>
            <a:r>
              <a:rPr lang="en-GB">
                <a:solidFill>
                  <a:srgbClr val="FFFFFF"/>
                </a:solidFill>
              </a:rPr>
              <a:t>East Dunbartonshire Community Planning Partnership</a:t>
            </a:r>
          </a:p>
        </p:txBody>
      </p:sp>
      <p:pic>
        <p:nvPicPr>
          <p:cNvPr id="1031" name="Picture 7" descr="community planning logo 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7938"/>
            <a:ext cx="133191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8"/>
          <p:cNvSpPr>
            <a:spLocks noChangeArrowheads="1"/>
          </p:cNvSpPr>
          <p:nvPr/>
        </p:nvSpPr>
        <p:spPr bwMode="auto">
          <a:xfrm>
            <a:off x="0" y="1449388"/>
            <a:ext cx="9144000" cy="107950"/>
          </a:xfrm>
          <a:prstGeom prst="rect">
            <a:avLst/>
          </a:prstGeom>
          <a:solidFill>
            <a:srgbClr val="AFD6D9"/>
          </a:solidFill>
          <a:ln w="9525">
            <a:noFill/>
            <a:miter lim="800000"/>
            <a:headEnd/>
            <a:tailEnd/>
          </a:ln>
          <a:effectLst/>
        </p:spPr>
        <p:txBody>
          <a:bodyPr wrap="none" anchor="ctr"/>
          <a:lstStyle/>
          <a:p>
            <a:pPr fontAlgn="base">
              <a:lnSpc>
                <a:spcPct val="80000"/>
              </a:lnSpc>
              <a:spcBef>
                <a:spcPct val="20000"/>
              </a:spcBef>
              <a:spcAft>
                <a:spcPct val="0"/>
              </a:spcAft>
              <a:buFontTx/>
              <a:buChar char="•"/>
              <a:defRPr/>
            </a:pPr>
            <a:endParaRPr lang="en-US" sz="1400">
              <a:solidFill>
                <a:srgbClr val="0066CC"/>
              </a:solidFill>
            </a:endParaRPr>
          </a:p>
        </p:txBody>
      </p:sp>
    </p:spTree>
    <p:extLst>
      <p:ext uri="{BB962C8B-B14F-4D97-AF65-F5344CB8AC3E}">
        <p14:creationId xmlns:p14="http://schemas.microsoft.com/office/powerpoint/2010/main" val="1740205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tabLst>
          <a:tab pos="3683000" algn="l"/>
        </a:tabLs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tabLst>
          <a:tab pos="3683000" algn="l"/>
        </a:tabLst>
        <a:defRPr sz="2000">
          <a:solidFill>
            <a:schemeClr val="tx1"/>
          </a:solidFill>
          <a:latin typeface="+mn-lt"/>
        </a:defRPr>
      </a:lvl2pPr>
      <a:lvl3pPr marL="1143000" indent="-228600" algn="l" rtl="0" eaLnBrk="0" fontAlgn="base" hangingPunct="0">
        <a:spcBef>
          <a:spcPct val="20000"/>
        </a:spcBef>
        <a:spcAft>
          <a:spcPct val="0"/>
        </a:spcAft>
        <a:buChar char="•"/>
        <a:tabLst>
          <a:tab pos="3683000" algn="l"/>
        </a:tabLst>
        <a:defRPr sz="2400">
          <a:solidFill>
            <a:schemeClr val="tx1"/>
          </a:solidFill>
          <a:latin typeface="+mn-lt"/>
        </a:defRPr>
      </a:lvl3pPr>
      <a:lvl4pPr marL="1600200" indent="-228600" algn="l" rtl="0" eaLnBrk="0" fontAlgn="base" hangingPunct="0">
        <a:spcBef>
          <a:spcPct val="20000"/>
        </a:spcBef>
        <a:spcAft>
          <a:spcPct val="0"/>
        </a:spcAft>
        <a:buChar char="–"/>
        <a:tabLst>
          <a:tab pos="3683000" algn="l"/>
        </a:tabLst>
        <a:defRPr sz="1600">
          <a:solidFill>
            <a:schemeClr val="tx1"/>
          </a:solidFill>
          <a:latin typeface="+mn-lt"/>
        </a:defRPr>
      </a:lvl4pPr>
      <a:lvl5pPr marL="2057400" indent="-228600" algn="l" rtl="0" eaLnBrk="0" fontAlgn="base" hangingPunct="0">
        <a:spcBef>
          <a:spcPct val="20000"/>
        </a:spcBef>
        <a:spcAft>
          <a:spcPct val="0"/>
        </a:spcAft>
        <a:buChar char="»"/>
        <a:tabLst>
          <a:tab pos="3683000" algn="l"/>
        </a:tabLst>
        <a:defRPr sz="1400">
          <a:solidFill>
            <a:schemeClr val="tx1"/>
          </a:solidFill>
          <a:latin typeface="+mn-lt"/>
        </a:defRPr>
      </a:lvl5pPr>
      <a:lvl6pPr marL="2514600" indent="-228600" algn="l" rtl="0" fontAlgn="base">
        <a:spcBef>
          <a:spcPct val="20000"/>
        </a:spcBef>
        <a:spcAft>
          <a:spcPct val="0"/>
        </a:spcAft>
        <a:buChar char="»"/>
        <a:tabLst>
          <a:tab pos="3683000" algn="l"/>
        </a:tabLst>
        <a:defRPr sz="1400">
          <a:solidFill>
            <a:schemeClr val="tx1"/>
          </a:solidFill>
          <a:latin typeface="+mn-lt"/>
        </a:defRPr>
      </a:lvl6pPr>
      <a:lvl7pPr marL="2971800" indent="-228600" algn="l" rtl="0" fontAlgn="base">
        <a:spcBef>
          <a:spcPct val="20000"/>
        </a:spcBef>
        <a:spcAft>
          <a:spcPct val="0"/>
        </a:spcAft>
        <a:buChar char="»"/>
        <a:tabLst>
          <a:tab pos="3683000" algn="l"/>
        </a:tabLst>
        <a:defRPr sz="1400">
          <a:solidFill>
            <a:schemeClr val="tx1"/>
          </a:solidFill>
          <a:latin typeface="+mn-lt"/>
        </a:defRPr>
      </a:lvl7pPr>
      <a:lvl8pPr marL="3429000" indent="-228600" algn="l" rtl="0" fontAlgn="base">
        <a:spcBef>
          <a:spcPct val="20000"/>
        </a:spcBef>
        <a:spcAft>
          <a:spcPct val="0"/>
        </a:spcAft>
        <a:buChar char="»"/>
        <a:tabLst>
          <a:tab pos="3683000" algn="l"/>
        </a:tabLst>
        <a:defRPr sz="1400">
          <a:solidFill>
            <a:schemeClr val="tx1"/>
          </a:solidFill>
          <a:latin typeface="+mn-lt"/>
        </a:defRPr>
      </a:lvl8pPr>
      <a:lvl9pPr marL="3886200" indent="-228600" algn="l" rtl="0" fontAlgn="base">
        <a:spcBef>
          <a:spcPct val="20000"/>
        </a:spcBef>
        <a:spcAft>
          <a:spcPct val="0"/>
        </a:spcAft>
        <a:buChar char="»"/>
        <a:tabLst>
          <a:tab pos="3683000"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ketso.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66CC"/>
                </a:solidFill>
                <a:latin typeface="Arial" charset="0"/>
              </a:defRPr>
            </a:lvl1pPr>
            <a:lvl2pPr marL="742950" indent="-285750" eaLnBrk="0" hangingPunct="0">
              <a:defRPr sz="1400">
                <a:solidFill>
                  <a:srgbClr val="0066CC"/>
                </a:solidFill>
                <a:latin typeface="Arial" charset="0"/>
              </a:defRPr>
            </a:lvl2pPr>
            <a:lvl3pPr marL="1143000" indent="-228600" eaLnBrk="0" hangingPunct="0">
              <a:defRPr sz="1400">
                <a:solidFill>
                  <a:srgbClr val="0066CC"/>
                </a:solidFill>
                <a:latin typeface="Arial" charset="0"/>
              </a:defRPr>
            </a:lvl3pPr>
            <a:lvl4pPr marL="1600200" indent="-228600" eaLnBrk="0" hangingPunct="0">
              <a:defRPr sz="1400">
                <a:solidFill>
                  <a:srgbClr val="0066CC"/>
                </a:solidFill>
                <a:latin typeface="Arial" charset="0"/>
              </a:defRPr>
            </a:lvl4pPr>
            <a:lvl5pPr marL="2057400" indent="-228600" eaLnBrk="0" hangingPunct="0">
              <a:defRPr sz="1400">
                <a:solidFill>
                  <a:srgbClr val="0066CC"/>
                </a:solidFill>
                <a:latin typeface="Arial" charset="0"/>
              </a:defRPr>
            </a:lvl5pPr>
            <a:lvl6pPr marL="2514600" indent="-228600" eaLnBrk="0" fontAlgn="base" hangingPunct="0">
              <a:lnSpc>
                <a:spcPct val="80000"/>
              </a:lnSpc>
              <a:spcBef>
                <a:spcPct val="20000"/>
              </a:spcBef>
              <a:spcAft>
                <a:spcPct val="0"/>
              </a:spcAft>
              <a:buChar char="•"/>
              <a:defRPr sz="1400">
                <a:solidFill>
                  <a:srgbClr val="0066CC"/>
                </a:solidFill>
                <a:latin typeface="Arial" charset="0"/>
              </a:defRPr>
            </a:lvl6pPr>
            <a:lvl7pPr marL="2971800" indent="-228600" eaLnBrk="0" fontAlgn="base" hangingPunct="0">
              <a:lnSpc>
                <a:spcPct val="80000"/>
              </a:lnSpc>
              <a:spcBef>
                <a:spcPct val="20000"/>
              </a:spcBef>
              <a:spcAft>
                <a:spcPct val="0"/>
              </a:spcAft>
              <a:buChar char="•"/>
              <a:defRPr sz="1400">
                <a:solidFill>
                  <a:srgbClr val="0066CC"/>
                </a:solidFill>
                <a:latin typeface="Arial" charset="0"/>
              </a:defRPr>
            </a:lvl7pPr>
            <a:lvl8pPr marL="3429000" indent="-228600" eaLnBrk="0" fontAlgn="base" hangingPunct="0">
              <a:lnSpc>
                <a:spcPct val="80000"/>
              </a:lnSpc>
              <a:spcBef>
                <a:spcPct val="20000"/>
              </a:spcBef>
              <a:spcAft>
                <a:spcPct val="0"/>
              </a:spcAft>
              <a:buChar char="•"/>
              <a:defRPr sz="1400">
                <a:solidFill>
                  <a:srgbClr val="0066CC"/>
                </a:solidFill>
                <a:latin typeface="Arial" charset="0"/>
              </a:defRPr>
            </a:lvl8pPr>
            <a:lvl9pPr marL="3886200" indent="-228600" eaLnBrk="0" fontAlgn="base" hangingPunct="0">
              <a:lnSpc>
                <a:spcPct val="80000"/>
              </a:lnSpc>
              <a:spcBef>
                <a:spcPct val="20000"/>
              </a:spcBef>
              <a:spcAft>
                <a:spcPct val="0"/>
              </a:spcAft>
              <a:buChar char="•"/>
              <a:defRPr sz="1400">
                <a:solidFill>
                  <a:srgbClr val="0066CC"/>
                </a:solidFill>
                <a:latin typeface="Arial" charset="0"/>
              </a:defRPr>
            </a:lvl9pPr>
          </a:lstStyle>
          <a:p>
            <a:pPr eaLnBrk="1" hangingPunct="1"/>
            <a:r>
              <a:rPr lang="en-GB" sz="1800" smtClean="0">
                <a:solidFill>
                  <a:srgbClr val="FFFFFF"/>
                </a:solidFill>
              </a:rPr>
              <a:t>East Dunbartonshire Community Planning Partnership</a:t>
            </a:r>
          </a:p>
        </p:txBody>
      </p:sp>
      <p:sp>
        <p:nvSpPr>
          <p:cNvPr id="2051" name="Rectangle 10"/>
          <p:cNvSpPr>
            <a:spLocks noGrp="1" noChangeArrowheads="1"/>
          </p:cNvSpPr>
          <p:nvPr>
            <p:ph type="ctrTitle"/>
          </p:nvPr>
        </p:nvSpPr>
        <p:spPr>
          <a:xfrm>
            <a:off x="685800" y="2130425"/>
            <a:ext cx="7772400" cy="3314799"/>
          </a:xfrm>
        </p:spPr>
        <p:txBody>
          <a:bodyPr/>
          <a:lstStyle/>
          <a:p>
            <a:pPr lvl="0"/>
            <a:r>
              <a:rPr lang="en-GB" b="1" dirty="0" smtClean="0">
                <a:solidFill>
                  <a:srgbClr val="0070C0"/>
                </a:solidFill>
              </a:rPr>
              <a:t/>
            </a:r>
            <a:br>
              <a:rPr lang="en-GB" b="1" dirty="0" smtClean="0">
                <a:solidFill>
                  <a:srgbClr val="0070C0"/>
                </a:solidFill>
              </a:rPr>
            </a:br>
            <a:r>
              <a:rPr lang="en-GB" b="1" dirty="0">
                <a:solidFill>
                  <a:srgbClr val="0070C0"/>
                </a:solidFill>
              </a:rPr>
              <a:t/>
            </a:r>
            <a:br>
              <a:rPr lang="en-GB" b="1" dirty="0">
                <a:solidFill>
                  <a:srgbClr val="0070C0"/>
                </a:solidFill>
              </a:rPr>
            </a:br>
            <a:r>
              <a:rPr lang="en-GB" b="1" dirty="0" smtClean="0">
                <a:solidFill>
                  <a:srgbClr val="0070C0"/>
                </a:solidFill>
              </a:rPr>
              <a:t/>
            </a:r>
            <a:br>
              <a:rPr lang="en-GB" b="1" dirty="0" smtClean="0">
                <a:solidFill>
                  <a:srgbClr val="0070C0"/>
                </a:solidFill>
              </a:rPr>
            </a:br>
            <a:r>
              <a:rPr lang="en-GB" b="1" dirty="0">
                <a:solidFill>
                  <a:srgbClr val="0070C0"/>
                </a:solidFill>
              </a:rPr>
              <a:t/>
            </a:r>
            <a:br>
              <a:rPr lang="en-GB" b="1" dirty="0">
                <a:solidFill>
                  <a:srgbClr val="0070C0"/>
                </a:solidFill>
              </a:rPr>
            </a:br>
            <a:r>
              <a:rPr lang="en-GB" b="1" dirty="0" smtClean="0">
                <a:solidFill>
                  <a:srgbClr val="0070C0"/>
                </a:solidFill>
              </a:rPr>
              <a:t/>
            </a:r>
            <a:br>
              <a:rPr lang="en-GB" b="1" dirty="0" smtClean="0">
                <a:solidFill>
                  <a:srgbClr val="0070C0"/>
                </a:solidFill>
              </a:rPr>
            </a:br>
            <a:r>
              <a:rPr lang="en-GB" b="1" dirty="0">
                <a:solidFill>
                  <a:srgbClr val="0070C0"/>
                </a:solidFill>
              </a:rPr>
              <a:t/>
            </a:r>
            <a:br>
              <a:rPr lang="en-GB" b="1" dirty="0">
                <a:solidFill>
                  <a:srgbClr val="0070C0"/>
                </a:solidFill>
              </a:rPr>
            </a:br>
            <a:r>
              <a:rPr lang="en-GB" b="1" dirty="0" smtClean="0">
                <a:solidFill>
                  <a:srgbClr val="0070C0"/>
                </a:solidFill>
              </a:rPr>
              <a:t/>
            </a:r>
            <a:br>
              <a:rPr lang="en-GB" b="1" dirty="0" smtClean="0">
                <a:solidFill>
                  <a:srgbClr val="0070C0"/>
                </a:solidFill>
              </a:rPr>
            </a:br>
            <a:r>
              <a:rPr lang="en-GB" b="1" dirty="0" smtClean="0">
                <a:solidFill>
                  <a:srgbClr val="0070C0"/>
                </a:solidFill>
              </a:rPr>
              <a:t/>
            </a:r>
            <a:br>
              <a:rPr lang="en-GB" b="1" dirty="0" smtClean="0">
                <a:solidFill>
                  <a:srgbClr val="0070C0"/>
                </a:solidFill>
              </a:rPr>
            </a:br>
            <a:r>
              <a:rPr lang="en-GB" b="1" dirty="0" smtClean="0">
                <a:solidFill>
                  <a:srgbClr val="0070C0"/>
                </a:solidFill>
              </a:rPr>
              <a:t/>
            </a:r>
            <a:br>
              <a:rPr lang="en-GB" b="1" dirty="0" smtClean="0">
                <a:solidFill>
                  <a:srgbClr val="0070C0"/>
                </a:solidFill>
              </a:rPr>
            </a:br>
            <a:r>
              <a:rPr lang="en-GB" b="1" dirty="0">
                <a:solidFill>
                  <a:srgbClr val="0070C0"/>
                </a:solidFill>
              </a:rPr>
              <a:t/>
            </a:r>
            <a:br>
              <a:rPr lang="en-GB" b="1" dirty="0">
                <a:solidFill>
                  <a:srgbClr val="0070C0"/>
                </a:solidFill>
              </a:rPr>
            </a:br>
            <a:r>
              <a:rPr lang="en-GB" b="1" dirty="0" smtClean="0">
                <a:solidFill>
                  <a:srgbClr val="0070C0"/>
                </a:solidFill>
              </a:rPr>
              <a:t/>
            </a:r>
            <a:br>
              <a:rPr lang="en-GB" b="1" dirty="0" smtClean="0">
                <a:solidFill>
                  <a:srgbClr val="0070C0"/>
                </a:solidFill>
              </a:rPr>
            </a:br>
            <a:r>
              <a:rPr lang="en-GB" b="1" dirty="0" smtClean="0">
                <a:solidFill>
                  <a:srgbClr val="002060"/>
                </a:solidFill>
              </a:rPr>
              <a:t>Learning Lunch Group Exercise</a:t>
            </a:r>
            <a:r>
              <a:rPr lang="en-GB" b="1" dirty="0" smtClean="0">
                <a:solidFill>
                  <a:srgbClr val="002060"/>
                </a:solidFill>
              </a:rPr>
              <a:t/>
            </a:r>
            <a:br>
              <a:rPr lang="en-GB" b="1" dirty="0" smtClean="0">
                <a:solidFill>
                  <a:srgbClr val="002060"/>
                </a:solidFill>
              </a:rPr>
            </a:br>
            <a:r>
              <a:rPr lang="en-GB" b="1" dirty="0">
                <a:solidFill>
                  <a:srgbClr val="002060"/>
                </a:solidFill>
              </a:rPr>
              <a:t/>
            </a:r>
            <a:br>
              <a:rPr lang="en-GB" b="1" dirty="0">
                <a:solidFill>
                  <a:srgbClr val="002060"/>
                </a:solidFill>
              </a:rPr>
            </a:br>
            <a:r>
              <a:rPr lang="en-GB" b="1" dirty="0" smtClean="0">
                <a:solidFill>
                  <a:srgbClr val="002060"/>
                </a:solidFill>
              </a:rPr>
              <a:t>How Good is the Learning and Development in our Community?</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b="1" dirty="0">
                <a:solidFill>
                  <a:srgbClr val="002060"/>
                </a:solidFill>
              </a:rPr>
              <a:t/>
            </a:r>
            <a:br>
              <a:rPr lang="en-GB" b="1" dirty="0">
                <a:solidFill>
                  <a:srgbClr val="002060"/>
                </a:solidFill>
              </a:rPr>
            </a:br>
            <a:r>
              <a:rPr lang="en-GB" b="1" dirty="0" smtClean="0">
                <a:solidFill>
                  <a:srgbClr val="002060"/>
                </a:solidFill>
              </a:rPr>
              <a:t/>
            </a:r>
            <a:br>
              <a:rPr lang="en-GB" b="1" dirty="0" smtClean="0">
                <a:solidFill>
                  <a:srgbClr val="002060"/>
                </a:solidFill>
              </a:rPr>
            </a:br>
            <a:r>
              <a:rPr lang="en-GB" b="1" dirty="0" smtClean="0">
                <a:solidFill>
                  <a:srgbClr val="0070C0"/>
                </a:solidFill>
              </a:rPr>
              <a:t/>
            </a:r>
            <a:br>
              <a:rPr lang="en-GB" b="1" dirty="0" smtClean="0">
                <a:solidFill>
                  <a:srgbClr val="0070C0"/>
                </a:solidFill>
              </a:rPr>
            </a:br>
            <a:r>
              <a:rPr lang="en-GB" b="1" dirty="0">
                <a:solidFill>
                  <a:srgbClr val="0070C0"/>
                </a:solidFill>
              </a:rPr>
              <a:t/>
            </a:r>
            <a:br>
              <a:rPr lang="en-GB" b="1" dirty="0">
                <a:solidFill>
                  <a:srgbClr val="0070C0"/>
                </a:solidFill>
              </a:rPr>
            </a:br>
            <a:r>
              <a:rPr lang="en-GB" b="1" dirty="0" smtClean="0">
                <a:solidFill>
                  <a:srgbClr val="0070C0"/>
                </a:solidFill>
              </a:rPr>
              <a:t/>
            </a:r>
            <a:br>
              <a:rPr lang="en-GB" b="1" dirty="0" smtClean="0">
                <a:solidFill>
                  <a:srgbClr val="0070C0"/>
                </a:solidFill>
              </a:rPr>
            </a:br>
            <a:r>
              <a:rPr lang="en-GB" b="1" dirty="0" smtClean="0">
                <a:solidFill>
                  <a:srgbClr val="0070C0"/>
                </a:solidFill>
              </a:rPr>
              <a:t/>
            </a:r>
            <a:br>
              <a:rPr lang="en-GB" b="1" dirty="0" smtClean="0">
                <a:solidFill>
                  <a:srgbClr val="0070C0"/>
                </a:solidFill>
              </a:rPr>
            </a:br>
            <a:r>
              <a:rPr lang="en-GB" b="1" dirty="0">
                <a:solidFill>
                  <a:srgbClr val="0070C0"/>
                </a:solidFill>
              </a:rPr>
              <a:t/>
            </a:r>
            <a:br>
              <a:rPr lang="en-GB" b="1" dirty="0">
                <a:solidFill>
                  <a:srgbClr val="0070C0"/>
                </a:solidFill>
              </a:rPr>
            </a:br>
            <a:r>
              <a:rPr lang="en-GB" b="1" dirty="0" smtClean="0">
                <a:solidFill>
                  <a:srgbClr val="0070C0"/>
                </a:solidFill>
              </a:rPr>
              <a:t/>
            </a:r>
            <a:br>
              <a:rPr lang="en-GB" b="1" dirty="0" smtClean="0">
                <a:solidFill>
                  <a:srgbClr val="0070C0"/>
                </a:solidFill>
              </a:rPr>
            </a:br>
            <a:r>
              <a:rPr lang="en-GB" b="1" dirty="0">
                <a:solidFill>
                  <a:srgbClr val="0070C0"/>
                </a:solidFill>
              </a:rPr>
              <a:t/>
            </a:r>
            <a:br>
              <a:rPr lang="en-GB" b="1" dirty="0">
                <a:solidFill>
                  <a:srgbClr val="0070C0"/>
                </a:solidFill>
              </a:rPr>
            </a:br>
            <a:r>
              <a:rPr lang="en-GB" dirty="0">
                <a:solidFill>
                  <a:srgbClr val="0070C0"/>
                </a:solidFill>
              </a:rPr>
              <a:t/>
            </a:r>
            <a:br>
              <a:rPr lang="en-GB" dirty="0">
                <a:solidFill>
                  <a:srgbClr val="0070C0"/>
                </a:solidFill>
              </a:rPr>
            </a:br>
            <a:endParaRPr lang="en-GB" dirty="0">
              <a:solidFill>
                <a:srgbClr val="0070C0"/>
              </a:solidFill>
            </a:endParaRPr>
          </a:p>
        </p:txBody>
      </p:sp>
      <p:sp>
        <p:nvSpPr>
          <p:cNvPr id="2052" name="Rectangle 11"/>
          <p:cNvSpPr>
            <a:spLocks noGrp="1" noChangeArrowheads="1"/>
          </p:cNvSpPr>
          <p:nvPr>
            <p:ph type="subTitle" idx="1"/>
          </p:nvPr>
        </p:nvSpPr>
        <p:spPr/>
        <p:txBody>
          <a:bodyPr/>
          <a:lstStyle/>
          <a:p>
            <a:pPr eaLnBrk="1" hangingPunct="1"/>
            <a:endParaRPr lang="en-GB" b="1" dirty="0" smtClean="0"/>
          </a:p>
          <a:p>
            <a:pPr algn="r" eaLnBrk="1" hangingPunct="1"/>
            <a:r>
              <a:rPr lang="en-GB" sz="2000" b="1" dirty="0" smtClean="0">
                <a:solidFill>
                  <a:srgbClr val="002060"/>
                </a:solidFill>
              </a:rPr>
              <a:t>KIRSTY ANDERSON</a:t>
            </a:r>
          </a:p>
          <a:p>
            <a:pPr algn="r" eaLnBrk="1" hangingPunct="1"/>
            <a:r>
              <a:rPr lang="en-GB" sz="2000" dirty="0" smtClean="0">
                <a:solidFill>
                  <a:srgbClr val="002060"/>
                </a:solidFill>
              </a:rPr>
              <a:t>Policy Adviser</a:t>
            </a:r>
          </a:p>
          <a:p>
            <a:pPr algn="r" eaLnBrk="1" hangingPunct="1"/>
            <a:r>
              <a:rPr lang="en-GB" sz="2000" dirty="0" smtClean="0">
                <a:solidFill>
                  <a:srgbClr val="002060"/>
                </a:solidFill>
              </a:rPr>
              <a:t>Community Planning &amp; Partnerships</a:t>
            </a:r>
          </a:p>
        </p:txBody>
      </p:sp>
      <p:sp>
        <p:nvSpPr>
          <p:cNvPr id="2053" name="Rectangle 12"/>
          <p:cNvSpPr>
            <a:spLocks noChangeArrowheads="1"/>
          </p:cNvSpPr>
          <p:nvPr/>
        </p:nvSpPr>
        <p:spPr bwMode="auto">
          <a:xfrm>
            <a:off x="1042988" y="4579914"/>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fontAlgn="base">
              <a:spcBef>
                <a:spcPct val="0"/>
              </a:spcBef>
              <a:spcAft>
                <a:spcPct val="0"/>
              </a:spcAft>
            </a:pPr>
            <a:endParaRPr lang="en-GB" sz="2000" b="1" dirty="0">
              <a:solidFill>
                <a:srgbClr val="0066CC"/>
              </a:solidFill>
            </a:endParaRPr>
          </a:p>
        </p:txBody>
      </p:sp>
    </p:spTree>
    <p:custDataLst>
      <p:tags r:id="rId1"/>
    </p:custDataLst>
    <p:extLst>
      <p:ext uri="{BB962C8B-B14F-4D97-AF65-F5344CB8AC3E}">
        <p14:creationId xmlns:p14="http://schemas.microsoft.com/office/powerpoint/2010/main" val="1146840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Competences for Community Learning and Development</a:t>
            </a:r>
            <a:endParaRPr lang="en-GB"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051720" y="1484784"/>
            <a:ext cx="4968559" cy="473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GB" dirty="0" smtClean="0">
                <a:solidFill>
                  <a:srgbClr val="FFFFFF"/>
                </a:solidFill>
              </a:rPr>
              <a:t>East Dunbartonshire Community Planning Partnership</a:t>
            </a:r>
            <a:endParaRPr lang="en-GB" dirty="0">
              <a:solidFill>
                <a:srgbClr val="FFFFFF"/>
              </a:solidFill>
            </a:endParaRPr>
          </a:p>
        </p:txBody>
      </p:sp>
      <p:sp>
        <p:nvSpPr>
          <p:cNvPr id="5" name="Right Arrow 4"/>
          <p:cNvSpPr/>
          <p:nvPr/>
        </p:nvSpPr>
        <p:spPr bwMode="auto">
          <a:xfrm>
            <a:off x="858543" y="2543472"/>
            <a:ext cx="1584176" cy="648072"/>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tab pos="3683000" algn="l"/>
              </a:tabLst>
            </a:pPr>
            <a:endParaRPr kumimoji="0" lang="en-GB" sz="1400" b="0" i="0" u="none" strike="noStrike" cap="none" normalizeH="0" baseline="0" smtClean="0">
              <a:ln>
                <a:noFill/>
              </a:ln>
              <a:solidFill>
                <a:srgbClr val="FF0000"/>
              </a:solidFill>
              <a:effectLst/>
              <a:latin typeface="Arial" charset="0"/>
            </a:endParaRPr>
          </a:p>
        </p:txBody>
      </p:sp>
      <p:sp>
        <p:nvSpPr>
          <p:cNvPr id="7" name="Right Arrow 6"/>
          <p:cNvSpPr/>
          <p:nvPr/>
        </p:nvSpPr>
        <p:spPr bwMode="auto">
          <a:xfrm>
            <a:off x="827584" y="2636912"/>
            <a:ext cx="1584176" cy="64807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tab pos="3683000" algn="l"/>
              </a:tabLst>
            </a:pPr>
            <a:endParaRPr kumimoji="0" lang="en-GB" sz="1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40703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Learning Lunch Objectives</a:t>
            </a:r>
            <a:endParaRPr lang="en-GB" dirty="0"/>
          </a:p>
        </p:txBody>
      </p:sp>
      <p:sp>
        <p:nvSpPr>
          <p:cNvPr id="3" name="Content Placeholder 2"/>
          <p:cNvSpPr>
            <a:spLocks noGrp="1"/>
          </p:cNvSpPr>
          <p:nvPr>
            <p:ph idx="1"/>
          </p:nvPr>
        </p:nvSpPr>
        <p:spPr>
          <a:xfrm>
            <a:off x="251520" y="1556792"/>
            <a:ext cx="8568952" cy="4104455"/>
          </a:xfrm>
        </p:spPr>
        <p:txBody>
          <a:bodyPr/>
          <a:lstStyle/>
          <a:p>
            <a:pPr>
              <a:buFont typeface="Wingdings" pitchFamily="2" charset="2"/>
              <a:buChar char="Ø"/>
            </a:pPr>
            <a:r>
              <a:rPr lang="en-GB" sz="2800" dirty="0" smtClean="0">
                <a:solidFill>
                  <a:srgbClr val="002060"/>
                </a:solidFill>
              </a:rPr>
              <a:t>Demonstrate </a:t>
            </a:r>
            <a:r>
              <a:rPr lang="en-GB" sz="2800" dirty="0">
                <a:solidFill>
                  <a:srgbClr val="002060"/>
                </a:solidFill>
              </a:rPr>
              <a:t>increased knowledge and understanding of the new evaluation framework for CLD – How Good is the Learning and Development in our Community? </a:t>
            </a:r>
          </a:p>
          <a:p>
            <a:pPr>
              <a:buFont typeface="Wingdings" pitchFamily="2" charset="2"/>
              <a:buChar char="Ø"/>
            </a:pPr>
            <a:r>
              <a:rPr lang="en-GB" sz="2800" dirty="0" smtClean="0">
                <a:solidFill>
                  <a:srgbClr val="002060"/>
                </a:solidFill>
              </a:rPr>
              <a:t>Demonstrate </a:t>
            </a:r>
            <a:r>
              <a:rPr lang="en-GB" sz="2800" dirty="0">
                <a:solidFill>
                  <a:srgbClr val="002060"/>
                </a:solidFill>
              </a:rPr>
              <a:t>increased skills/competences in evaluating and informing practice.</a:t>
            </a:r>
          </a:p>
          <a:p>
            <a:pPr>
              <a:buFont typeface="Wingdings" pitchFamily="2" charset="2"/>
              <a:buChar char="Ø"/>
            </a:pPr>
            <a:r>
              <a:rPr lang="en-GB" sz="2800" dirty="0" smtClean="0">
                <a:solidFill>
                  <a:srgbClr val="002060"/>
                </a:solidFill>
              </a:rPr>
              <a:t>Utilise </a:t>
            </a:r>
            <a:r>
              <a:rPr lang="en-GB" sz="2800" dirty="0">
                <a:solidFill>
                  <a:srgbClr val="002060"/>
                </a:solidFill>
              </a:rPr>
              <a:t>increased networks with colleagues within the Council and external partners.</a:t>
            </a:r>
          </a:p>
          <a:p>
            <a:pPr>
              <a:buFont typeface="Wingdings" pitchFamily="2" charset="2"/>
              <a:buChar char="Ø"/>
            </a:pPr>
            <a:r>
              <a:rPr lang="en-GB" sz="2800" dirty="0" smtClean="0">
                <a:solidFill>
                  <a:srgbClr val="002060"/>
                </a:solidFill>
              </a:rPr>
              <a:t>Further </a:t>
            </a:r>
            <a:r>
              <a:rPr lang="en-GB" sz="2800" dirty="0">
                <a:solidFill>
                  <a:srgbClr val="002060"/>
                </a:solidFill>
              </a:rPr>
              <a:t>ensure CLD activity is focussed and high quality.</a:t>
            </a:r>
          </a:p>
          <a:p>
            <a:pPr marL="0" indent="0">
              <a:buNone/>
            </a:pPr>
            <a:endParaRPr lang="en-GB" sz="1600" dirty="0"/>
          </a:p>
        </p:txBody>
      </p:sp>
      <p:sp>
        <p:nvSpPr>
          <p:cNvPr id="4" name="Footer Placeholder 3"/>
          <p:cNvSpPr>
            <a:spLocks noGrp="1"/>
          </p:cNvSpPr>
          <p:nvPr>
            <p:ph type="ftr" sz="quarter" idx="10"/>
          </p:nvPr>
        </p:nvSpPr>
        <p:spPr/>
        <p:txBody>
          <a:bodyPr/>
          <a:lstStyle/>
          <a:p>
            <a:pPr>
              <a:defRPr/>
            </a:pPr>
            <a:r>
              <a:rPr lang="en-GB" dirty="0" smtClean="0">
                <a:solidFill>
                  <a:srgbClr val="FFFFFF"/>
                </a:solidFill>
              </a:rPr>
              <a:t>East Dunbartonshire Community Planning Partnership</a:t>
            </a:r>
            <a:endParaRPr lang="en-GB" dirty="0">
              <a:solidFill>
                <a:srgbClr val="FFFFFF"/>
              </a:solidFill>
            </a:endParaRPr>
          </a:p>
        </p:txBody>
      </p:sp>
    </p:spTree>
    <p:extLst>
      <p:ext uri="{BB962C8B-B14F-4D97-AF65-F5344CB8AC3E}">
        <p14:creationId xmlns:p14="http://schemas.microsoft.com/office/powerpoint/2010/main" val="4205190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What is Ketso? </a:t>
            </a:r>
            <a:endParaRPr lang="en-GB" dirty="0"/>
          </a:p>
        </p:txBody>
      </p:sp>
      <p:sp>
        <p:nvSpPr>
          <p:cNvPr id="3" name="Content Placeholder 2"/>
          <p:cNvSpPr>
            <a:spLocks noGrp="1"/>
          </p:cNvSpPr>
          <p:nvPr>
            <p:ph idx="1"/>
          </p:nvPr>
        </p:nvSpPr>
        <p:spPr>
          <a:xfrm>
            <a:off x="251520" y="1916832"/>
            <a:ext cx="4464496" cy="4104456"/>
          </a:xfrm>
        </p:spPr>
        <p:txBody>
          <a:bodyPr/>
          <a:lstStyle/>
          <a:p>
            <a:pPr>
              <a:buFont typeface="Wingdings" pitchFamily="2" charset="2"/>
              <a:buChar char="Ø"/>
            </a:pPr>
            <a:r>
              <a:rPr lang="en-GB" dirty="0" smtClean="0">
                <a:solidFill>
                  <a:srgbClr val="002060"/>
                </a:solidFill>
              </a:rPr>
              <a:t>Ketso </a:t>
            </a:r>
            <a:r>
              <a:rPr lang="en-GB" dirty="0">
                <a:solidFill>
                  <a:srgbClr val="002060"/>
                </a:solidFill>
              </a:rPr>
              <a:t>means ‘action’ in </a:t>
            </a:r>
            <a:r>
              <a:rPr lang="en-GB" dirty="0" smtClean="0">
                <a:solidFill>
                  <a:srgbClr val="002060"/>
                </a:solidFill>
              </a:rPr>
              <a:t>Lesotho, </a:t>
            </a:r>
            <a:r>
              <a:rPr lang="en-GB" dirty="0">
                <a:solidFill>
                  <a:srgbClr val="002060"/>
                </a:solidFill>
              </a:rPr>
              <a:t>where it was invented. </a:t>
            </a:r>
            <a:endParaRPr lang="en-GB" dirty="0" smtClean="0">
              <a:solidFill>
                <a:srgbClr val="002060"/>
              </a:solidFill>
            </a:endParaRPr>
          </a:p>
          <a:p>
            <a:pPr>
              <a:buFont typeface="Wingdings" pitchFamily="2" charset="2"/>
              <a:buChar char="Ø"/>
            </a:pPr>
            <a:r>
              <a:rPr lang="en-GB" dirty="0" smtClean="0">
                <a:solidFill>
                  <a:srgbClr val="002060"/>
                </a:solidFill>
              </a:rPr>
              <a:t>Ketso </a:t>
            </a:r>
            <a:r>
              <a:rPr lang="en-GB" dirty="0">
                <a:solidFill>
                  <a:srgbClr val="002060"/>
                </a:solidFill>
              </a:rPr>
              <a:t>offers a structured </a:t>
            </a:r>
            <a:r>
              <a:rPr lang="en-GB" dirty="0" smtClean="0">
                <a:solidFill>
                  <a:srgbClr val="002060"/>
                </a:solidFill>
              </a:rPr>
              <a:t>way </a:t>
            </a:r>
            <a:r>
              <a:rPr lang="en-GB" dirty="0">
                <a:solidFill>
                  <a:srgbClr val="002060"/>
                </a:solidFill>
              </a:rPr>
              <a:t>to run a workshop, using re-useable coloured shapes </a:t>
            </a:r>
            <a:endParaRPr lang="en-GB" dirty="0" smtClean="0">
              <a:solidFill>
                <a:srgbClr val="002060"/>
              </a:solidFill>
            </a:endParaRPr>
          </a:p>
          <a:p>
            <a:pPr>
              <a:buFont typeface="Wingdings" pitchFamily="2" charset="2"/>
              <a:buChar char="Ø"/>
            </a:pPr>
            <a:r>
              <a:rPr lang="en-GB" dirty="0" smtClean="0">
                <a:solidFill>
                  <a:srgbClr val="002060"/>
                </a:solidFill>
              </a:rPr>
              <a:t>Enables </a:t>
            </a:r>
            <a:r>
              <a:rPr lang="en-GB" dirty="0">
                <a:solidFill>
                  <a:srgbClr val="002060"/>
                </a:solidFill>
              </a:rPr>
              <a:t>people to build up </a:t>
            </a:r>
            <a:r>
              <a:rPr lang="en-GB" dirty="0" smtClean="0">
                <a:solidFill>
                  <a:srgbClr val="002060"/>
                </a:solidFill>
              </a:rPr>
              <a:t>visual </a:t>
            </a:r>
            <a:r>
              <a:rPr lang="en-GB" dirty="0">
                <a:solidFill>
                  <a:srgbClr val="002060"/>
                </a:solidFill>
              </a:rPr>
              <a:t>picture of </a:t>
            </a:r>
            <a:r>
              <a:rPr lang="en-GB" dirty="0" smtClean="0">
                <a:solidFill>
                  <a:srgbClr val="002060"/>
                </a:solidFill>
              </a:rPr>
              <a:t>discussion and see ideas </a:t>
            </a:r>
            <a:r>
              <a:rPr lang="en-GB" dirty="0">
                <a:solidFill>
                  <a:srgbClr val="002060"/>
                </a:solidFill>
              </a:rPr>
              <a:t>taking shape.</a:t>
            </a:r>
          </a:p>
          <a:p>
            <a:pPr marL="0" indent="0">
              <a:buNone/>
            </a:pPr>
            <a:endParaRPr lang="en-GB" sz="1200" dirty="0" smtClean="0"/>
          </a:p>
        </p:txBody>
      </p:sp>
      <p:sp>
        <p:nvSpPr>
          <p:cNvPr id="4" name="Footer Placeholder 3"/>
          <p:cNvSpPr>
            <a:spLocks noGrp="1"/>
          </p:cNvSpPr>
          <p:nvPr>
            <p:ph type="ftr" sz="quarter" idx="10"/>
          </p:nvPr>
        </p:nvSpPr>
        <p:spPr/>
        <p:txBody>
          <a:bodyPr/>
          <a:lstStyle/>
          <a:p>
            <a:pPr>
              <a:defRPr/>
            </a:pPr>
            <a:r>
              <a:rPr lang="en-GB" smtClean="0">
                <a:solidFill>
                  <a:srgbClr val="FFFFFF"/>
                </a:solidFill>
              </a:rPr>
              <a:t>East Dunbartonshire Community Planning Partnership</a:t>
            </a:r>
            <a:endParaRPr lang="en-GB">
              <a:solidFill>
                <a:srgbClr val="FFFFFF"/>
              </a:solidFill>
            </a:endParaRPr>
          </a:p>
        </p:txBody>
      </p:sp>
      <p:pic>
        <p:nvPicPr>
          <p:cNvPr id="10242" name="Picture 2" descr="C:\Users\Kanderso\Desktop\workshop-in-a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88840"/>
            <a:ext cx="4204142" cy="358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2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Why use Ketso?</a:t>
            </a:r>
            <a:endParaRPr lang="en-GB" dirty="0"/>
          </a:p>
        </p:txBody>
      </p:sp>
      <p:sp>
        <p:nvSpPr>
          <p:cNvPr id="3" name="Content Placeholder 2"/>
          <p:cNvSpPr>
            <a:spLocks noGrp="1"/>
          </p:cNvSpPr>
          <p:nvPr>
            <p:ph idx="1"/>
          </p:nvPr>
        </p:nvSpPr>
        <p:spPr>
          <a:xfrm>
            <a:off x="179512" y="1628800"/>
            <a:ext cx="5328592" cy="4608512"/>
          </a:xfrm>
        </p:spPr>
        <p:txBody>
          <a:bodyPr/>
          <a:lstStyle/>
          <a:p>
            <a:pPr>
              <a:buFont typeface="Wingdings" pitchFamily="2" charset="2"/>
              <a:buChar char="Ø"/>
            </a:pPr>
            <a:r>
              <a:rPr lang="en-GB" dirty="0" smtClean="0">
                <a:solidFill>
                  <a:srgbClr val="002060"/>
                </a:solidFill>
              </a:rPr>
              <a:t>Everyone’s voice is included – can be used with vulnerable clients or equality groups</a:t>
            </a:r>
          </a:p>
          <a:p>
            <a:pPr>
              <a:buFont typeface="Wingdings" pitchFamily="2" charset="2"/>
              <a:buChar char="Ø"/>
            </a:pPr>
            <a:r>
              <a:rPr lang="en-GB" dirty="0" smtClean="0">
                <a:solidFill>
                  <a:srgbClr val="002060"/>
                </a:solidFill>
              </a:rPr>
              <a:t>Can help to meet requirements of SOA, CE Act, Equalities Act, CLD Regs – developing services / making policy WITH communities and not FOR them</a:t>
            </a:r>
          </a:p>
          <a:p>
            <a:pPr>
              <a:buFont typeface="Wingdings" pitchFamily="2" charset="2"/>
              <a:buChar char="Ø"/>
            </a:pPr>
            <a:r>
              <a:rPr lang="en-GB" dirty="0" smtClean="0">
                <a:solidFill>
                  <a:srgbClr val="002060"/>
                </a:solidFill>
              </a:rPr>
              <a:t>Can be used in a variety of settings e.g. planning, researching, policy development, reporting and evaluation.</a:t>
            </a:r>
          </a:p>
          <a:p>
            <a:pPr>
              <a:buFont typeface="Wingdings" pitchFamily="2" charset="2"/>
              <a:buChar char="Ø"/>
            </a:pPr>
            <a:endParaRPr lang="en-GB" sz="2000" dirty="0" smtClean="0"/>
          </a:p>
        </p:txBody>
      </p:sp>
      <p:sp>
        <p:nvSpPr>
          <p:cNvPr id="4" name="Footer Placeholder 3"/>
          <p:cNvSpPr>
            <a:spLocks noGrp="1"/>
          </p:cNvSpPr>
          <p:nvPr>
            <p:ph type="ftr" sz="quarter" idx="10"/>
          </p:nvPr>
        </p:nvSpPr>
        <p:spPr/>
        <p:txBody>
          <a:bodyPr/>
          <a:lstStyle/>
          <a:p>
            <a:pPr>
              <a:defRPr/>
            </a:pPr>
            <a:r>
              <a:rPr lang="en-GB" dirty="0" smtClean="0">
                <a:solidFill>
                  <a:srgbClr val="FFFFFF"/>
                </a:solidFill>
              </a:rPr>
              <a:t>East Dunbartonshire Community Planning Partnership</a:t>
            </a:r>
            <a:endParaRPr lang="en-GB" dirty="0">
              <a:solidFill>
                <a:srgbClr val="FFFFFF"/>
              </a:solidFill>
            </a:endParaRPr>
          </a:p>
        </p:txBody>
      </p:sp>
      <p:pic>
        <p:nvPicPr>
          <p:cNvPr id="6" name="officeArt object"/>
          <p:cNvPicPr/>
          <p:nvPr/>
        </p:nvPicPr>
        <p:blipFill>
          <a:blip r:embed="rId3">
            <a:extLst/>
          </a:blip>
          <a:stretch>
            <a:fillRect/>
          </a:stretch>
        </p:blipFill>
        <p:spPr>
          <a:xfrm>
            <a:off x="5652120" y="1700808"/>
            <a:ext cx="3240360" cy="4176464"/>
          </a:xfrm>
          <a:prstGeom prst="rect">
            <a:avLst/>
          </a:prstGeom>
          <a:ln w="12700" cap="flat">
            <a:noFill/>
            <a:miter lim="400000"/>
          </a:ln>
          <a:effectLst/>
        </p:spPr>
      </p:pic>
    </p:spTree>
    <p:extLst>
      <p:ext uri="{BB962C8B-B14F-4D97-AF65-F5344CB8AC3E}">
        <p14:creationId xmlns:p14="http://schemas.microsoft.com/office/powerpoint/2010/main" val="1920677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CLD Values</a:t>
            </a:r>
            <a:endParaRPr lang="en-GB" dirty="0"/>
          </a:p>
        </p:txBody>
      </p:sp>
      <p:sp>
        <p:nvSpPr>
          <p:cNvPr id="3" name="Content Placeholder 2"/>
          <p:cNvSpPr>
            <a:spLocks noGrp="1"/>
          </p:cNvSpPr>
          <p:nvPr>
            <p:ph idx="1"/>
          </p:nvPr>
        </p:nvSpPr>
        <p:spPr/>
        <p:txBody>
          <a:bodyPr/>
          <a:lstStyle/>
          <a:p>
            <a:pPr marL="0" indent="0">
              <a:buNone/>
            </a:pPr>
            <a:r>
              <a:rPr lang="en-GB" sz="3200" dirty="0" smtClean="0">
                <a:solidFill>
                  <a:srgbClr val="002060"/>
                </a:solidFill>
              </a:rPr>
              <a:t>The CLD Standards Council has set the following values for CLD that have been adopted in the plan:</a:t>
            </a:r>
          </a:p>
          <a:p>
            <a:r>
              <a:rPr lang="en-GB" sz="3200" dirty="0" smtClean="0">
                <a:solidFill>
                  <a:srgbClr val="002060"/>
                </a:solidFill>
              </a:rPr>
              <a:t>Self-determination</a:t>
            </a:r>
          </a:p>
          <a:p>
            <a:r>
              <a:rPr lang="en-GB" sz="3200" dirty="0" smtClean="0">
                <a:solidFill>
                  <a:srgbClr val="002060"/>
                </a:solidFill>
              </a:rPr>
              <a:t>Inclusion</a:t>
            </a:r>
          </a:p>
          <a:p>
            <a:r>
              <a:rPr lang="en-GB" sz="3200" dirty="0" smtClean="0">
                <a:solidFill>
                  <a:srgbClr val="002060"/>
                </a:solidFill>
              </a:rPr>
              <a:t>Empowerment</a:t>
            </a:r>
          </a:p>
          <a:p>
            <a:r>
              <a:rPr lang="en-GB" sz="3200" dirty="0" smtClean="0">
                <a:solidFill>
                  <a:srgbClr val="002060"/>
                </a:solidFill>
              </a:rPr>
              <a:t>Working collaboratively</a:t>
            </a:r>
          </a:p>
          <a:p>
            <a:r>
              <a:rPr lang="en-GB" sz="3200" dirty="0" smtClean="0">
                <a:solidFill>
                  <a:srgbClr val="002060"/>
                </a:solidFill>
              </a:rPr>
              <a:t>Promotion of learning as a lifelong activity</a:t>
            </a:r>
          </a:p>
          <a:p>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en-GB" smtClean="0">
                <a:solidFill>
                  <a:srgbClr val="FFFFFF"/>
                </a:solidFill>
              </a:rPr>
              <a:t>East Dunbartonshire Community Planning Partnership</a:t>
            </a:r>
            <a:endParaRPr lang="en-GB">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140968"/>
            <a:ext cx="2952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744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Icebreaker</a:t>
            </a:r>
            <a:endParaRPr lang="en-GB" dirty="0"/>
          </a:p>
        </p:txBody>
      </p:sp>
      <p:sp>
        <p:nvSpPr>
          <p:cNvPr id="4" name="Footer Placeholder 3"/>
          <p:cNvSpPr>
            <a:spLocks noGrp="1"/>
          </p:cNvSpPr>
          <p:nvPr>
            <p:ph type="ftr" sz="quarter" idx="10"/>
          </p:nvPr>
        </p:nvSpPr>
        <p:spPr/>
        <p:txBody>
          <a:bodyPr/>
          <a:lstStyle/>
          <a:p>
            <a:pPr>
              <a:defRPr/>
            </a:pPr>
            <a:r>
              <a:rPr lang="en-GB" smtClean="0">
                <a:solidFill>
                  <a:srgbClr val="FFFFFF"/>
                </a:solidFill>
              </a:rPr>
              <a:t>East Dunbartonshire Community Planning Partnership</a:t>
            </a:r>
            <a:endParaRPr lang="en-GB">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477202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49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Ketso Branches and Leaves</a:t>
            </a:r>
            <a:endParaRPr lang="en-GB" dirty="0"/>
          </a:p>
        </p:txBody>
      </p:sp>
      <p:sp>
        <p:nvSpPr>
          <p:cNvPr id="4" name="Footer Placeholder 3"/>
          <p:cNvSpPr>
            <a:spLocks noGrp="1"/>
          </p:cNvSpPr>
          <p:nvPr>
            <p:ph type="ftr" sz="quarter" idx="10"/>
          </p:nvPr>
        </p:nvSpPr>
        <p:spPr/>
        <p:txBody>
          <a:bodyPr/>
          <a:lstStyle/>
          <a:p>
            <a:pPr>
              <a:defRPr/>
            </a:pPr>
            <a:r>
              <a:rPr lang="en-GB" smtClean="0">
                <a:solidFill>
                  <a:srgbClr val="FFFFFF"/>
                </a:solidFill>
              </a:rPr>
              <a:t>East Dunbartonshire Community Planning Partnership</a:t>
            </a:r>
            <a:endParaRPr lang="en-GB">
              <a:solidFill>
                <a:srgbClr val="FFFFFF"/>
              </a:solidFill>
            </a:endParaRPr>
          </a:p>
        </p:txBody>
      </p:sp>
      <p:pic>
        <p:nvPicPr>
          <p:cNvPr id="11" name="Content Placeholder 10" descr="I:\RESTRICT\CLD_CS\STRATEGIC PARTNERSHIPS\Communiy Planning and Partnerships Team\Community Planning Partnership\Empowering our Communities Partnership\CPD subgroup\Learning Lunches\2016\08 08 16\Ketso Leaves.PNG"/>
          <p:cNvPicPr preferRelativeResize="0">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1196752"/>
            <a:ext cx="5084431" cy="5094870"/>
          </a:xfrm>
          <a:prstGeom prst="rect">
            <a:avLst/>
          </a:prstGeom>
          <a:noFill/>
          <a:ln>
            <a:noFill/>
          </a:ln>
        </p:spPr>
      </p:pic>
    </p:spTree>
    <p:extLst>
      <p:ext uri="{BB962C8B-B14F-4D97-AF65-F5344CB8AC3E}">
        <p14:creationId xmlns:p14="http://schemas.microsoft.com/office/powerpoint/2010/main" val="3756987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Thanks for Coming!</a:t>
            </a:r>
            <a:endParaRPr lang="en-GB" dirty="0"/>
          </a:p>
        </p:txBody>
      </p:sp>
      <p:sp>
        <p:nvSpPr>
          <p:cNvPr id="3" name="Content Placeholder 2"/>
          <p:cNvSpPr>
            <a:spLocks noGrp="1"/>
          </p:cNvSpPr>
          <p:nvPr>
            <p:ph idx="1"/>
          </p:nvPr>
        </p:nvSpPr>
        <p:spPr>
          <a:xfrm>
            <a:off x="467544" y="1268760"/>
            <a:ext cx="8229600" cy="4464496"/>
          </a:xfrm>
        </p:spPr>
        <p:txBody>
          <a:bodyPr/>
          <a:lstStyle/>
          <a:p>
            <a:pPr marL="0" indent="0">
              <a:buNone/>
            </a:pPr>
            <a:endParaRPr lang="en-GB" sz="2800" b="1" dirty="0">
              <a:solidFill>
                <a:schemeClr val="accent6">
                  <a:lumMod val="75000"/>
                </a:schemeClr>
              </a:solidFill>
            </a:endParaRPr>
          </a:p>
          <a:p>
            <a:pPr>
              <a:buFont typeface="Wingdings" pitchFamily="2" charset="2"/>
              <a:buChar char="Ø"/>
            </a:pPr>
            <a:r>
              <a:rPr lang="en-GB" sz="2800" dirty="0" smtClean="0">
                <a:solidFill>
                  <a:srgbClr val="002060"/>
                </a:solidFill>
              </a:rPr>
              <a:t>CPP Team happy to lend out the Ketso kit to assist with your community engagement (guide included)</a:t>
            </a:r>
          </a:p>
          <a:p>
            <a:pPr>
              <a:buFont typeface="Wingdings" pitchFamily="2" charset="2"/>
              <a:buChar char="Ø"/>
            </a:pPr>
            <a:r>
              <a:rPr lang="en-GB" sz="2800" dirty="0" smtClean="0">
                <a:solidFill>
                  <a:srgbClr val="002060"/>
                </a:solidFill>
              </a:rPr>
              <a:t>Will </a:t>
            </a:r>
            <a:r>
              <a:rPr lang="en-GB" sz="2800" dirty="0" smtClean="0">
                <a:solidFill>
                  <a:srgbClr val="002060"/>
                </a:solidFill>
              </a:rPr>
              <a:t>send </a:t>
            </a:r>
            <a:r>
              <a:rPr lang="en-GB" sz="2800" dirty="0" err="1" smtClean="0">
                <a:solidFill>
                  <a:srgbClr val="002060"/>
                </a:solidFill>
              </a:rPr>
              <a:t>powerpoints</a:t>
            </a:r>
            <a:r>
              <a:rPr lang="en-GB" sz="2800" dirty="0" smtClean="0">
                <a:solidFill>
                  <a:srgbClr val="002060"/>
                </a:solidFill>
              </a:rPr>
              <a:t>, </a:t>
            </a:r>
            <a:r>
              <a:rPr lang="en-GB" sz="2800" dirty="0" smtClean="0">
                <a:solidFill>
                  <a:srgbClr val="002060"/>
                </a:solidFill>
              </a:rPr>
              <a:t>pictures and write-up of your work on a spread-sheet - templates available from </a:t>
            </a:r>
            <a:r>
              <a:rPr lang="en-GB" sz="2800" dirty="0" smtClean="0">
                <a:solidFill>
                  <a:srgbClr val="002060"/>
                </a:solidFill>
                <a:hlinkClick r:id="rId3"/>
              </a:rPr>
              <a:t>www.ketso.com</a:t>
            </a:r>
            <a:r>
              <a:rPr lang="en-GB" sz="2800" dirty="0">
                <a:solidFill>
                  <a:srgbClr val="002060"/>
                </a:solidFill>
              </a:rPr>
              <a:t>)</a:t>
            </a:r>
            <a:endParaRPr lang="en-GB" sz="2800" dirty="0" smtClean="0">
              <a:solidFill>
                <a:srgbClr val="002060"/>
              </a:solidFill>
            </a:endParaRPr>
          </a:p>
          <a:p>
            <a:pPr>
              <a:buFont typeface="Wingdings" pitchFamily="2" charset="2"/>
              <a:buChar char="Ø"/>
            </a:pPr>
            <a:r>
              <a:rPr lang="en-GB" sz="2800" dirty="0" smtClean="0">
                <a:solidFill>
                  <a:srgbClr val="002060"/>
                </a:solidFill>
              </a:rPr>
              <a:t>Free training by University of Glasgow</a:t>
            </a:r>
          </a:p>
          <a:p>
            <a:pPr>
              <a:buFont typeface="Wingdings" pitchFamily="2" charset="2"/>
              <a:buChar char="Ø"/>
            </a:pPr>
            <a:r>
              <a:rPr lang="en-GB" sz="2800" i="1" dirty="0" smtClean="0">
                <a:solidFill>
                  <a:srgbClr val="002060"/>
                </a:solidFill>
              </a:rPr>
              <a:t>Please </a:t>
            </a:r>
            <a:r>
              <a:rPr lang="en-GB" sz="2800" i="1" dirty="0">
                <a:solidFill>
                  <a:srgbClr val="002060"/>
                </a:solidFill>
              </a:rPr>
              <a:t>complete </a:t>
            </a:r>
            <a:r>
              <a:rPr lang="en-GB" sz="2800" i="1" dirty="0" smtClean="0">
                <a:solidFill>
                  <a:srgbClr val="002060"/>
                </a:solidFill>
              </a:rPr>
              <a:t>your </a:t>
            </a:r>
            <a:r>
              <a:rPr lang="en-GB" sz="2800" i="1" dirty="0">
                <a:solidFill>
                  <a:srgbClr val="002060"/>
                </a:solidFill>
              </a:rPr>
              <a:t>evaluation </a:t>
            </a:r>
            <a:r>
              <a:rPr lang="en-GB" sz="2800" i="1" dirty="0" smtClean="0">
                <a:solidFill>
                  <a:srgbClr val="002060"/>
                </a:solidFill>
              </a:rPr>
              <a:t>form!</a:t>
            </a:r>
            <a:endParaRPr lang="en-GB" sz="2800" i="1" dirty="0">
              <a:solidFill>
                <a:srgbClr val="002060"/>
              </a:solidFill>
            </a:endParaRPr>
          </a:p>
          <a:p>
            <a:pPr marL="0" indent="0">
              <a:buNone/>
            </a:pPr>
            <a:endParaRPr lang="en-GB" sz="2800" dirty="0" smtClean="0">
              <a:solidFill>
                <a:schemeClr val="accent6">
                  <a:lumMod val="75000"/>
                </a:schemeClr>
              </a:solidFill>
            </a:endParaRPr>
          </a:p>
          <a:p>
            <a:pPr marL="0" indent="0">
              <a:buNone/>
            </a:pPr>
            <a:endParaRPr lang="en-GB" sz="2800" dirty="0" smtClean="0">
              <a:solidFill>
                <a:schemeClr val="accent6">
                  <a:lumMod val="75000"/>
                </a:schemeClr>
              </a:solidFill>
            </a:endParaRPr>
          </a:p>
          <a:p>
            <a:pPr marL="0" indent="0">
              <a:buNone/>
            </a:pPr>
            <a:endParaRPr lang="en-GB" dirty="0" smtClean="0"/>
          </a:p>
          <a:p>
            <a:pPr marL="0" indent="0">
              <a:buNone/>
            </a:pPr>
            <a:endParaRPr lang="en-GB" dirty="0"/>
          </a:p>
          <a:p>
            <a:pPr marL="0" indent="0">
              <a:buNone/>
            </a:pPr>
            <a:endParaRPr lang="en-GB" dirty="0"/>
          </a:p>
        </p:txBody>
      </p:sp>
      <p:sp>
        <p:nvSpPr>
          <p:cNvPr id="4" name="Footer Placeholder 3"/>
          <p:cNvSpPr>
            <a:spLocks noGrp="1"/>
          </p:cNvSpPr>
          <p:nvPr>
            <p:ph type="ftr" sz="quarter" idx="10"/>
          </p:nvPr>
        </p:nvSpPr>
        <p:spPr/>
        <p:txBody>
          <a:bodyPr/>
          <a:lstStyle/>
          <a:p>
            <a:pPr>
              <a:defRPr/>
            </a:pPr>
            <a:r>
              <a:rPr lang="en-GB" dirty="0" smtClean="0">
                <a:solidFill>
                  <a:srgbClr val="FFFFFF"/>
                </a:solidFill>
              </a:rPr>
              <a:t>East Dunbartonshire Community Planning Partnership</a:t>
            </a:r>
            <a:endParaRPr lang="en-GB" dirty="0">
              <a:solidFill>
                <a:srgbClr val="FFFFFF"/>
              </a:solidFill>
            </a:endParaRPr>
          </a:p>
        </p:txBody>
      </p:sp>
    </p:spTree>
    <p:extLst>
      <p:ext uri="{BB962C8B-B14F-4D97-AF65-F5344CB8AC3E}">
        <p14:creationId xmlns:p14="http://schemas.microsoft.com/office/powerpoint/2010/main" val="2121727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heme/theme1.xml><?xml version="1.0" encoding="utf-8"?>
<a:theme xmlns:a="http://schemas.openxmlformats.org/drawingml/2006/main" name="~0423565">
  <a:themeElements>
    <a:clrScheme name="~042356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2356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tab pos="3683000" algn="l"/>
          </a:tabLst>
          <a:defRPr kumimoji="0" lang="en-GB" sz="1400" b="0" i="0" u="none" strike="noStrike" cap="none" normalizeH="0" baseline="0" smtClean="0">
            <a:ln>
              <a:noFill/>
            </a:ln>
            <a:solidFill>
              <a:srgbClr val="0066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tab pos="3683000" algn="l"/>
          </a:tabLst>
          <a:defRPr kumimoji="0" lang="en-GB" sz="1400" b="0" i="0" u="none" strike="noStrike" cap="none" normalizeH="0" baseline="0" smtClean="0">
            <a:ln>
              <a:noFill/>
            </a:ln>
            <a:solidFill>
              <a:srgbClr val="0066CC"/>
            </a:solidFill>
            <a:effectLst/>
            <a:latin typeface="Arial" charset="0"/>
          </a:defRPr>
        </a:defPPr>
      </a:lstStyle>
    </a:lnDef>
  </a:objectDefaults>
  <a:extraClrSchemeLst>
    <a:extraClrScheme>
      <a:clrScheme name="~042356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2356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2356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2356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2356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2356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2356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2356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2356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2356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2356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2356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1363</TotalTime>
  <Words>1189</Words>
  <Application>Microsoft Office PowerPoint</Application>
  <PresentationFormat>On-screen Show (4:3)</PresentationFormat>
  <Paragraphs>103</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~0423565</vt:lpstr>
      <vt:lpstr>           Learning Lunch Group Exercise  How Good is the Learning and Development in our Community?              </vt:lpstr>
      <vt:lpstr>Competences for Community Learning and Development</vt:lpstr>
      <vt:lpstr>Learning Lunch Objectives</vt:lpstr>
      <vt:lpstr>What is Ketso? </vt:lpstr>
      <vt:lpstr>Why use Ketso?</vt:lpstr>
      <vt:lpstr>CLD Values</vt:lpstr>
      <vt:lpstr>Icebreaker</vt:lpstr>
      <vt:lpstr>Ketso Branches and Leaves</vt:lpstr>
      <vt:lpstr>Thanks for Coming!</vt:lpstr>
    </vt:vector>
  </TitlesOfParts>
  <Company>East Dunbartonshire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Lunches: Early Years Collaborative and Using A ‘Place’ Approach</dc:title>
  <dc:creator>Nicola McAndrew</dc:creator>
  <cp:lastModifiedBy>Kirsty Anderson</cp:lastModifiedBy>
  <cp:revision>137</cp:revision>
  <cp:lastPrinted>2016-02-11T10:14:21Z</cp:lastPrinted>
  <dcterms:created xsi:type="dcterms:W3CDTF">2014-01-22T11:56:14Z</dcterms:created>
  <dcterms:modified xsi:type="dcterms:W3CDTF">2016-07-29T10:12:37Z</dcterms:modified>
</cp:coreProperties>
</file>