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handoutMasterIdLst>
    <p:handoutMasterId r:id="rId31"/>
  </p:handoutMasterIdLst>
  <p:sldIdLst>
    <p:sldId id="264" r:id="rId5"/>
    <p:sldId id="326" r:id="rId6"/>
    <p:sldId id="328" r:id="rId7"/>
    <p:sldId id="340" r:id="rId8"/>
    <p:sldId id="342" r:id="rId9"/>
    <p:sldId id="336" r:id="rId10"/>
    <p:sldId id="335" r:id="rId11"/>
    <p:sldId id="334" r:id="rId12"/>
    <p:sldId id="339" r:id="rId13"/>
    <p:sldId id="344" r:id="rId14"/>
    <p:sldId id="345" r:id="rId15"/>
    <p:sldId id="347" r:id="rId16"/>
    <p:sldId id="348" r:id="rId17"/>
    <p:sldId id="346" r:id="rId18"/>
    <p:sldId id="343" r:id="rId19"/>
    <p:sldId id="349" r:id="rId20"/>
    <p:sldId id="350" r:id="rId21"/>
    <p:sldId id="351" r:id="rId22"/>
    <p:sldId id="352" r:id="rId23"/>
    <p:sldId id="353" r:id="rId24"/>
    <p:sldId id="354" r:id="rId25"/>
    <p:sldId id="356" r:id="rId26"/>
    <p:sldId id="357" r:id="rId27"/>
    <p:sldId id="358" r:id="rId28"/>
    <p:sldId id="359" r:id="rId2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BB5"/>
    <a:srgbClr val="B3D236"/>
    <a:srgbClr val="66FF33"/>
    <a:srgbClr val="00D00A"/>
    <a:srgbClr val="FA005F"/>
    <a:srgbClr val="5A5A5A"/>
    <a:srgbClr val="00C4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34" autoAdjust="0"/>
    <p:restoredTop sz="92717" autoAdjust="0"/>
  </p:normalViewPr>
  <p:slideViewPr>
    <p:cSldViewPr snapToGrid="0">
      <p:cViewPr>
        <p:scale>
          <a:sx n="72" d="100"/>
          <a:sy n="72" d="100"/>
        </p:scale>
        <p:origin x="-58" y="-5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6" d="100"/>
          <a:sy n="76" d="100"/>
        </p:scale>
        <p:origin x="-2166"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endParaRPr lang="en-GB"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47A8C41-7247-444A-9DC9-E9ACA2EFD3C8}" type="slidenum">
              <a:rPr lang="en-GB" smtClean="0"/>
              <a:t>‹#›</a:t>
            </a:fld>
            <a:endParaRPr lang="en-GB"/>
          </a:p>
        </p:txBody>
      </p:sp>
    </p:spTree>
    <p:extLst>
      <p:ext uri="{BB962C8B-B14F-4D97-AF65-F5344CB8AC3E}">
        <p14:creationId xmlns:p14="http://schemas.microsoft.com/office/powerpoint/2010/main" val="34290705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D5B34D-ADEC-457E-B4B9-B8BA594A1FF5}" type="datetimeFigureOut">
              <a:rPr lang="en-GB" smtClean="0"/>
              <a:t>18/11/2016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38C683-9137-4122-84BD-5AA5692D6AF0}" type="slidenum">
              <a:rPr lang="en-GB" smtClean="0"/>
              <a:t>‹#›</a:t>
            </a:fld>
            <a:endParaRPr lang="en-GB"/>
          </a:p>
        </p:txBody>
      </p:sp>
    </p:spTree>
    <p:extLst>
      <p:ext uri="{BB962C8B-B14F-4D97-AF65-F5344CB8AC3E}">
        <p14:creationId xmlns:p14="http://schemas.microsoft.com/office/powerpoint/2010/main" val="16272329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4144225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10</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QIs</a:t>
            </a:r>
          </a:p>
          <a:p>
            <a:r>
              <a:rPr lang="en-GB" dirty="0" smtClean="0"/>
              <a:t>1.1, 4.1, 5.1, 9.2 and a theme from 3.1</a:t>
            </a:r>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11</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blue</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blue</a:t>
            </a:r>
            <a:r>
              <a:rPr lang="en-US" baseline="0" dirty="0" smtClean="0"/>
              <a:t> internal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12</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blue</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blue</a:t>
            </a:r>
            <a:r>
              <a:rPr lang="en-US" baseline="0" dirty="0" smtClean="0"/>
              <a:t> internal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13</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blue</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blue</a:t>
            </a:r>
            <a:r>
              <a:rPr lang="en-US" baseline="0" dirty="0" smtClean="0"/>
              <a:t> internal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14</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15</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a front cover page and can only be used once. Use the corresponding</a:t>
            </a:r>
            <a:r>
              <a:rPr lang="en-US" baseline="0" dirty="0" smtClean="0"/>
              <a:t> </a:t>
            </a:r>
            <a:r>
              <a:rPr lang="en-US" b="1" baseline="0" dirty="0" smtClean="0"/>
              <a:t>blue</a:t>
            </a:r>
            <a:r>
              <a:rPr lang="en-US" baseline="0" dirty="0" smtClean="0"/>
              <a:t> internal and back pages if you are using this page. </a:t>
            </a:r>
            <a:r>
              <a:rPr lang="en-US" dirty="0" smtClean="0"/>
              <a:t>You may add a title and a subtitle if needed only. Do</a:t>
            </a:r>
            <a:r>
              <a:rPr lang="en-US" baseline="0" dirty="0" smtClean="0"/>
              <a:t> not add anything else or move elements around.</a:t>
            </a:r>
            <a:endParaRPr lang="en-US" dirty="0" smtClean="0"/>
          </a:p>
          <a:p>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t>16</a:t>
            </a:fld>
            <a:endParaRPr lang="en-GB"/>
          </a:p>
        </p:txBody>
      </p:sp>
    </p:spTree>
    <p:extLst>
      <p:ext uri="{BB962C8B-B14F-4D97-AF65-F5344CB8AC3E}">
        <p14:creationId xmlns:p14="http://schemas.microsoft.com/office/powerpoint/2010/main" val="4144225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and can be duplicated to</a:t>
            </a:r>
            <a:r>
              <a:rPr lang="en-GB" baseline="0" dirty="0" smtClean="0"/>
              <a:t> create additional pages. Always keep the heading and footer as shown. To edit the document title in the footer, go to View and select Slide Master to edit in the ribbon menu.</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17</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and can be duplicated to</a:t>
            </a:r>
            <a:r>
              <a:rPr lang="en-GB" baseline="0" dirty="0" smtClean="0"/>
              <a:t> create additional pages. Always keep the heading and footer as shown. To edit the document title in the footer, go to View and select Slide Master to edit in the ribbon menu.</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18</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and can be duplicated to</a:t>
            </a:r>
            <a:r>
              <a:rPr lang="en-GB" baseline="0" dirty="0" smtClean="0"/>
              <a:t> create additional pages. Always keep the heading and footer as shown. To edit the document title in the footer, go to View and select Slide Master to edit in the ribbon menu.</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19</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and can be duplicated to</a:t>
            </a:r>
            <a:r>
              <a:rPr lang="en-GB" baseline="0" dirty="0" smtClean="0"/>
              <a:t> create additional pages. Always keep the heading and footer as shown. To edit the document title in the footer, go to View and select Slide Master to edit in the ribbon menu.</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20</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and can be duplicated to</a:t>
            </a:r>
            <a:r>
              <a:rPr lang="en-GB" baseline="0" dirty="0" smtClean="0"/>
              <a:t> create additional pages. Always keep the heading and footer as shown. To edit the document title in the footer, go to View and select Slide Master to edit in the ribbon menu.</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21</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blue</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blue</a:t>
            </a:r>
            <a:r>
              <a:rPr lang="en-US" baseline="0" dirty="0" smtClean="0"/>
              <a:t> internal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22</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blue</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blue</a:t>
            </a:r>
            <a:r>
              <a:rPr lang="en-US" baseline="0" dirty="0" smtClean="0"/>
              <a:t> internal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23</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24</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This is a back cover page in </a:t>
            </a:r>
            <a:r>
              <a:rPr lang="en-GB" b="1" dirty="0" smtClean="0"/>
              <a:t>blue</a:t>
            </a:r>
            <a:r>
              <a:rPr lang="en-GB" dirty="0" smtClean="0"/>
              <a:t>. You</a:t>
            </a:r>
            <a:r>
              <a:rPr lang="en-GB" baseline="0" dirty="0" smtClean="0"/>
              <a:t> may edit the address if needed only. It can only be once and at the end of the PowerPoint presentation. </a:t>
            </a:r>
            <a:r>
              <a:rPr lang="en-US" dirty="0" smtClean="0"/>
              <a:t>Use the corresponding</a:t>
            </a:r>
            <a:r>
              <a:rPr lang="en-US" baseline="0" dirty="0" smtClean="0"/>
              <a:t> </a:t>
            </a:r>
            <a:r>
              <a:rPr lang="en-US" b="1" baseline="0" dirty="0" smtClean="0"/>
              <a:t>blue</a:t>
            </a:r>
            <a:r>
              <a:rPr lang="en-US" baseline="0" dirty="0" smtClean="0"/>
              <a:t> internal and back pages if you are using this page. </a:t>
            </a:r>
            <a:endParaRPr lang="en-GB" dirty="0" smtClean="0"/>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25</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blue</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blue</a:t>
            </a:r>
            <a:r>
              <a:rPr lang="en-US" baseline="0" dirty="0" smtClean="0"/>
              <a:t> internal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3</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4</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5</a:t>
            </a:fld>
            <a:endParaRPr lang="en-GB"/>
          </a:p>
        </p:txBody>
      </p:sp>
    </p:spTree>
    <p:extLst>
      <p:ext uri="{BB962C8B-B14F-4D97-AF65-F5344CB8AC3E}">
        <p14:creationId xmlns:p14="http://schemas.microsoft.com/office/powerpoint/2010/main" val="1206166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B45C1B8-20D3-45D7-ACE8-9E6A1FD00E13}" type="slidenum">
              <a:rPr lang="en-GB" altLang="en-US">
                <a:latin typeface="Calibri" pitchFamily="34" charset="0"/>
              </a:rPr>
              <a:pPr/>
              <a:t>6</a:t>
            </a:fld>
            <a:endParaRPr lang="en-GB" altLang="en-US">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0C8AEDE-F854-4A17-9EC3-758D496F5E2E}" type="slidenum">
              <a:rPr lang="en-GB" altLang="en-US">
                <a:latin typeface="Calibri" pitchFamily="34" charset="0"/>
              </a:rPr>
              <a:pPr/>
              <a:t>7</a:t>
            </a:fld>
            <a:endParaRPr lang="en-GB" altLang="en-US">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681E1DE-DC36-486E-B373-3D56020EB1B3}" type="slidenum">
              <a:rPr lang="en-GB" altLang="en-US">
                <a:latin typeface="Calibri" pitchFamily="34" charset="0"/>
              </a:rPr>
              <a:pPr/>
              <a:t>8</a:t>
            </a:fld>
            <a:endParaRPr lang="en-GB" altLang="en-US">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681E1DE-DC36-486E-B373-3D56020EB1B3}" type="slidenum">
              <a:rPr lang="en-GB" altLang="en-US">
                <a:latin typeface="Calibri" pitchFamily="34" charset="0"/>
              </a:rPr>
              <a:pPr/>
              <a:t>9</a:t>
            </a:fld>
            <a:endParaRPr lang="en-GB" alt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dirty="0" smtClean="0"/>
              <a:t>Main body style like this and leading into bullets:</a:t>
            </a:r>
          </a:p>
          <a:p>
            <a:pPr lvl="1"/>
            <a:r>
              <a:rPr lang="en-US" dirty="0" smtClean="0"/>
              <a:t>First level bullet</a:t>
            </a:r>
          </a:p>
          <a:p>
            <a:pPr lvl="2"/>
            <a:r>
              <a:rPr lang="en-US" dirty="0" smtClean="0"/>
              <a:t>Second level bullet</a:t>
            </a:r>
          </a:p>
          <a:p>
            <a:pPr lvl="3"/>
            <a:r>
              <a:rPr lang="en-US" dirty="0" smtClean="0"/>
              <a:t>Third level bullet</a:t>
            </a:r>
          </a:p>
          <a:p>
            <a:pPr lvl="4"/>
            <a:r>
              <a:rPr lang="en-US" dirty="0" smtClean="0"/>
              <a:t>Fourth level</a:t>
            </a:r>
          </a:p>
          <a:p>
            <a:pPr lvl="5"/>
            <a:r>
              <a:rPr lang="en-US" dirty="0" smtClean="0"/>
              <a:t>Fifth level</a:t>
            </a:r>
            <a:endParaRPr lang="en-GB" dirty="0"/>
          </a:p>
        </p:txBody>
      </p:sp>
    </p:spTree>
    <p:extLst>
      <p:ext uri="{BB962C8B-B14F-4D97-AF65-F5344CB8AC3E}">
        <p14:creationId xmlns:p14="http://schemas.microsoft.com/office/powerpoint/2010/main" val="29945068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1168" y="830264"/>
            <a:ext cx="2747433" cy="47593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44635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Two Content">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666751" y="830263"/>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9" name="Rectangle 3"/>
          <p:cNvSpPr>
            <a:spLocks noGrp="1" noChangeArrowheads="1"/>
          </p:cNvSpPr>
          <p:nvPr>
            <p:ph idx="1"/>
          </p:nvPr>
        </p:nvSpPr>
        <p:spPr bwMode="auto">
          <a:xfrm>
            <a:off x="685800" y="1887538"/>
            <a:ext cx="10817923"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Main body style like this and leading into bullets:</a:t>
            </a:r>
          </a:p>
          <a:p>
            <a:pPr lvl="1"/>
            <a:r>
              <a:rPr lang="en-US" dirty="0" smtClean="0"/>
              <a:t>First level bullet</a:t>
            </a:r>
          </a:p>
          <a:p>
            <a:pPr lvl="2"/>
            <a:r>
              <a:rPr lang="en-US" dirty="0" smtClean="0"/>
              <a:t>Second level bullet</a:t>
            </a:r>
          </a:p>
          <a:p>
            <a:pPr lvl="3"/>
            <a:r>
              <a:rPr lang="en-US" dirty="0" smtClean="0"/>
              <a:t>Third level bullet</a:t>
            </a:r>
          </a:p>
          <a:p>
            <a:pPr lvl="4"/>
            <a:r>
              <a:rPr lang="en-US" dirty="0" smtClean="0"/>
              <a:t>Fourth level</a:t>
            </a:r>
          </a:p>
          <a:p>
            <a:pPr lvl="5"/>
            <a:r>
              <a:rPr lang="en-US" dirty="0" smtClean="0"/>
              <a:t>Fifth level</a:t>
            </a:r>
            <a:endParaRPr lang="en-GB" dirty="0"/>
          </a:p>
        </p:txBody>
      </p:sp>
      <p:pic>
        <p:nvPicPr>
          <p:cNvPr id="10" name="Picture 9"/>
          <p:cNvPicPr>
            <a:picLocks noChangeAspect="1"/>
          </p:cNvPicPr>
          <p:nvPr userDrawn="1"/>
        </p:nvPicPr>
        <p:blipFill rotWithShape="1">
          <a:blip r:embed="rId2"/>
          <a:srcRect l="23560" t="23657" r="26010" b="31599"/>
          <a:stretch/>
        </p:blipFill>
        <p:spPr>
          <a:xfrm>
            <a:off x="-46348" y="5828876"/>
            <a:ext cx="12303237" cy="1045598"/>
          </a:xfrm>
          <a:prstGeom prst="rect">
            <a:avLst/>
          </a:prstGeom>
        </p:spPr>
      </p:pic>
      <p:pic>
        <p:nvPicPr>
          <p:cNvPr id="11" name="Picture 10"/>
          <p:cNvPicPr>
            <a:picLocks noChangeAspect="1"/>
          </p:cNvPicPr>
          <p:nvPr userDrawn="1"/>
        </p:nvPicPr>
        <p:blipFill>
          <a:blip r:embed="rId3"/>
          <a:stretch>
            <a:fillRect/>
          </a:stretch>
        </p:blipFill>
        <p:spPr>
          <a:xfrm>
            <a:off x="8630113" y="6374080"/>
            <a:ext cx="2804346" cy="186956"/>
          </a:xfrm>
          <a:prstGeom prst="rect">
            <a:avLst/>
          </a:prstGeom>
        </p:spPr>
      </p:pic>
    </p:spTree>
    <p:extLst>
      <p:ext uri="{BB962C8B-B14F-4D97-AF65-F5344CB8AC3E}">
        <p14:creationId xmlns:p14="http://schemas.microsoft.com/office/powerpoint/2010/main" val="36007078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10083768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676541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296845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45589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39259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68443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88069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53926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66751" y="830263"/>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028" name="Rectangle 3"/>
          <p:cNvSpPr>
            <a:spLocks noGrp="1" noChangeArrowheads="1"/>
          </p:cNvSpPr>
          <p:nvPr>
            <p:ph type="body" idx="1"/>
          </p:nvPr>
        </p:nvSpPr>
        <p:spPr bwMode="auto">
          <a:xfrm>
            <a:off x="685800" y="1887538"/>
            <a:ext cx="10817923"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Main body style like this and leading into bullets:</a:t>
            </a:r>
          </a:p>
          <a:p>
            <a:pPr lvl="1"/>
            <a:r>
              <a:rPr lang="en-US" dirty="0" smtClean="0"/>
              <a:t>First level bullet</a:t>
            </a:r>
          </a:p>
          <a:p>
            <a:pPr lvl="2"/>
            <a:r>
              <a:rPr lang="en-US" dirty="0" smtClean="0"/>
              <a:t>Second level bullet</a:t>
            </a:r>
          </a:p>
          <a:p>
            <a:pPr lvl="3"/>
            <a:r>
              <a:rPr lang="en-US" dirty="0" smtClean="0"/>
              <a:t>Third level bullet</a:t>
            </a:r>
          </a:p>
          <a:p>
            <a:pPr lvl="4"/>
            <a:r>
              <a:rPr lang="en-US" dirty="0" smtClean="0"/>
              <a:t>Fourth level</a:t>
            </a:r>
          </a:p>
          <a:p>
            <a:pPr lvl="5"/>
            <a:r>
              <a:rPr lang="en-US" dirty="0" smtClean="0"/>
              <a:t>Fifth level</a:t>
            </a:r>
            <a:endParaRPr lang="en-GB" dirty="0"/>
          </a:p>
        </p:txBody>
      </p:sp>
      <p:sp>
        <p:nvSpPr>
          <p:cNvPr id="1029" name="Text Box 7"/>
          <p:cNvSpPr txBox="1">
            <a:spLocks noChangeArrowheads="1"/>
          </p:cNvSpPr>
          <p:nvPr/>
        </p:nvSpPr>
        <p:spPr bwMode="auto">
          <a:xfrm>
            <a:off x="7001910"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GB" sz="1200" dirty="0">
                <a:solidFill>
                  <a:srgbClr val="00ABB5"/>
                </a:solidFill>
              </a:rPr>
              <a:t>Transforming lives through learning</a:t>
            </a:r>
          </a:p>
        </p:txBody>
      </p:sp>
      <p:sp>
        <p:nvSpPr>
          <p:cNvPr id="1030" name="Picture 9" descr="Education Scotland White (higher res)"/>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cxnSp>
        <p:nvCxnSpPr>
          <p:cNvPr id="3" name="Straight Connector 2"/>
          <p:cNvCxnSpPr>
            <a:endCxn id="1030" idx="3"/>
          </p:cNvCxnSpPr>
          <p:nvPr/>
        </p:nvCxnSpPr>
        <p:spPr>
          <a:xfrm flipV="1">
            <a:off x="676690" y="6216650"/>
            <a:ext cx="10842210" cy="41072"/>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8" name="Text Box 7"/>
          <p:cNvSpPr txBox="1">
            <a:spLocks noChangeArrowheads="1"/>
          </p:cNvSpPr>
          <p:nvPr/>
        </p:nvSpPr>
        <p:spPr bwMode="auto">
          <a:xfrm>
            <a:off x="587260" y="6304472"/>
            <a:ext cx="49388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pPr>
            <a:r>
              <a:rPr lang="en-GB" sz="1200" dirty="0" smtClean="0">
                <a:solidFill>
                  <a:schemeClr val="tx1">
                    <a:lumMod val="50000"/>
                    <a:lumOff val="50000"/>
                  </a:schemeClr>
                </a:solidFill>
              </a:rPr>
              <a:t>How Good</a:t>
            </a:r>
            <a:r>
              <a:rPr lang="en-GB" sz="1200" baseline="0" dirty="0" smtClean="0">
                <a:solidFill>
                  <a:schemeClr val="tx1">
                    <a:lumMod val="50000"/>
                    <a:lumOff val="50000"/>
                  </a:schemeClr>
                </a:solidFill>
              </a:rPr>
              <a:t> is Our Third Sector Organisation? Framework Workshop</a:t>
            </a:r>
            <a:endParaRPr lang="en-GB" sz="1200" dirty="0">
              <a:solidFill>
                <a:schemeClr val="tx1">
                  <a:lumMod val="50000"/>
                  <a:lumOff val="50000"/>
                </a:schemeClr>
              </a:solidFill>
            </a:endParaRPr>
          </a:p>
        </p:txBody>
      </p:sp>
    </p:spTree>
    <p:extLst>
      <p:ext uri="{BB962C8B-B14F-4D97-AF65-F5344CB8AC3E}">
        <p14:creationId xmlns:p14="http://schemas.microsoft.com/office/powerpoint/2010/main" val="5147896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hf sldNum="0" hdr="0" dt="0"/>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http://www.educationscotland.gov.uk/inspectionandreview/about/cldinspections/index.asp" TargetMode="External"/><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www.educationscotland.gov.uk" TargetMode="Externa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8.tmp"/><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6348" y="3708280"/>
            <a:ext cx="12303237" cy="3177533"/>
            <a:chOff x="-46348" y="3708280"/>
            <a:chExt cx="12303237" cy="3177533"/>
          </a:xfrm>
        </p:grpSpPr>
        <p:pic>
          <p:nvPicPr>
            <p:cNvPr id="9" name="Picture 8"/>
            <p:cNvPicPr>
              <a:picLocks noChangeAspect="1"/>
            </p:cNvPicPr>
            <p:nvPr/>
          </p:nvPicPr>
          <p:blipFill rotWithShape="1">
            <a:blip r:embed="rId3"/>
            <a:srcRect l="23560" t="23657" r="26010" b="31599"/>
            <a:stretch/>
          </p:blipFill>
          <p:spPr>
            <a:xfrm>
              <a:off x="-46348" y="3708280"/>
              <a:ext cx="12303237" cy="3177533"/>
            </a:xfrm>
            <a:prstGeom prst="rect">
              <a:avLst/>
            </a:prstGeom>
          </p:spPr>
        </p:pic>
        <p:pic>
          <p:nvPicPr>
            <p:cNvPr id="4" name="Picture 3"/>
            <p:cNvPicPr>
              <a:picLocks noChangeAspect="1"/>
            </p:cNvPicPr>
            <p:nvPr/>
          </p:nvPicPr>
          <p:blipFill>
            <a:blip r:embed="rId4"/>
            <a:stretch>
              <a:fillRect/>
            </a:stretch>
          </p:blipFill>
          <p:spPr>
            <a:xfrm>
              <a:off x="8509603" y="5817820"/>
              <a:ext cx="2804346" cy="186956"/>
            </a:xfrm>
            <a:prstGeom prst="rect">
              <a:avLst/>
            </a:prstGeom>
          </p:spPr>
        </p:pic>
      </p:grpSp>
      <p:pic>
        <p:nvPicPr>
          <p:cNvPr id="5" name="Picture 4" descr="ES_alllogos_colour-01.png"/>
          <p:cNvPicPr>
            <a:picLocks noChangeAspect="1"/>
          </p:cNvPicPr>
          <p:nvPr/>
        </p:nvPicPr>
        <p:blipFill rotWithShape="1">
          <a:blip r:embed="rId5" cstate="print">
            <a:extLst>
              <a:ext uri="{28A0092B-C50C-407E-A947-70E740481C1C}">
                <a14:useLocalDpi xmlns:a14="http://schemas.microsoft.com/office/drawing/2010/main" val="0"/>
              </a:ext>
            </a:extLst>
          </a:blip>
          <a:srcRect l="10041" t="16807" r="10529" b="28484"/>
          <a:stretch/>
        </p:blipFill>
        <p:spPr>
          <a:xfrm>
            <a:off x="658157" y="528429"/>
            <a:ext cx="3392718" cy="1428664"/>
          </a:xfrm>
          <a:prstGeom prst="rect">
            <a:avLst/>
          </a:prstGeom>
        </p:spPr>
      </p:pic>
      <p:sp>
        <p:nvSpPr>
          <p:cNvPr id="7" name="Rectangle 6"/>
          <p:cNvSpPr/>
          <p:nvPr/>
        </p:nvSpPr>
        <p:spPr>
          <a:xfrm>
            <a:off x="666532" y="2289451"/>
            <a:ext cx="10633257" cy="1754326"/>
          </a:xfrm>
          <a:prstGeom prst="rect">
            <a:avLst/>
          </a:prstGeom>
        </p:spPr>
        <p:txBody>
          <a:bodyPr wrap="square">
            <a:spAutoFit/>
          </a:bodyPr>
          <a:lstStyle/>
          <a:p>
            <a:endParaRPr lang="en-GB" sz="3600" dirty="0" smtClean="0">
              <a:solidFill>
                <a:srgbClr val="00ABB5"/>
              </a:solidFill>
            </a:endParaRPr>
          </a:p>
          <a:p>
            <a:r>
              <a:rPr lang="en-GB" sz="3600" b="1" dirty="0" smtClean="0">
                <a:solidFill>
                  <a:srgbClr val="00ABB5"/>
                </a:solidFill>
              </a:rPr>
              <a:t>How good is the learning and development in our community?</a:t>
            </a:r>
            <a:endParaRPr lang="en-US" sz="3600" b="1" dirty="0"/>
          </a:p>
        </p:txBody>
      </p:sp>
    </p:spTree>
    <p:extLst>
      <p:ext uri="{BB962C8B-B14F-4D97-AF65-F5344CB8AC3E}">
        <p14:creationId xmlns:p14="http://schemas.microsoft.com/office/powerpoint/2010/main" val="1717420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
        <p:nvSpPr>
          <p:cNvPr id="3" name="TextBox 2"/>
          <p:cNvSpPr txBox="1"/>
          <p:nvPr/>
        </p:nvSpPr>
        <p:spPr>
          <a:xfrm>
            <a:off x="695058" y="347987"/>
            <a:ext cx="10739401" cy="523220"/>
          </a:xfrm>
          <a:prstGeom prst="rect">
            <a:avLst/>
          </a:prstGeom>
          <a:noFill/>
        </p:spPr>
        <p:txBody>
          <a:bodyPr wrap="square" rtlCol="0">
            <a:spAutoFit/>
          </a:bodyPr>
          <a:lstStyle/>
          <a:p>
            <a:pPr>
              <a:buClr>
                <a:srgbClr val="00ABB5"/>
              </a:buClr>
            </a:pPr>
            <a:r>
              <a:rPr lang="en-GB" sz="2800" b="1" dirty="0" smtClean="0">
                <a:solidFill>
                  <a:srgbClr val="00ABB5"/>
                </a:solidFill>
              </a:rPr>
              <a:t>Inspection and review</a:t>
            </a:r>
            <a:endParaRPr lang="en-GB" sz="2800" b="1" dirty="0">
              <a:solidFill>
                <a:srgbClr val="00ABB5"/>
              </a:solidFill>
            </a:endParaRPr>
          </a:p>
        </p:txBody>
      </p:sp>
      <p:sp>
        <p:nvSpPr>
          <p:cNvPr id="2" name="Rectangle 1"/>
          <p:cNvSpPr/>
          <p:nvPr/>
        </p:nvSpPr>
        <p:spPr>
          <a:xfrm>
            <a:off x="695058" y="1533070"/>
            <a:ext cx="10177670" cy="3108543"/>
          </a:xfrm>
          <a:prstGeom prst="rect">
            <a:avLst/>
          </a:prstGeom>
        </p:spPr>
        <p:txBody>
          <a:bodyPr wrap="square">
            <a:spAutoFit/>
          </a:bodyPr>
          <a:lstStyle/>
          <a:p>
            <a:pPr marL="514350" indent="-514350">
              <a:spcAft>
                <a:spcPct val="50000"/>
              </a:spcAft>
              <a:buClr>
                <a:srgbClr val="00ABB5"/>
              </a:buClr>
              <a:buFont typeface="Arial" pitchFamily="34" charset="0"/>
              <a:buChar char="•"/>
            </a:pPr>
            <a:r>
              <a:rPr lang="en-GB" sz="2800" b="1" dirty="0" smtClean="0">
                <a:solidFill>
                  <a:schemeClr val="tx1">
                    <a:lumMod val="85000"/>
                    <a:lumOff val="15000"/>
                  </a:schemeClr>
                </a:solidFill>
                <a:latin typeface="Arial" charset="0"/>
                <a:cs typeface="Arial" charset="0"/>
              </a:rPr>
              <a:t>Will use HGILDOC? And where appropriate other frameworks including HGIOTSO?, </a:t>
            </a:r>
            <a:r>
              <a:rPr lang="en-GB" sz="2800" b="1" dirty="0" err="1" smtClean="0">
                <a:solidFill>
                  <a:schemeClr val="tx1">
                    <a:lumMod val="85000"/>
                    <a:lumOff val="15000"/>
                  </a:schemeClr>
                </a:solidFill>
                <a:latin typeface="Arial" charset="0"/>
                <a:cs typeface="Arial" charset="0"/>
              </a:rPr>
              <a:t>HGIOC&amp;S2</a:t>
            </a:r>
            <a:r>
              <a:rPr lang="en-GB" sz="2800" b="1" dirty="0" smtClean="0">
                <a:solidFill>
                  <a:schemeClr val="tx1">
                    <a:lumMod val="85000"/>
                    <a:lumOff val="15000"/>
                  </a:schemeClr>
                </a:solidFill>
                <a:latin typeface="Arial" charset="0"/>
                <a:cs typeface="Arial" charset="0"/>
              </a:rPr>
              <a:t>?, Place Standards, </a:t>
            </a:r>
            <a:r>
              <a:rPr lang="en-GB" sz="2800" b="1" dirty="0" err="1" smtClean="0">
                <a:solidFill>
                  <a:schemeClr val="tx1">
                    <a:lumMod val="85000"/>
                    <a:lumOff val="15000"/>
                  </a:schemeClr>
                </a:solidFill>
                <a:latin typeface="Arial" charset="0"/>
                <a:cs typeface="Arial" charset="0"/>
              </a:rPr>
              <a:t>HGIOS4</a:t>
            </a:r>
            <a:r>
              <a:rPr lang="en-GB" sz="2800" b="1" dirty="0" smtClean="0">
                <a:solidFill>
                  <a:schemeClr val="tx1">
                    <a:lumMod val="85000"/>
                    <a:lumOff val="15000"/>
                  </a:schemeClr>
                </a:solidFill>
                <a:latin typeface="Arial" charset="0"/>
                <a:cs typeface="Arial" charset="0"/>
              </a:rPr>
              <a:t>? </a:t>
            </a:r>
          </a:p>
          <a:p>
            <a:pPr marL="514350" indent="-514350">
              <a:spcAft>
                <a:spcPct val="50000"/>
              </a:spcAft>
              <a:buClr>
                <a:srgbClr val="00ABB5"/>
              </a:buClr>
              <a:buFont typeface="Arial" pitchFamily="34" charset="0"/>
              <a:buChar char="•"/>
            </a:pPr>
            <a:endParaRPr lang="en-GB" sz="2800" b="1" dirty="0">
              <a:solidFill>
                <a:schemeClr val="tx1">
                  <a:lumMod val="85000"/>
                  <a:lumOff val="15000"/>
                </a:schemeClr>
              </a:solidFill>
              <a:latin typeface="Arial" charset="0"/>
              <a:cs typeface="Arial" charset="0"/>
            </a:endParaRPr>
          </a:p>
          <a:p>
            <a:pPr marL="514350" indent="-514350">
              <a:spcAft>
                <a:spcPct val="50000"/>
              </a:spcAft>
              <a:buClr>
                <a:srgbClr val="00ABB5"/>
              </a:buClr>
              <a:buFont typeface="Arial" pitchFamily="34" charset="0"/>
              <a:buChar char="•"/>
            </a:pPr>
            <a:r>
              <a:rPr lang="en-GB" sz="2800" b="1" dirty="0" smtClean="0">
                <a:solidFill>
                  <a:schemeClr val="tx1">
                    <a:lumMod val="85000"/>
                    <a:lumOff val="15000"/>
                  </a:schemeClr>
                </a:solidFill>
                <a:latin typeface="Arial" charset="0"/>
                <a:cs typeface="Arial" charset="0"/>
              </a:rPr>
              <a:t>Mix of new inspection and review models developed across all sectors including CLD</a:t>
            </a:r>
            <a:endParaRPr lang="en-GB" sz="2800" b="1" dirty="0">
              <a:solidFill>
                <a:schemeClr val="tx1">
                  <a:lumMod val="85000"/>
                  <a:lumOff val="15000"/>
                </a:schemeClr>
              </a:solidFill>
              <a:latin typeface="Arial" charset="0"/>
              <a:cs typeface="Arial" charset="0"/>
            </a:endParaRPr>
          </a:p>
        </p:txBody>
      </p:sp>
    </p:spTree>
    <p:extLst>
      <p:ext uri="{BB962C8B-B14F-4D97-AF65-F5344CB8AC3E}">
        <p14:creationId xmlns:p14="http://schemas.microsoft.com/office/powerpoint/2010/main" val="3976459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
        <p:nvSpPr>
          <p:cNvPr id="3" name="TextBox 2"/>
          <p:cNvSpPr txBox="1"/>
          <p:nvPr/>
        </p:nvSpPr>
        <p:spPr>
          <a:xfrm>
            <a:off x="695058" y="347987"/>
            <a:ext cx="10739401" cy="523220"/>
          </a:xfrm>
          <a:prstGeom prst="rect">
            <a:avLst/>
          </a:prstGeom>
          <a:noFill/>
        </p:spPr>
        <p:txBody>
          <a:bodyPr wrap="square" rtlCol="0">
            <a:spAutoFit/>
          </a:bodyPr>
          <a:lstStyle/>
          <a:p>
            <a:pPr>
              <a:spcAft>
                <a:spcPct val="50000"/>
              </a:spcAft>
              <a:buClr>
                <a:srgbClr val="00ABB5"/>
              </a:buClr>
            </a:pPr>
            <a:r>
              <a:rPr lang="en-GB" sz="2800" b="1" dirty="0" smtClean="0">
                <a:solidFill>
                  <a:srgbClr val="00ABB5"/>
                </a:solidFill>
                <a:latin typeface="Arial" charset="0"/>
                <a:cs typeface="Arial" charset="0"/>
              </a:rPr>
              <a:t>Autumn 2016</a:t>
            </a:r>
            <a:r>
              <a:rPr lang="en-GB" sz="2800" b="1" dirty="0" smtClean="0">
                <a:solidFill>
                  <a:srgbClr val="5A5A5A"/>
                </a:solidFill>
                <a:latin typeface="Arial" charset="0"/>
                <a:cs typeface="Arial" charset="0"/>
              </a:rPr>
              <a:t>;</a:t>
            </a:r>
            <a:endParaRPr lang="en-GB" sz="2800" b="1" dirty="0">
              <a:solidFill>
                <a:srgbClr val="5A5A5A"/>
              </a:solidFill>
              <a:latin typeface="Arial" charset="0"/>
              <a:cs typeface="Arial" charset="0"/>
            </a:endParaRPr>
          </a:p>
        </p:txBody>
      </p:sp>
      <p:sp>
        <p:nvSpPr>
          <p:cNvPr id="2" name="Rectangle 1"/>
          <p:cNvSpPr/>
          <p:nvPr/>
        </p:nvSpPr>
        <p:spPr>
          <a:xfrm>
            <a:off x="695058" y="893528"/>
            <a:ext cx="10177670" cy="4401205"/>
          </a:xfrm>
          <a:prstGeom prst="rect">
            <a:avLst/>
          </a:prstGeom>
        </p:spPr>
        <p:txBody>
          <a:bodyPr wrap="square">
            <a:spAutoFit/>
          </a:bodyPr>
          <a:lstStyle/>
          <a:p>
            <a:r>
              <a:rPr lang="en-GB" sz="2000" b="1" u="sng" dirty="0">
                <a:solidFill>
                  <a:schemeClr val="tx1">
                    <a:lumMod val="85000"/>
                    <a:lumOff val="15000"/>
                  </a:schemeClr>
                </a:solidFill>
                <a:latin typeface="Arial" pitchFamily="34" charset="0"/>
                <a:cs typeface="Arial" pitchFamily="34" charset="0"/>
              </a:rPr>
              <a:t>Model </a:t>
            </a:r>
            <a:r>
              <a:rPr lang="en-GB" sz="2000" b="1" u="sng" dirty="0" smtClean="0">
                <a:solidFill>
                  <a:schemeClr val="tx1">
                    <a:lumMod val="85000"/>
                    <a:lumOff val="15000"/>
                  </a:schemeClr>
                </a:solidFill>
                <a:latin typeface="Arial" pitchFamily="34" charset="0"/>
                <a:cs typeface="Arial" pitchFamily="34" charset="0"/>
              </a:rPr>
              <a:t>1</a:t>
            </a:r>
          </a:p>
          <a:p>
            <a:endParaRPr lang="en-GB" sz="2000" b="1" dirty="0" smtClean="0">
              <a:solidFill>
                <a:schemeClr val="tx1">
                  <a:lumMod val="85000"/>
                  <a:lumOff val="15000"/>
                </a:schemeClr>
              </a:solidFill>
              <a:latin typeface="Arial" pitchFamily="34" charset="0"/>
              <a:cs typeface="Arial" pitchFamily="34" charset="0"/>
            </a:endParaRPr>
          </a:p>
          <a:p>
            <a:pPr marL="342900" indent="-342900">
              <a:buFont typeface="Arial" panose="020B0604020202020204" pitchFamily="34" charset="0"/>
              <a:buChar char="•"/>
            </a:pPr>
            <a:r>
              <a:rPr lang="en-GB" sz="2000" b="1" dirty="0" smtClean="0">
                <a:solidFill>
                  <a:schemeClr val="tx1">
                    <a:lumMod val="85000"/>
                    <a:lumOff val="15000"/>
                  </a:schemeClr>
                </a:solidFill>
                <a:latin typeface="Arial" pitchFamily="34" charset="0"/>
                <a:cs typeface="Arial" pitchFamily="34" charset="0"/>
              </a:rPr>
              <a:t>This </a:t>
            </a:r>
            <a:r>
              <a:rPr lang="en-GB" sz="2000" b="1" dirty="0">
                <a:solidFill>
                  <a:schemeClr val="tx1">
                    <a:lumMod val="85000"/>
                    <a:lumOff val="15000"/>
                  </a:schemeClr>
                </a:solidFill>
                <a:latin typeface="Arial" pitchFamily="34" charset="0"/>
                <a:cs typeface="Arial" pitchFamily="34" charset="0"/>
              </a:rPr>
              <a:t>model will be based </a:t>
            </a:r>
            <a:r>
              <a:rPr lang="en-GB" sz="2000" b="1" dirty="0" smtClean="0">
                <a:solidFill>
                  <a:schemeClr val="tx1">
                    <a:lumMod val="85000"/>
                    <a:lumOff val="15000"/>
                  </a:schemeClr>
                </a:solidFill>
                <a:latin typeface="Arial" pitchFamily="34" charset="0"/>
                <a:cs typeface="Arial" pitchFamily="34" charset="0"/>
              </a:rPr>
              <a:t>in </a:t>
            </a:r>
            <a:r>
              <a:rPr lang="en-GB" sz="2000" b="1" dirty="0">
                <a:solidFill>
                  <a:schemeClr val="tx1">
                    <a:lumMod val="85000"/>
                    <a:lumOff val="15000"/>
                  </a:schemeClr>
                </a:solidFill>
                <a:latin typeface="Arial" pitchFamily="34" charset="0"/>
                <a:cs typeface="Arial" pitchFamily="34" charset="0"/>
              </a:rPr>
              <a:t>a local authority  and will focus on the partnership that delivers </a:t>
            </a:r>
            <a:r>
              <a:rPr lang="en-GB" sz="2000" b="1" dirty="0" smtClean="0">
                <a:solidFill>
                  <a:schemeClr val="tx1">
                    <a:lumMod val="85000"/>
                    <a:lumOff val="15000"/>
                  </a:schemeClr>
                </a:solidFill>
                <a:latin typeface="Arial" pitchFamily="34" charset="0"/>
                <a:cs typeface="Arial" pitchFamily="34" charset="0"/>
              </a:rPr>
              <a:t>CLD. </a:t>
            </a:r>
          </a:p>
          <a:p>
            <a:pPr marL="342900" indent="-342900">
              <a:buFont typeface="Arial" panose="020B0604020202020204" pitchFamily="34" charset="0"/>
              <a:buChar char="•"/>
            </a:pPr>
            <a:endParaRPr lang="en-GB" sz="2000" b="1" dirty="0">
              <a:solidFill>
                <a:schemeClr val="tx1">
                  <a:lumMod val="85000"/>
                  <a:lumOff val="15000"/>
                </a:schemeClr>
              </a:solidFill>
              <a:latin typeface="Arial" pitchFamily="34" charset="0"/>
              <a:cs typeface="Arial" pitchFamily="34" charset="0"/>
            </a:endParaRPr>
          </a:p>
          <a:p>
            <a:pPr marL="342900" indent="-342900">
              <a:buFont typeface="Arial" panose="020B0604020202020204" pitchFamily="34" charset="0"/>
              <a:buChar char="•"/>
            </a:pPr>
            <a:r>
              <a:rPr lang="en-GB" sz="2000" b="1" dirty="0" smtClean="0">
                <a:solidFill>
                  <a:schemeClr val="tx1">
                    <a:lumMod val="85000"/>
                    <a:lumOff val="15000"/>
                  </a:schemeClr>
                </a:solidFill>
                <a:latin typeface="Arial" pitchFamily="34" charset="0"/>
                <a:cs typeface="Arial" pitchFamily="34" charset="0"/>
              </a:rPr>
              <a:t>It will use four QIs and a theme from another QI.  The four QIs will be graded. </a:t>
            </a:r>
          </a:p>
          <a:p>
            <a:pPr marL="342900" indent="-342900">
              <a:buFont typeface="Arial" panose="020B0604020202020204" pitchFamily="34" charset="0"/>
              <a:buChar char="•"/>
            </a:pPr>
            <a:endParaRPr lang="en-GB" sz="2000" b="1" dirty="0">
              <a:solidFill>
                <a:schemeClr val="tx1">
                  <a:lumMod val="85000"/>
                  <a:lumOff val="15000"/>
                </a:schemeClr>
              </a:solidFill>
              <a:latin typeface="Arial" pitchFamily="34" charset="0"/>
              <a:cs typeface="Arial" pitchFamily="34" charset="0"/>
            </a:endParaRPr>
          </a:p>
          <a:p>
            <a:pPr marL="342900" indent="-342900">
              <a:buFont typeface="Arial" panose="020B0604020202020204" pitchFamily="34" charset="0"/>
              <a:buChar char="•"/>
            </a:pPr>
            <a:r>
              <a:rPr lang="en-GB" sz="2000" b="1" dirty="0" smtClean="0">
                <a:solidFill>
                  <a:schemeClr val="tx1">
                    <a:lumMod val="85000"/>
                    <a:lumOff val="15000"/>
                  </a:schemeClr>
                </a:solidFill>
                <a:latin typeface="Arial" pitchFamily="34" charset="0"/>
                <a:cs typeface="Arial" pitchFamily="34" charset="0"/>
              </a:rPr>
              <a:t>Initial </a:t>
            </a:r>
            <a:r>
              <a:rPr lang="en-GB" sz="2000" b="1" dirty="0">
                <a:solidFill>
                  <a:schemeClr val="tx1">
                    <a:lumMod val="85000"/>
                    <a:lumOff val="15000"/>
                  </a:schemeClr>
                </a:solidFill>
                <a:latin typeface="Arial" pitchFamily="34" charset="0"/>
                <a:cs typeface="Arial" pitchFamily="34" charset="0"/>
              </a:rPr>
              <a:t>contact with the authority being </a:t>
            </a:r>
            <a:r>
              <a:rPr lang="en-GB" sz="2000" b="1" dirty="0" smtClean="0">
                <a:solidFill>
                  <a:schemeClr val="tx1">
                    <a:lumMod val="85000"/>
                    <a:lumOff val="15000"/>
                  </a:schemeClr>
                </a:solidFill>
                <a:latin typeface="Arial" pitchFamily="34" charset="0"/>
                <a:cs typeface="Arial" pitchFamily="34" charset="0"/>
              </a:rPr>
              <a:t>inspected 4 weeks prior to phase 1.  </a:t>
            </a:r>
          </a:p>
          <a:p>
            <a:pPr marL="342900" indent="-342900">
              <a:buFont typeface="Arial" panose="020B0604020202020204" pitchFamily="34" charset="0"/>
              <a:buChar char="•"/>
            </a:pPr>
            <a:endParaRPr lang="en-GB" sz="2000" b="1" dirty="0" smtClean="0">
              <a:solidFill>
                <a:schemeClr val="tx1">
                  <a:lumMod val="85000"/>
                  <a:lumOff val="15000"/>
                </a:schemeClr>
              </a:solidFill>
              <a:latin typeface="Arial" pitchFamily="34" charset="0"/>
              <a:cs typeface="Arial" pitchFamily="34" charset="0"/>
            </a:endParaRPr>
          </a:p>
          <a:p>
            <a:pPr marL="342900" indent="-342900">
              <a:buFont typeface="Arial" panose="020B0604020202020204" pitchFamily="34" charset="0"/>
              <a:buChar char="•"/>
            </a:pPr>
            <a:r>
              <a:rPr lang="en-GB" sz="2000" b="1" dirty="0" smtClean="0">
                <a:solidFill>
                  <a:schemeClr val="tx1">
                    <a:lumMod val="85000"/>
                    <a:lumOff val="15000"/>
                  </a:schemeClr>
                </a:solidFill>
                <a:latin typeface="Arial" pitchFamily="34" charset="0"/>
                <a:cs typeface="Arial" pitchFamily="34" charset="0"/>
              </a:rPr>
              <a:t>Pre-inspection visit to be held around 2 weeks before phase 1.  </a:t>
            </a:r>
          </a:p>
          <a:p>
            <a:pPr marL="342900" indent="-342900">
              <a:buFont typeface="Arial" panose="020B0604020202020204" pitchFamily="34" charset="0"/>
              <a:buChar char="•"/>
            </a:pPr>
            <a:endParaRPr lang="en-GB" sz="2000" b="1" dirty="0" smtClean="0">
              <a:solidFill>
                <a:schemeClr val="tx1">
                  <a:lumMod val="85000"/>
                  <a:lumOff val="15000"/>
                </a:schemeClr>
              </a:solidFill>
              <a:latin typeface="Arial" pitchFamily="34" charset="0"/>
              <a:cs typeface="Arial" pitchFamily="34" charset="0"/>
            </a:endParaRPr>
          </a:p>
          <a:p>
            <a:pPr marL="342900" indent="-342900">
              <a:buFont typeface="Arial" panose="020B0604020202020204" pitchFamily="34" charset="0"/>
              <a:buChar char="•"/>
            </a:pPr>
            <a:r>
              <a:rPr lang="en-GB" sz="2000" b="1" dirty="0" smtClean="0">
                <a:solidFill>
                  <a:schemeClr val="tx1">
                    <a:lumMod val="85000"/>
                    <a:lumOff val="15000"/>
                  </a:schemeClr>
                </a:solidFill>
                <a:latin typeface="Arial" pitchFamily="34" charset="0"/>
                <a:cs typeface="Arial" pitchFamily="34" charset="0"/>
              </a:rPr>
              <a:t>One report covering both phases. </a:t>
            </a:r>
            <a:endParaRPr lang="en-GB" sz="2000" b="1" dirty="0">
              <a:solidFill>
                <a:schemeClr val="tx1">
                  <a:lumMod val="85000"/>
                  <a:lumOff val="15000"/>
                </a:schemeClr>
              </a:solidFill>
              <a:latin typeface="Arial" pitchFamily="34" charset="0"/>
              <a:cs typeface="Arial" pitchFamily="34" charset="0"/>
            </a:endParaRPr>
          </a:p>
          <a:p>
            <a:r>
              <a:rPr lang="en-GB" sz="2000" b="1" dirty="0">
                <a:solidFill>
                  <a:schemeClr val="tx1">
                    <a:lumMod val="85000"/>
                    <a:lumOff val="15000"/>
                  </a:schemeClr>
                </a:solidFill>
                <a:latin typeface="+mj-lt"/>
              </a:rPr>
              <a:t> </a:t>
            </a:r>
          </a:p>
          <a:p>
            <a:r>
              <a:rPr lang="en-GB" sz="2000" b="1" dirty="0">
                <a:solidFill>
                  <a:schemeClr val="tx1">
                    <a:lumMod val="85000"/>
                    <a:lumOff val="15000"/>
                  </a:schemeClr>
                </a:solidFill>
                <a:latin typeface="+mj-lt"/>
              </a:rPr>
              <a:t>  </a:t>
            </a:r>
          </a:p>
        </p:txBody>
      </p:sp>
    </p:spTree>
    <p:extLst>
      <p:ext uri="{BB962C8B-B14F-4D97-AF65-F5344CB8AC3E}">
        <p14:creationId xmlns:p14="http://schemas.microsoft.com/office/powerpoint/2010/main" val="31698828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
        <p:nvSpPr>
          <p:cNvPr id="3" name="TextBox 2"/>
          <p:cNvSpPr txBox="1"/>
          <p:nvPr/>
        </p:nvSpPr>
        <p:spPr>
          <a:xfrm>
            <a:off x="695058" y="347987"/>
            <a:ext cx="10739401" cy="523220"/>
          </a:xfrm>
          <a:prstGeom prst="rect">
            <a:avLst/>
          </a:prstGeom>
          <a:noFill/>
        </p:spPr>
        <p:txBody>
          <a:bodyPr wrap="square" rtlCol="0">
            <a:spAutoFit/>
          </a:bodyPr>
          <a:lstStyle/>
          <a:p>
            <a:pPr>
              <a:spcAft>
                <a:spcPct val="50000"/>
              </a:spcAft>
              <a:buClr>
                <a:srgbClr val="00ABB5"/>
              </a:buClr>
            </a:pPr>
            <a:r>
              <a:rPr lang="en-GB" sz="2800" b="1" dirty="0" smtClean="0">
                <a:solidFill>
                  <a:srgbClr val="00ABB5"/>
                </a:solidFill>
                <a:latin typeface="Arial" charset="0"/>
                <a:cs typeface="Arial" charset="0"/>
              </a:rPr>
              <a:t>Autumn 2016</a:t>
            </a:r>
            <a:r>
              <a:rPr lang="en-GB" sz="2800" b="1" dirty="0" smtClean="0">
                <a:solidFill>
                  <a:srgbClr val="5A5A5A"/>
                </a:solidFill>
                <a:latin typeface="Arial" charset="0"/>
                <a:cs typeface="Arial" charset="0"/>
              </a:rPr>
              <a:t>;</a:t>
            </a:r>
            <a:endParaRPr lang="en-GB" sz="2800" b="1" dirty="0">
              <a:solidFill>
                <a:srgbClr val="5A5A5A"/>
              </a:solidFill>
              <a:latin typeface="Arial" charset="0"/>
              <a:cs typeface="Arial" charset="0"/>
            </a:endParaRPr>
          </a:p>
        </p:txBody>
      </p:sp>
      <p:sp>
        <p:nvSpPr>
          <p:cNvPr id="2" name="Rectangle 1"/>
          <p:cNvSpPr/>
          <p:nvPr/>
        </p:nvSpPr>
        <p:spPr>
          <a:xfrm>
            <a:off x="695058" y="893528"/>
            <a:ext cx="10177670" cy="5139869"/>
          </a:xfrm>
          <a:prstGeom prst="rect">
            <a:avLst/>
          </a:prstGeom>
        </p:spPr>
        <p:txBody>
          <a:bodyPr wrap="square">
            <a:spAutoFit/>
          </a:bodyPr>
          <a:lstStyle/>
          <a:p>
            <a:r>
              <a:rPr lang="en-GB" sz="2000" b="1" u="sng" dirty="0">
                <a:solidFill>
                  <a:schemeClr val="tx1">
                    <a:lumMod val="85000"/>
                    <a:lumOff val="15000"/>
                  </a:schemeClr>
                </a:solidFill>
                <a:latin typeface="Arial" pitchFamily="34" charset="0"/>
                <a:cs typeface="Arial" pitchFamily="34" charset="0"/>
              </a:rPr>
              <a:t>Model </a:t>
            </a:r>
            <a:r>
              <a:rPr lang="en-GB" sz="2000" b="1" u="sng" dirty="0" smtClean="0">
                <a:solidFill>
                  <a:schemeClr val="tx1">
                    <a:lumMod val="85000"/>
                    <a:lumOff val="15000"/>
                  </a:schemeClr>
                </a:solidFill>
                <a:latin typeface="Arial" pitchFamily="34" charset="0"/>
                <a:cs typeface="Arial" pitchFamily="34" charset="0"/>
              </a:rPr>
              <a:t>1</a:t>
            </a:r>
          </a:p>
          <a:p>
            <a:endParaRPr lang="en-GB" sz="2000" b="1" dirty="0" smtClean="0">
              <a:solidFill>
                <a:schemeClr val="tx1">
                  <a:lumMod val="85000"/>
                  <a:lumOff val="15000"/>
                </a:schemeClr>
              </a:solidFill>
              <a:latin typeface="Arial" pitchFamily="34" charset="0"/>
              <a:cs typeface="Arial" pitchFamily="34" charset="0"/>
            </a:endParaRPr>
          </a:p>
          <a:p>
            <a:r>
              <a:rPr lang="en-GB" sz="2000" b="1" dirty="0" smtClean="0">
                <a:solidFill>
                  <a:schemeClr val="tx1">
                    <a:lumMod val="85000"/>
                    <a:lumOff val="15000"/>
                  </a:schemeClr>
                </a:solidFill>
                <a:latin typeface="Arial" pitchFamily="34" charset="0"/>
                <a:cs typeface="Arial" pitchFamily="34" charset="0"/>
              </a:rPr>
              <a:t>Phase 1 – </a:t>
            </a:r>
            <a:r>
              <a:rPr lang="en-GB" sz="2000" b="1" u="sng" dirty="0" smtClean="0">
                <a:solidFill>
                  <a:srgbClr val="00ABB5"/>
                </a:solidFill>
                <a:latin typeface="Arial" pitchFamily="34" charset="0"/>
                <a:cs typeface="Arial" pitchFamily="34" charset="0"/>
              </a:rPr>
              <a:t>Strategic </a:t>
            </a:r>
            <a:r>
              <a:rPr lang="en-GB" sz="2000" b="1" u="sng" dirty="0">
                <a:solidFill>
                  <a:srgbClr val="00ABB5"/>
                </a:solidFill>
                <a:latin typeface="Arial" pitchFamily="34" charset="0"/>
                <a:cs typeface="Arial" pitchFamily="34" charset="0"/>
              </a:rPr>
              <a:t>f</a:t>
            </a:r>
            <a:r>
              <a:rPr lang="en-GB" sz="2000" b="1" u="sng" dirty="0" smtClean="0">
                <a:solidFill>
                  <a:srgbClr val="00ABB5"/>
                </a:solidFill>
                <a:latin typeface="Arial" pitchFamily="34" charset="0"/>
                <a:cs typeface="Arial" pitchFamily="34" charset="0"/>
              </a:rPr>
              <a:t>ocused </a:t>
            </a:r>
            <a:r>
              <a:rPr lang="en-GB" sz="2000" b="1" u="sng" dirty="0">
                <a:solidFill>
                  <a:srgbClr val="00ABB5"/>
                </a:solidFill>
                <a:latin typeface="Arial" pitchFamily="34" charset="0"/>
                <a:cs typeface="Arial" pitchFamily="34" charset="0"/>
              </a:rPr>
              <a:t>i</a:t>
            </a:r>
            <a:r>
              <a:rPr lang="en-GB" sz="2000" b="1" u="sng" dirty="0" smtClean="0">
                <a:solidFill>
                  <a:srgbClr val="00ABB5"/>
                </a:solidFill>
                <a:latin typeface="Arial" pitchFamily="34" charset="0"/>
                <a:cs typeface="Arial" pitchFamily="34" charset="0"/>
              </a:rPr>
              <a:t>nspection</a:t>
            </a:r>
            <a:endParaRPr lang="en-GB" sz="2000" b="1" dirty="0" smtClean="0">
              <a:solidFill>
                <a:srgbClr val="00ABB5"/>
              </a:solidFill>
              <a:latin typeface="Arial" pitchFamily="34" charset="0"/>
              <a:cs typeface="Arial" pitchFamily="34" charset="0"/>
            </a:endParaRPr>
          </a:p>
          <a:p>
            <a:endParaRPr lang="en-GB" sz="2000" b="1" dirty="0">
              <a:solidFill>
                <a:srgbClr val="00ABB5"/>
              </a:solidFill>
              <a:latin typeface="Arial" pitchFamily="34" charset="0"/>
              <a:cs typeface="Arial" pitchFamily="34" charset="0"/>
            </a:endParaRPr>
          </a:p>
          <a:p>
            <a:pPr marL="342900" indent="-342900">
              <a:buFont typeface="Arial" panose="020B0604020202020204" pitchFamily="34" charset="0"/>
              <a:buChar char="•"/>
            </a:pPr>
            <a:r>
              <a:rPr lang="en-GB" sz="2000" b="1" dirty="0" smtClean="0">
                <a:latin typeface="Arial" pitchFamily="34" charset="0"/>
                <a:cs typeface="Arial" pitchFamily="34" charset="0"/>
              </a:rPr>
              <a:t> 2 days</a:t>
            </a:r>
          </a:p>
          <a:p>
            <a:endParaRPr lang="en-GB" sz="2000" b="1" dirty="0">
              <a:solidFill>
                <a:srgbClr val="00ABB5"/>
              </a:solidFill>
              <a:latin typeface="Arial" pitchFamily="34" charset="0"/>
              <a:cs typeface="Arial" pitchFamily="34" charset="0"/>
            </a:endParaRPr>
          </a:p>
          <a:p>
            <a:pPr marL="342900" lvl="0" indent="-342900">
              <a:buFont typeface="Arial" panose="020B0604020202020204" pitchFamily="34" charset="0"/>
              <a:buChar char="•"/>
            </a:pPr>
            <a:r>
              <a:rPr lang="en-GB" sz="2000" b="1" dirty="0" smtClean="0"/>
              <a:t>Asking </a:t>
            </a:r>
            <a:r>
              <a:rPr lang="en-GB" sz="2400" b="1" dirty="0" smtClean="0"/>
              <a:t>How </a:t>
            </a:r>
            <a:r>
              <a:rPr lang="en-GB" sz="2400" b="1" dirty="0"/>
              <a:t>good is the strategic leadership of Community Learning and Development</a:t>
            </a:r>
            <a:r>
              <a:rPr lang="en-GB" sz="2400" b="1" dirty="0" smtClean="0"/>
              <a:t>?</a:t>
            </a:r>
          </a:p>
          <a:p>
            <a:pPr marL="342900" lvl="0" indent="-342900">
              <a:buFont typeface="Arial" panose="020B0604020202020204" pitchFamily="34" charset="0"/>
              <a:buChar char="•"/>
            </a:pPr>
            <a:endParaRPr lang="en-GB" sz="2000" b="1" dirty="0"/>
          </a:p>
          <a:p>
            <a:pPr marL="342900" indent="-342900">
              <a:buFont typeface="Arial" panose="020B0604020202020204" pitchFamily="34" charset="0"/>
              <a:buChar char="•"/>
            </a:pPr>
            <a:r>
              <a:rPr lang="en-GB" sz="2000" b="1" dirty="0" smtClean="0">
                <a:solidFill>
                  <a:schemeClr val="tx1">
                    <a:lumMod val="85000"/>
                    <a:lumOff val="15000"/>
                  </a:schemeClr>
                </a:solidFill>
                <a:latin typeface="Arial" pitchFamily="34" charset="0"/>
                <a:cs typeface="Arial" pitchFamily="34" charset="0"/>
              </a:rPr>
              <a:t>Focused </a:t>
            </a:r>
            <a:r>
              <a:rPr lang="en-GB" sz="2000" b="1" dirty="0">
                <a:solidFill>
                  <a:schemeClr val="tx1">
                    <a:lumMod val="85000"/>
                    <a:lumOff val="15000"/>
                  </a:schemeClr>
                </a:solidFill>
                <a:latin typeface="Arial" pitchFamily="34" charset="0"/>
                <a:cs typeface="Arial" pitchFamily="34" charset="0"/>
              </a:rPr>
              <a:t>on the strategic </a:t>
            </a:r>
            <a:r>
              <a:rPr lang="en-GB" sz="2000" b="1" dirty="0" smtClean="0">
                <a:solidFill>
                  <a:schemeClr val="tx1">
                    <a:lumMod val="85000"/>
                    <a:lumOff val="15000"/>
                  </a:schemeClr>
                </a:solidFill>
                <a:latin typeface="Arial" pitchFamily="34" charset="0"/>
                <a:cs typeface="Arial" pitchFamily="34" charset="0"/>
              </a:rPr>
              <a:t>aspects,  with the CLD </a:t>
            </a:r>
            <a:r>
              <a:rPr lang="en-GB" sz="2000" b="1" dirty="0">
                <a:solidFill>
                  <a:schemeClr val="tx1">
                    <a:lumMod val="85000"/>
                    <a:lumOff val="15000"/>
                  </a:schemeClr>
                </a:solidFill>
                <a:latin typeface="Arial" pitchFamily="34" charset="0"/>
                <a:cs typeface="Arial" pitchFamily="34" charset="0"/>
              </a:rPr>
              <a:t>Plan as a starting point</a:t>
            </a:r>
            <a:r>
              <a:rPr lang="en-GB" sz="2000" b="1" dirty="0" smtClean="0">
                <a:solidFill>
                  <a:schemeClr val="tx1">
                    <a:lumMod val="85000"/>
                    <a:lumOff val="15000"/>
                  </a:schemeClr>
                </a:solidFill>
                <a:latin typeface="Arial" pitchFamily="34" charset="0"/>
                <a:cs typeface="Arial" pitchFamily="34" charset="0"/>
              </a:rPr>
              <a:t>. One QI 9.2 and a theme from QI 3.1 (although all 4 QIs used will inform both phases).</a:t>
            </a:r>
          </a:p>
          <a:p>
            <a:pPr marL="342900" indent="-342900">
              <a:buFont typeface="Arial" panose="020B0604020202020204" pitchFamily="34" charset="0"/>
              <a:buChar char="•"/>
            </a:pPr>
            <a:endParaRPr lang="en-GB" sz="2000" b="1" dirty="0">
              <a:solidFill>
                <a:schemeClr val="tx1">
                  <a:lumMod val="85000"/>
                  <a:lumOff val="15000"/>
                </a:schemeClr>
              </a:solidFill>
              <a:latin typeface="Arial" pitchFamily="34" charset="0"/>
              <a:cs typeface="Arial" pitchFamily="34" charset="0"/>
            </a:endParaRPr>
          </a:p>
          <a:p>
            <a:pPr marL="342900" indent="-342900">
              <a:buFont typeface="Arial" panose="020B0604020202020204" pitchFamily="34" charset="0"/>
              <a:buChar char="•"/>
            </a:pPr>
            <a:r>
              <a:rPr lang="en-GB" sz="2000" b="1" dirty="0" smtClean="0">
                <a:solidFill>
                  <a:schemeClr val="tx1">
                    <a:lumMod val="85000"/>
                    <a:lumOff val="15000"/>
                  </a:schemeClr>
                </a:solidFill>
                <a:latin typeface="Arial" pitchFamily="34" charset="0"/>
                <a:cs typeface="Arial" pitchFamily="34" charset="0"/>
              </a:rPr>
              <a:t>Usual team two HMI </a:t>
            </a:r>
          </a:p>
          <a:p>
            <a:endParaRPr lang="en-GB" sz="2000" b="1" dirty="0">
              <a:solidFill>
                <a:schemeClr val="tx1">
                  <a:lumMod val="85000"/>
                  <a:lumOff val="15000"/>
                </a:schemeClr>
              </a:solidFill>
              <a:latin typeface="Arial" pitchFamily="34" charset="0"/>
              <a:cs typeface="Arial" pitchFamily="34" charset="0"/>
            </a:endParaRPr>
          </a:p>
          <a:p>
            <a:r>
              <a:rPr lang="en-GB" sz="2000" b="1" dirty="0">
                <a:solidFill>
                  <a:schemeClr val="tx1">
                    <a:lumMod val="85000"/>
                    <a:lumOff val="15000"/>
                  </a:schemeClr>
                </a:solidFill>
                <a:latin typeface="+mj-lt"/>
              </a:rPr>
              <a:t> </a:t>
            </a:r>
          </a:p>
          <a:p>
            <a:r>
              <a:rPr lang="en-GB" sz="2000" b="1" dirty="0">
                <a:solidFill>
                  <a:schemeClr val="tx1">
                    <a:lumMod val="85000"/>
                    <a:lumOff val="15000"/>
                  </a:schemeClr>
                </a:solidFill>
                <a:latin typeface="+mj-lt"/>
              </a:rPr>
              <a:t>  </a:t>
            </a:r>
          </a:p>
        </p:txBody>
      </p:sp>
    </p:spTree>
    <p:extLst>
      <p:ext uri="{BB962C8B-B14F-4D97-AF65-F5344CB8AC3E}">
        <p14:creationId xmlns:p14="http://schemas.microsoft.com/office/powerpoint/2010/main" val="24257038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
        <p:nvSpPr>
          <p:cNvPr id="3" name="TextBox 2"/>
          <p:cNvSpPr txBox="1"/>
          <p:nvPr/>
        </p:nvSpPr>
        <p:spPr>
          <a:xfrm>
            <a:off x="695058" y="347987"/>
            <a:ext cx="10739401" cy="523220"/>
          </a:xfrm>
          <a:prstGeom prst="rect">
            <a:avLst/>
          </a:prstGeom>
          <a:noFill/>
        </p:spPr>
        <p:txBody>
          <a:bodyPr wrap="square" rtlCol="0">
            <a:spAutoFit/>
          </a:bodyPr>
          <a:lstStyle/>
          <a:p>
            <a:pPr>
              <a:spcAft>
                <a:spcPct val="50000"/>
              </a:spcAft>
              <a:buClr>
                <a:srgbClr val="00ABB5"/>
              </a:buClr>
            </a:pPr>
            <a:r>
              <a:rPr lang="en-GB" sz="2800" b="1" dirty="0" smtClean="0">
                <a:solidFill>
                  <a:srgbClr val="00ABB5"/>
                </a:solidFill>
                <a:latin typeface="Arial" charset="0"/>
                <a:cs typeface="Arial" charset="0"/>
              </a:rPr>
              <a:t>Autumn 2016</a:t>
            </a:r>
            <a:r>
              <a:rPr lang="en-GB" sz="2800" b="1" dirty="0" smtClean="0">
                <a:solidFill>
                  <a:srgbClr val="5A5A5A"/>
                </a:solidFill>
                <a:latin typeface="Arial" charset="0"/>
                <a:cs typeface="Arial" charset="0"/>
              </a:rPr>
              <a:t>;</a:t>
            </a:r>
            <a:endParaRPr lang="en-GB" sz="2800" b="1" dirty="0">
              <a:solidFill>
                <a:srgbClr val="5A5A5A"/>
              </a:solidFill>
              <a:latin typeface="Arial" charset="0"/>
              <a:cs typeface="Arial" charset="0"/>
            </a:endParaRPr>
          </a:p>
        </p:txBody>
      </p:sp>
      <p:sp>
        <p:nvSpPr>
          <p:cNvPr id="2" name="Rectangle 1"/>
          <p:cNvSpPr/>
          <p:nvPr/>
        </p:nvSpPr>
        <p:spPr>
          <a:xfrm>
            <a:off x="695058" y="893528"/>
            <a:ext cx="10177670" cy="5755422"/>
          </a:xfrm>
          <a:prstGeom prst="rect">
            <a:avLst/>
          </a:prstGeom>
        </p:spPr>
        <p:txBody>
          <a:bodyPr wrap="square">
            <a:spAutoFit/>
          </a:bodyPr>
          <a:lstStyle/>
          <a:p>
            <a:r>
              <a:rPr lang="en-GB" sz="2000" b="1" u="sng" dirty="0">
                <a:solidFill>
                  <a:schemeClr val="tx1">
                    <a:lumMod val="85000"/>
                    <a:lumOff val="15000"/>
                  </a:schemeClr>
                </a:solidFill>
                <a:latin typeface="Arial" pitchFamily="34" charset="0"/>
                <a:cs typeface="Arial" pitchFamily="34" charset="0"/>
              </a:rPr>
              <a:t>Model </a:t>
            </a:r>
            <a:r>
              <a:rPr lang="en-GB" sz="2000" b="1" u="sng" dirty="0" smtClean="0">
                <a:solidFill>
                  <a:schemeClr val="tx1">
                    <a:lumMod val="85000"/>
                    <a:lumOff val="15000"/>
                  </a:schemeClr>
                </a:solidFill>
                <a:latin typeface="Arial" pitchFamily="34" charset="0"/>
                <a:cs typeface="Arial" pitchFamily="34" charset="0"/>
              </a:rPr>
              <a:t>1</a:t>
            </a:r>
          </a:p>
          <a:p>
            <a:endParaRPr lang="en-GB" sz="2000" b="1" dirty="0" smtClean="0">
              <a:solidFill>
                <a:schemeClr val="tx1">
                  <a:lumMod val="85000"/>
                  <a:lumOff val="15000"/>
                </a:schemeClr>
              </a:solidFill>
              <a:latin typeface="Arial" pitchFamily="34" charset="0"/>
              <a:cs typeface="Arial" pitchFamily="34" charset="0"/>
            </a:endParaRPr>
          </a:p>
          <a:p>
            <a:r>
              <a:rPr lang="en-GB" sz="2000" b="1" dirty="0" smtClean="0">
                <a:solidFill>
                  <a:schemeClr val="tx1">
                    <a:lumMod val="85000"/>
                    <a:lumOff val="15000"/>
                  </a:schemeClr>
                </a:solidFill>
                <a:latin typeface="Arial" pitchFamily="34" charset="0"/>
                <a:cs typeface="Arial" pitchFamily="34" charset="0"/>
              </a:rPr>
              <a:t>Phase 2 – </a:t>
            </a:r>
            <a:r>
              <a:rPr lang="en-GB" sz="2000" b="1" u="sng" dirty="0" smtClean="0">
                <a:solidFill>
                  <a:srgbClr val="00ABB5"/>
                </a:solidFill>
                <a:latin typeface="Arial" pitchFamily="34" charset="0"/>
                <a:cs typeface="Arial" pitchFamily="34" charset="0"/>
              </a:rPr>
              <a:t>Place-based </a:t>
            </a:r>
            <a:r>
              <a:rPr lang="en-GB" sz="2000" b="1" u="sng" dirty="0">
                <a:solidFill>
                  <a:srgbClr val="00ABB5"/>
                </a:solidFill>
                <a:latin typeface="Arial" pitchFamily="34" charset="0"/>
                <a:cs typeface="Arial" pitchFamily="34" charset="0"/>
              </a:rPr>
              <a:t>inspection </a:t>
            </a:r>
            <a:endParaRPr lang="en-GB" sz="2000" b="1" u="sng" dirty="0" smtClean="0">
              <a:solidFill>
                <a:srgbClr val="00ABB5"/>
              </a:solidFill>
              <a:latin typeface="Arial" pitchFamily="34" charset="0"/>
              <a:cs typeface="Arial" pitchFamily="34" charset="0"/>
            </a:endParaRPr>
          </a:p>
          <a:p>
            <a:endParaRPr lang="en-GB" sz="2000" b="1" u="sng" dirty="0">
              <a:solidFill>
                <a:srgbClr val="00ABB5"/>
              </a:solidFill>
              <a:latin typeface="Arial" pitchFamily="34" charset="0"/>
              <a:cs typeface="Arial" pitchFamily="34" charset="0"/>
            </a:endParaRPr>
          </a:p>
          <a:p>
            <a:pPr marL="342900" indent="-342900">
              <a:buFont typeface="Arial" panose="020B0604020202020204" pitchFamily="34" charset="0"/>
              <a:buChar char="•"/>
            </a:pPr>
            <a:r>
              <a:rPr lang="en-GB" sz="2000" b="1" dirty="0" smtClean="0">
                <a:latin typeface="Arial" pitchFamily="34" charset="0"/>
                <a:cs typeface="Arial" pitchFamily="34" charset="0"/>
              </a:rPr>
              <a:t>5 days</a:t>
            </a:r>
          </a:p>
          <a:p>
            <a:pPr marL="342900" indent="-342900">
              <a:buFont typeface="Arial" panose="020B0604020202020204" pitchFamily="34" charset="0"/>
              <a:buChar char="•"/>
            </a:pPr>
            <a:endParaRPr lang="en-GB" sz="2000" b="1" dirty="0">
              <a:latin typeface="Arial" pitchFamily="34" charset="0"/>
              <a:cs typeface="Arial" pitchFamily="34" charset="0"/>
            </a:endParaRPr>
          </a:p>
          <a:p>
            <a:pPr marL="342900" indent="-342900">
              <a:buFont typeface="Arial" panose="020B0604020202020204" pitchFamily="34" charset="0"/>
              <a:buChar char="•"/>
            </a:pPr>
            <a:r>
              <a:rPr lang="en-GB" sz="2000" b="1" dirty="0" smtClean="0">
                <a:solidFill>
                  <a:schemeClr val="tx1">
                    <a:lumMod val="85000"/>
                    <a:lumOff val="15000"/>
                  </a:schemeClr>
                </a:solidFill>
                <a:latin typeface="Arial" pitchFamily="34" charset="0"/>
                <a:cs typeface="Arial" pitchFamily="34" charset="0"/>
              </a:rPr>
              <a:t>3/4 </a:t>
            </a:r>
            <a:r>
              <a:rPr lang="en-GB" sz="2000" b="1" dirty="0">
                <a:solidFill>
                  <a:schemeClr val="tx1">
                    <a:lumMod val="85000"/>
                    <a:lumOff val="15000"/>
                  </a:schemeClr>
                </a:solidFill>
                <a:latin typeface="Arial" pitchFamily="34" charset="0"/>
                <a:cs typeface="Arial" pitchFamily="34" charset="0"/>
              </a:rPr>
              <a:t>weeks </a:t>
            </a:r>
            <a:r>
              <a:rPr lang="en-GB" sz="2000" b="1" dirty="0" smtClean="0">
                <a:solidFill>
                  <a:schemeClr val="tx1">
                    <a:lumMod val="85000"/>
                    <a:lumOff val="15000"/>
                  </a:schemeClr>
                </a:solidFill>
                <a:latin typeface="Arial" pitchFamily="34" charset="0"/>
                <a:cs typeface="Arial" pitchFamily="34" charset="0"/>
              </a:rPr>
              <a:t>after the </a:t>
            </a:r>
            <a:r>
              <a:rPr lang="en-GB" sz="2000" b="1" dirty="0" err="1" smtClean="0">
                <a:solidFill>
                  <a:schemeClr val="tx1">
                    <a:lumMod val="85000"/>
                    <a:lumOff val="15000"/>
                  </a:schemeClr>
                </a:solidFill>
                <a:latin typeface="Arial" pitchFamily="34" charset="0"/>
                <a:cs typeface="Arial" pitchFamily="34" charset="0"/>
              </a:rPr>
              <a:t>SFI</a:t>
            </a:r>
            <a:r>
              <a:rPr lang="en-GB" sz="2000" b="1" dirty="0" smtClean="0">
                <a:solidFill>
                  <a:schemeClr val="tx1">
                    <a:lumMod val="85000"/>
                    <a:lumOff val="15000"/>
                  </a:schemeClr>
                </a:solidFill>
                <a:latin typeface="Arial" pitchFamily="34" charset="0"/>
                <a:cs typeface="Arial" pitchFamily="34" charset="0"/>
              </a:rPr>
              <a:t> </a:t>
            </a:r>
            <a:r>
              <a:rPr lang="en-GB" b="1" i="1" dirty="0" smtClean="0">
                <a:solidFill>
                  <a:schemeClr val="tx1">
                    <a:lumMod val="85000"/>
                    <a:lumOff val="15000"/>
                  </a:schemeClr>
                </a:solidFill>
                <a:latin typeface="Arial" pitchFamily="34" charset="0"/>
                <a:cs typeface="Arial" pitchFamily="34" charset="0"/>
              </a:rPr>
              <a:t>(occasionally longer) </a:t>
            </a:r>
          </a:p>
          <a:p>
            <a:pPr marL="342900" indent="-342900">
              <a:buFont typeface="Arial" panose="020B0604020202020204" pitchFamily="34" charset="0"/>
              <a:buChar char="•"/>
            </a:pPr>
            <a:endParaRPr lang="en-GB" sz="2000" b="1" dirty="0">
              <a:solidFill>
                <a:schemeClr val="tx1">
                  <a:lumMod val="85000"/>
                  <a:lumOff val="15000"/>
                </a:schemeClr>
              </a:solidFill>
              <a:latin typeface="Arial" pitchFamily="34" charset="0"/>
              <a:cs typeface="Arial" pitchFamily="34" charset="0"/>
            </a:endParaRPr>
          </a:p>
          <a:p>
            <a:pPr marL="342900" indent="-342900">
              <a:buFont typeface="Arial" panose="020B0604020202020204" pitchFamily="34" charset="0"/>
              <a:buChar char="•"/>
            </a:pPr>
            <a:r>
              <a:rPr lang="en-GB" sz="2000" b="1" dirty="0">
                <a:solidFill>
                  <a:schemeClr val="tx1">
                    <a:lumMod val="85000"/>
                    <a:lumOff val="15000"/>
                  </a:schemeClr>
                </a:solidFill>
                <a:latin typeface="Arial" pitchFamily="34" charset="0"/>
                <a:cs typeface="Arial" pitchFamily="34" charset="0"/>
              </a:rPr>
              <a:t>Asking </a:t>
            </a:r>
            <a:r>
              <a:rPr lang="en-GB" sz="2400" b="1" dirty="0" smtClean="0">
                <a:solidFill>
                  <a:schemeClr val="tx1">
                    <a:lumMod val="85000"/>
                    <a:lumOff val="15000"/>
                  </a:schemeClr>
                </a:solidFill>
                <a:latin typeface="Arial" pitchFamily="34" charset="0"/>
                <a:cs typeface="Arial" pitchFamily="34" charset="0"/>
              </a:rPr>
              <a:t>How </a:t>
            </a:r>
            <a:r>
              <a:rPr lang="en-GB" sz="2400" b="1" dirty="0">
                <a:solidFill>
                  <a:schemeClr val="tx1">
                    <a:lumMod val="85000"/>
                    <a:lumOff val="15000"/>
                  </a:schemeClr>
                </a:solidFill>
                <a:latin typeface="Arial" pitchFamily="34" charset="0"/>
                <a:cs typeface="Arial" pitchFamily="34" charset="0"/>
              </a:rPr>
              <a:t>good </a:t>
            </a:r>
            <a:r>
              <a:rPr lang="en-GB" sz="2400" b="1" dirty="0" smtClean="0">
                <a:solidFill>
                  <a:schemeClr val="tx1">
                    <a:lumMod val="85000"/>
                    <a:lumOff val="15000"/>
                  </a:schemeClr>
                </a:solidFill>
                <a:latin typeface="Arial" pitchFamily="34" charset="0"/>
                <a:cs typeface="Arial" pitchFamily="34" charset="0"/>
              </a:rPr>
              <a:t>is the </a:t>
            </a:r>
            <a:r>
              <a:rPr lang="en-GB" sz="2400" b="1" dirty="0">
                <a:solidFill>
                  <a:schemeClr val="tx1">
                    <a:lumMod val="85000"/>
                    <a:lumOff val="15000"/>
                  </a:schemeClr>
                </a:solidFill>
                <a:latin typeface="Arial" pitchFamily="34" charset="0"/>
                <a:cs typeface="Arial" pitchFamily="34" charset="0"/>
              </a:rPr>
              <a:t>learning and development in a defined local </a:t>
            </a:r>
            <a:r>
              <a:rPr lang="en-GB" sz="2400" b="1" dirty="0" smtClean="0">
                <a:solidFill>
                  <a:schemeClr val="tx1">
                    <a:lumMod val="85000"/>
                    <a:lumOff val="15000"/>
                  </a:schemeClr>
                </a:solidFill>
                <a:latin typeface="Arial" pitchFamily="34" charset="0"/>
                <a:cs typeface="Arial" pitchFamily="34" charset="0"/>
              </a:rPr>
              <a:t>community? </a:t>
            </a:r>
          </a:p>
          <a:p>
            <a:pPr marL="342900" indent="-342900">
              <a:buFont typeface="Arial" panose="020B0604020202020204" pitchFamily="34" charset="0"/>
              <a:buChar char="•"/>
            </a:pPr>
            <a:endParaRPr lang="en-GB" sz="2000" b="1" dirty="0" smtClean="0">
              <a:solidFill>
                <a:schemeClr val="tx1">
                  <a:lumMod val="85000"/>
                  <a:lumOff val="15000"/>
                </a:schemeClr>
              </a:solidFill>
              <a:latin typeface="Arial" pitchFamily="34" charset="0"/>
              <a:cs typeface="Arial" pitchFamily="34" charset="0"/>
            </a:endParaRPr>
          </a:p>
          <a:p>
            <a:pPr marL="342900" indent="-342900">
              <a:buFont typeface="Arial" panose="020B0604020202020204" pitchFamily="34" charset="0"/>
              <a:buChar char="•"/>
            </a:pPr>
            <a:r>
              <a:rPr lang="en-GB" sz="2000" b="1" dirty="0" smtClean="0">
                <a:solidFill>
                  <a:schemeClr val="tx1">
                    <a:lumMod val="85000"/>
                    <a:lumOff val="15000"/>
                  </a:schemeClr>
                </a:solidFill>
                <a:latin typeface="Arial" pitchFamily="34" charset="0"/>
                <a:cs typeface="Arial" pitchFamily="34" charset="0"/>
              </a:rPr>
              <a:t>This phase will focus </a:t>
            </a:r>
            <a:r>
              <a:rPr lang="en-GB" sz="2000" b="1" dirty="0">
                <a:solidFill>
                  <a:schemeClr val="tx1">
                    <a:lumMod val="85000"/>
                    <a:lumOff val="15000"/>
                  </a:schemeClr>
                </a:solidFill>
                <a:latin typeface="Arial" pitchFamily="34" charset="0"/>
                <a:cs typeface="Arial" pitchFamily="34" charset="0"/>
              </a:rPr>
              <a:t>on ‘place’ to look at the operational aspects of the provision. </a:t>
            </a:r>
            <a:r>
              <a:rPr lang="en-GB" sz="2000" b="1" dirty="0" smtClean="0">
                <a:solidFill>
                  <a:schemeClr val="tx1">
                    <a:lumMod val="85000"/>
                    <a:lumOff val="15000"/>
                  </a:schemeClr>
                </a:solidFill>
                <a:latin typeface="Arial" pitchFamily="34" charset="0"/>
                <a:cs typeface="Arial" pitchFamily="34" charset="0"/>
              </a:rPr>
              <a:t> Using three QIs.  There </a:t>
            </a:r>
            <a:r>
              <a:rPr lang="en-GB" sz="2000" b="1" dirty="0">
                <a:solidFill>
                  <a:schemeClr val="tx1">
                    <a:lumMod val="85000"/>
                    <a:lumOff val="15000"/>
                  </a:schemeClr>
                </a:solidFill>
                <a:latin typeface="Arial" pitchFamily="34" charset="0"/>
                <a:cs typeface="Arial" pitchFamily="34" charset="0"/>
              </a:rPr>
              <a:t>will be a strong focus on key priorities </a:t>
            </a:r>
            <a:r>
              <a:rPr lang="en-GB" sz="2000" b="1" dirty="0" smtClean="0">
                <a:solidFill>
                  <a:schemeClr val="tx1">
                    <a:lumMod val="85000"/>
                    <a:lumOff val="15000"/>
                  </a:schemeClr>
                </a:solidFill>
                <a:latin typeface="Arial" pitchFamily="34" charset="0"/>
                <a:cs typeface="Arial" pitchFamily="34" charset="0"/>
              </a:rPr>
              <a:t>for example prevention and raising </a:t>
            </a:r>
            <a:r>
              <a:rPr lang="en-GB" sz="2000" b="1" dirty="0">
                <a:solidFill>
                  <a:schemeClr val="tx1">
                    <a:lumMod val="85000"/>
                    <a:lumOff val="15000"/>
                  </a:schemeClr>
                </a:solidFill>
                <a:latin typeface="Arial" pitchFamily="34" charset="0"/>
                <a:cs typeface="Arial" pitchFamily="34" charset="0"/>
              </a:rPr>
              <a:t>attainment and </a:t>
            </a:r>
            <a:r>
              <a:rPr lang="en-GB" sz="2000" b="1" dirty="0" smtClean="0">
                <a:solidFill>
                  <a:schemeClr val="tx1">
                    <a:lumMod val="85000"/>
                    <a:lumOff val="15000"/>
                  </a:schemeClr>
                </a:solidFill>
                <a:latin typeface="Arial" pitchFamily="34" charset="0"/>
                <a:cs typeface="Arial" pitchFamily="34" charset="0"/>
              </a:rPr>
              <a:t>achievement.</a:t>
            </a:r>
          </a:p>
          <a:p>
            <a:pPr marL="342900" indent="-342900">
              <a:buFont typeface="Arial" panose="020B0604020202020204" pitchFamily="34" charset="0"/>
              <a:buChar char="•"/>
            </a:pPr>
            <a:endParaRPr lang="en-GB" sz="2000" b="1" dirty="0">
              <a:solidFill>
                <a:schemeClr val="tx1">
                  <a:lumMod val="85000"/>
                  <a:lumOff val="15000"/>
                </a:schemeClr>
              </a:solidFill>
              <a:latin typeface="Arial" pitchFamily="34" charset="0"/>
              <a:cs typeface="Arial" pitchFamily="34" charset="0"/>
            </a:endParaRPr>
          </a:p>
          <a:p>
            <a:pPr marL="342900" indent="-342900">
              <a:buFont typeface="Arial" panose="020B0604020202020204" pitchFamily="34" charset="0"/>
              <a:buChar char="•"/>
            </a:pPr>
            <a:r>
              <a:rPr lang="en-GB" sz="2000" b="1" dirty="0" smtClean="0">
                <a:solidFill>
                  <a:schemeClr val="tx1">
                    <a:lumMod val="85000"/>
                    <a:lumOff val="15000"/>
                  </a:schemeClr>
                </a:solidFill>
                <a:latin typeface="Arial" pitchFamily="34" charset="0"/>
                <a:cs typeface="Arial" pitchFamily="34" charset="0"/>
              </a:rPr>
              <a:t>Usual team two HMI and 2 AAs  </a:t>
            </a:r>
            <a:endParaRPr lang="en-GB" sz="2000" b="1" dirty="0">
              <a:solidFill>
                <a:schemeClr val="tx1">
                  <a:lumMod val="85000"/>
                  <a:lumOff val="15000"/>
                </a:schemeClr>
              </a:solidFill>
              <a:latin typeface="Arial" pitchFamily="34" charset="0"/>
              <a:cs typeface="Arial" pitchFamily="34" charset="0"/>
            </a:endParaRPr>
          </a:p>
          <a:p>
            <a:r>
              <a:rPr lang="en-GB" sz="2000" b="1" dirty="0">
                <a:solidFill>
                  <a:schemeClr val="tx1">
                    <a:lumMod val="85000"/>
                    <a:lumOff val="15000"/>
                  </a:schemeClr>
                </a:solidFill>
                <a:latin typeface="+mj-lt"/>
              </a:rPr>
              <a:t> </a:t>
            </a:r>
          </a:p>
          <a:p>
            <a:r>
              <a:rPr lang="en-GB" sz="2000" b="1" dirty="0">
                <a:solidFill>
                  <a:schemeClr val="tx1">
                    <a:lumMod val="85000"/>
                    <a:lumOff val="15000"/>
                  </a:schemeClr>
                </a:solidFill>
                <a:latin typeface="+mj-lt"/>
              </a:rPr>
              <a:t>  </a:t>
            </a:r>
          </a:p>
        </p:txBody>
      </p:sp>
    </p:spTree>
    <p:extLst>
      <p:ext uri="{BB962C8B-B14F-4D97-AF65-F5344CB8AC3E}">
        <p14:creationId xmlns:p14="http://schemas.microsoft.com/office/powerpoint/2010/main" val="15298854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
        <p:nvSpPr>
          <p:cNvPr id="3" name="TextBox 2"/>
          <p:cNvSpPr txBox="1"/>
          <p:nvPr/>
        </p:nvSpPr>
        <p:spPr>
          <a:xfrm>
            <a:off x="695058" y="347987"/>
            <a:ext cx="10739401" cy="523220"/>
          </a:xfrm>
          <a:prstGeom prst="rect">
            <a:avLst/>
          </a:prstGeom>
          <a:noFill/>
        </p:spPr>
        <p:txBody>
          <a:bodyPr wrap="square" rtlCol="0">
            <a:spAutoFit/>
          </a:bodyPr>
          <a:lstStyle/>
          <a:p>
            <a:pPr>
              <a:spcAft>
                <a:spcPct val="50000"/>
              </a:spcAft>
              <a:buClr>
                <a:srgbClr val="00ABB5"/>
              </a:buClr>
            </a:pPr>
            <a:r>
              <a:rPr lang="en-GB" sz="2800" b="1" dirty="0" smtClean="0">
                <a:solidFill>
                  <a:srgbClr val="00ABB5"/>
                </a:solidFill>
                <a:latin typeface="Arial" charset="0"/>
                <a:cs typeface="Arial" charset="0"/>
              </a:rPr>
              <a:t>Autumn </a:t>
            </a:r>
            <a:r>
              <a:rPr lang="en-GB" sz="2800" b="1" dirty="0">
                <a:solidFill>
                  <a:srgbClr val="00ABB5"/>
                </a:solidFill>
                <a:latin typeface="Arial" charset="0"/>
                <a:cs typeface="Arial" charset="0"/>
              </a:rPr>
              <a:t>2016</a:t>
            </a:r>
            <a:r>
              <a:rPr lang="en-GB" sz="2800" b="1" dirty="0" smtClean="0">
                <a:solidFill>
                  <a:srgbClr val="5A5A5A"/>
                </a:solidFill>
                <a:latin typeface="Arial" charset="0"/>
                <a:cs typeface="Arial" charset="0"/>
              </a:rPr>
              <a:t>;</a:t>
            </a:r>
            <a:endParaRPr lang="en-GB" sz="2800" b="1" dirty="0">
              <a:solidFill>
                <a:srgbClr val="5A5A5A"/>
              </a:solidFill>
              <a:latin typeface="Arial" charset="0"/>
              <a:cs typeface="Arial" charset="0"/>
            </a:endParaRPr>
          </a:p>
        </p:txBody>
      </p:sp>
      <p:sp>
        <p:nvSpPr>
          <p:cNvPr id="2" name="Rectangle 1"/>
          <p:cNvSpPr/>
          <p:nvPr/>
        </p:nvSpPr>
        <p:spPr>
          <a:xfrm>
            <a:off x="695058" y="893528"/>
            <a:ext cx="10177670" cy="538609"/>
          </a:xfrm>
          <a:prstGeom prst="rect">
            <a:avLst/>
          </a:prstGeom>
        </p:spPr>
        <p:txBody>
          <a:bodyPr wrap="square">
            <a:spAutoFit/>
          </a:bodyPr>
          <a:lstStyle/>
          <a:p>
            <a:r>
              <a:rPr lang="en-GB" dirty="0">
                <a:latin typeface="+mj-lt"/>
              </a:rPr>
              <a:t> </a:t>
            </a:r>
          </a:p>
          <a:p>
            <a:r>
              <a:rPr lang="en-GB" sz="1100" b="1" dirty="0">
                <a:latin typeface="+mj-lt"/>
              </a:rPr>
              <a:t> </a:t>
            </a:r>
            <a:r>
              <a:rPr lang="en-GB" sz="1100" dirty="0">
                <a:latin typeface="+mj-lt"/>
              </a:rPr>
              <a:t> </a:t>
            </a:r>
          </a:p>
        </p:txBody>
      </p:sp>
      <p:sp>
        <p:nvSpPr>
          <p:cNvPr id="4" name="Rectangle 3"/>
          <p:cNvSpPr/>
          <p:nvPr/>
        </p:nvSpPr>
        <p:spPr>
          <a:xfrm>
            <a:off x="708309" y="871207"/>
            <a:ext cx="10429459" cy="5786199"/>
          </a:xfrm>
          <a:prstGeom prst="rect">
            <a:avLst/>
          </a:prstGeom>
        </p:spPr>
        <p:txBody>
          <a:bodyPr wrap="square">
            <a:spAutoFit/>
          </a:bodyPr>
          <a:lstStyle/>
          <a:p>
            <a:pPr marL="285750" indent="-285750">
              <a:buFont typeface="Arial" pitchFamily="34" charset="0"/>
              <a:buChar char="•"/>
            </a:pPr>
            <a:r>
              <a:rPr lang="en-GB" sz="2000" b="1" u="sng" dirty="0" smtClean="0">
                <a:solidFill>
                  <a:schemeClr val="tx1">
                    <a:lumMod val="75000"/>
                    <a:lumOff val="25000"/>
                  </a:schemeClr>
                </a:solidFill>
                <a:latin typeface="Arial" pitchFamily="34" charset="0"/>
                <a:cs typeface="Arial" pitchFamily="34" charset="0"/>
              </a:rPr>
              <a:t>Model 2</a:t>
            </a:r>
            <a:endParaRPr lang="en-GB" sz="2000" b="1" u="sng" dirty="0">
              <a:solidFill>
                <a:schemeClr val="tx1">
                  <a:lumMod val="75000"/>
                  <a:lumOff val="25000"/>
                </a:schemeClr>
              </a:solidFill>
              <a:latin typeface="Arial" pitchFamily="34" charset="0"/>
              <a:cs typeface="Arial" pitchFamily="34" charset="0"/>
            </a:endParaRPr>
          </a:p>
          <a:p>
            <a:r>
              <a:rPr lang="en-GB" sz="2000" b="1" dirty="0">
                <a:solidFill>
                  <a:schemeClr val="tx1">
                    <a:lumMod val="75000"/>
                    <a:lumOff val="25000"/>
                  </a:schemeClr>
                </a:solidFill>
                <a:latin typeface="Arial" pitchFamily="34" charset="0"/>
                <a:cs typeface="Arial" pitchFamily="34" charset="0"/>
              </a:rPr>
              <a:t>Aspect or Thematic Reviews that may emerge from Ministerial request and capacity building. </a:t>
            </a:r>
            <a:endParaRPr lang="en-GB" sz="2000" b="1" dirty="0" smtClean="0">
              <a:solidFill>
                <a:schemeClr val="tx1">
                  <a:lumMod val="75000"/>
                  <a:lumOff val="25000"/>
                </a:schemeClr>
              </a:solidFill>
              <a:latin typeface="Arial" pitchFamily="34" charset="0"/>
              <a:cs typeface="Arial" pitchFamily="34" charset="0"/>
            </a:endParaRPr>
          </a:p>
          <a:p>
            <a:r>
              <a:rPr lang="en-GB" sz="2000" b="1" dirty="0">
                <a:solidFill>
                  <a:schemeClr val="tx1">
                    <a:lumMod val="75000"/>
                    <a:lumOff val="25000"/>
                  </a:schemeClr>
                </a:solidFill>
                <a:latin typeface="Arial" pitchFamily="34" charset="0"/>
                <a:cs typeface="Arial" pitchFamily="34" charset="0"/>
              </a:rPr>
              <a:t> </a:t>
            </a:r>
          </a:p>
          <a:p>
            <a:pPr marL="285750" indent="-285750">
              <a:buFont typeface="Arial" pitchFamily="34" charset="0"/>
              <a:buChar char="•"/>
            </a:pPr>
            <a:r>
              <a:rPr lang="en-GB" sz="2000" b="1" u="sng" dirty="0">
                <a:solidFill>
                  <a:schemeClr val="tx1">
                    <a:lumMod val="75000"/>
                    <a:lumOff val="25000"/>
                  </a:schemeClr>
                </a:solidFill>
                <a:latin typeface="Arial" pitchFamily="34" charset="0"/>
                <a:cs typeface="Arial" pitchFamily="34" charset="0"/>
              </a:rPr>
              <a:t>Model </a:t>
            </a:r>
            <a:r>
              <a:rPr lang="en-GB" sz="2000" b="1" u="sng" dirty="0" smtClean="0">
                <a:solidFill>
                  <a:schemeClr val="tx1">
                    <a:lumMod val="75000"/>
                    <a:lumOff val="25000"/>
                  </a:schemeClr>
                </a:solidFill>
                <a:latin typeface="Arial" pitchFamily="34" charset="0"/>
                <a:cs typeface="Arial" pitchFamily="34" charset="0"/>
              </a:rPr>
              <a:t>3</a:t>
            </a:r>
            <a:endParaRPr lang="en-GB" sz="2000" b="1" u="sng" dirty="0">
              <a:solidFill>
                <a:schemeClr val="tx1">
                  <a:lumMod val="75000"/>
                  <a:lumOff val="25000"/>
                </a:schemeClr>
              </a:solidFill>
              <a:latin typeface="Arial" pitchFamily="34" charset="0"/>
              <a:cs typeface="Arial" pitchFamily="34" charset="0"/>
            </a:endParaRPr>
          </a:p>
          <a:p>
            <a:r>
              <a:rPr lang="en-GB" sz="2000" b="1" dirty="0">
                <a:solidFill>
                  <a:schemeClr val="tx1">
                    <a:lumMod val="75000"/>
                    <a:lumOff val="25000"/>
                  </a:schemeClr>
                </a:solidFill>
                <a:latin typeface="Arial" pitchFamily="34" charset="0"/>
                <a:cs typeface="Arial" pitchFamily="34" charset="0"/>
              </a:rPr>
              <a:t>Validated Self Evaluation for CLD. This would be negotiated with the ALO and linked into the Partnership Agreement with the authority. </a:t>
            </a:r>
            <a:endParaRPr lang="en-GB" sz="2000" b="1" dirty="0" smtClean="0">
              <a:solidFill>
                <a:schemeClr val="tx1">
                  <a:lumMod val="75000"/>
                  <a:lumOff val="25000"/>
                </a:schemeClr>
              </a:solidFill>
              <a:latin typeface="Arial" pitchFamily="34" charset="0"/>
              <a:cs typeface="Arial" pitchFamily="34" charset="0"/>
            </a:endParaRPr>
          </a:p>
          <a:p>
            <a:r>
              <a:rPr lang="en-GB" sz="2000" b="1" dirty="0">
                <a:solidFill>
                  <a:schemeClr val="tx1">
                    <a:lumMod val="75000"/>
                    <a:lumOff val="25000"/>
                  </a:schemeClr>
                </a:solidFill>
                <a:latin typeface="Arial" pitchFamily="34" charset="0"/>
                <a:cs typeface="Arial" pitchFamily="34" charset="0"/>
              </a:rPr>
              <a:t> </a:t>
            </a:r>
          </a:p>
          <a:p>
            <a:pPr marL="285750" indent="-285750">
              <a:buFont typeface="Arial" pitchFamily="34" charset="0"/>
              <a:buChar char="•"/>
            </a:pPr>
            <a:r>
              <a:rPr lang="en-GB" sz="2000" b="1" u="sng" dirty="0">
                <a:solidFill>
                  <a:schemeClr val="tx1">
                    <a:lumMod val="75000"/>
                    <a:lumOff val="25000"/>
                  </a:schemeClr>
                </a:solidFill>
                <a:latin typeface="Arial" pitchFamily="34" charset="0"/>
                <a:cs typeface="Arial" pitchFamily="34" charset="0"/>
              </a:rPr>
              <a:t>Development Trust reviews </a:t>
            </a:r>
            <a:endParaRPr lang="en-GB" sz="2000" b="1" u="sng" dirty="0" smtClean="0">
              <a:solidFill>
                <a:schemeClr val="tx1">
                  <a:lumMod val="75000"/>
                  <a:lumOff val="25000"/>
                </a:schemeClr>
              </a:solidFill>
              <a:latin typeface="Arial" pitchFamily="34" charset="0"/>
              <a:cs typeface="Arial" pitchFamily="34" charset="0"/>
            </a:endParaRPr>
          </a:p>
          <a:p>
            <a:r>
              <a:rPr lang="en-GB" sz="2000" b="1" dirty="0" smtClean="0">
                <a:solidFill>
                  <a:schemeClr val="tx1">
                    <a:lumMod val="75000"/>
                    <a:lumOff val="25000"/>
                  </a:schemeClr>
                </a:solidFill>
                <a:latin typeface="Arial" pitchFamily="34" charset="0"/>
                <a:cs typeface="Arial" pitchFamily="34" charset="0"/>
              </a:rPr>
              <a:t>We will carry out three further reviews of  </a:t>
            </a:r>
            <a:r>
              <a:rPr lang="en-GB" sz="2000" b="1" dirty="0">
                <a:solidFill>
                  <a:schemeClr val="tx1">
                    <a:lumMod val="75000"/>
                    <a:lumOff val="25000"/>
                  </a:schemeClr>
                </a:solidFill>
                <a:latin typeface="Arial" pitchFamily="34" charset="0"/>
                <a:cs typeface="Arial" pitchFamily="34" charset="0"/>
              </a:rPr>
              <a:t>Development </a:t>
            </a:r>
            <a:r>
              <a:rPr lang="en-GB" sz="2000" b="1" dirty="0" smtClean="0">
                <a:solidFill>
                  <a:schemeClr val="tx1">
                    <a:lumMod val="75000"/>
                    <a:lumOff val="25000"/>
                  </a:schemeClr>
                </a:solidFill>
                <a:latin typeface="Arial" pitchFamily="34" charset="0"/>
                <a:cs typeface="Arial" pitchFamily="34" charset="0"/>
              </a:rPr>
              <a:t>Trusts </a:t>
            </a:r>
            <a:r>
              <a:rPr lang="en-GB" sz="2000" b="1" dirty="0">
                <a:solidFill>
                  <a:schemeClr val="tx1">
                    <a:lumMod val="75000"/>
                    <a:lumOff val="25000"/>
                  </a:schemeClr>
                </a:solidFill>
                <a:latin typeface="Arial" pitchFamily="34" charset="0"/>
                <a:cs typeface="Arial" pitchFamily="34" charset="0"/>
              </a:rPr>
              <a:t>towards the end of 2016  </a:t>
            </a:r>
            <a:endParaRPr lang="en-GB" sz="2000" b="1" dirty="0" smtClean="0">
              <a:solidFill>
                <a:schemeClr val="tx1">
                  <a:lumMod val="75000"/>
                  <a:lumOff val="25000"/>
                </a:schemeClr>
              </a:solidFill>
              <a:latin typeface="Arial" pitchFamily="34" charset="0"/>
              <a:cs typeface="Arial" pitchFamily="34" charset="0"/>
            </a:endParaRPr>
          </a:p>
          <a:p>
            <a:endParaRPr lang="en-GB" sz="2000" b="1" dirty="0">
              <a:solidFill>
                <a:schemeClr val="tx1">
                  <a:lumMod val="75000"/>
                  <a:lumOff val="25000"/>
                </a:schemeClr>
              </a:solidFill>
              <a:latin typeface="Arial" pitchFamily="34" charset="0"/>
              <a:cs typeface="Arial" pitchFamily="34" charset="0"/>
            </a:endParaRPr>
          </a:p>
          <a:p>
            <a:pPr marL="342900" indent="-342900">
              <a:spcAft>
                <a:spcPct val="50000"/>
              </a:spcAft>
              <a:buClr>
                <a:srgbClr val="00ABB5"/>
              </a:buClr>
              <a:buFont typeface="Arial" pitchFamily="34" charset="0"/>
              <a:buChar char="•"/>
            </a:pPr>
            <a:r>
              <a:rPr lang="en-GB" sz="2000" b="1" u="sng" dirty="0" smtClean="0">
                <a:solidFill>
                  <a:schemeClr val="tx1">
                    <a:lumMod val="75000"/>
                    <a:lumOff val="25000"/>
                  </a:schemeClr>
                </a:solidFill>
                <a:latin typeface="Arial" pitchFamily="34" charset="0"/>
                <a:cs typeface="Arial" pitchFamily="34" charset="0"/>
              </a:rPr>
              <a:t>Secondary and all through schools </a:t>
            </a:r>
          </a:p>
          <a:p>
            <a:pPr>
              <a:spcAft>
                <a:spcPct val="50000"/>
              </a:spcAft>
              <a:buClr>
                <a:srgbClr val="00ABB5"/>
              </a:buClr>
            </a:pPr>
            <a:r>
              <a:rPr lang="en-GB" sz="2000" b="1" dirty="0" smtClean="0">
                <a:solidFill>
                  <a:schemeClr val="tx1">
                    <a:lumMod val="75000"/>
                    <a:lumOff val="25000"/>
                  </a:schemeClr>
                </a:solidFill>
                <a:latin typeface="Arial" pitchFamily="34" charset="0"/>
                <a:cs typeface="Arial" pitchFamily="34" charset="0"/>
              </a:rPr>
              <a:t>Joining school inspections as a team member</a:t>
            </a:r>
          </a:p>
          <a:p>
            <a:pPr>
              <a:spcAft>
                <a:spcPct val="50000"/>
              </a:spcAft>
              <a:buClr>
                <a:srgbClr val="00ABB5"/>
              </a:buClr>
            </a:pPr>
            <a:r>
              <a:rPr lang="en-GB" sz="2000" b="1" dirty="0" smtClean="0">
                <a:solidFill>
                  <a:schemeClr val="tx1">
                    <a:lumMod val="75000"/>
                    <a:lumOff val="25000"/>
                  </a:schemeClr>
                </a:solidFill>
                <a:latin typeface="Arial" pitchFamily="34" charset="0"/>
                <a:cs typeface="Arial" pitchFamily="34" charset="0"/>
                <a:hlinkClick r:id="rId5"/>
              </a:rPr>
              <a:t>http</a:t>
            </a:r>
            <a:r>
              <a:rPr lang="en-GB" sz="2000" b="1" dirty="0">
                <a:solidFill>
                  <a:schemeClr val="tx1">
                    <a:lumMod val="75000"/>
                    <a:lumOff val="25000"/>
                  </a:schemeClr>
                </a:solidFill>
                <a:latin typeface="Arial" pitchFamily="34" charset="0"/>
                <a:cs typeface="Arial" pitchFamily="34" charset="0"/>
                <a:hlinkClick r:id="rId5"/>
              </a:rPr>
              <a:t>://</a:t>
            </a:r>
            <a:r>
              <a:rPr lang="en-GB" sz="2000" b="1" dirty="0" smtClean="0">
                <a:solidFill>
                  <a:schemeClr val="tx1">
                    <a:lumMod val="75000"/>
                    <a:lumOff val="25000"/>
                  </a:schemeClr>
                </a:solidFill>
                <a:latin typeface="Arial" pitchFamily="34" charset="0"/>
                <a:cs typeface="Arial" pitchFamily="34" charset="0"/>
                <a:hlinkClick r:id="rId5"/>
              </a:rPr>
              <a:t>www.educationscotland.gov.uk/inspectionandreview/about/cldinspections/index.asp</a:t>
            </a:r>
            <a:endParaRPr lang="en-GB" sz="2000" b="1" dirty="0" smtClean="0">
              <a:solidFill>
                <a:schemeClr val="tx1">
                  <a:lumMod val="75000"/>
                  <a:lumOff val="25000"/>
                </a:schemeClr>
              </a:solidFill>
              <a:latin typeface="Arial" pitchFamily="34" charset="0"/>
              <a:cs typeface="Arial" pitchFamily="34" charset="0"/>
            </a:endParaRPr>
          </a:p>
          <a:p>
            <a:pPr>
              <a:spcAft>
                <a:spcPct val="50000"/>
              </a:spcAft>
              <a:buClr>
                <a:srgbClr val="00ABB5"/>
              </a:buClr>
            </a:pPr>
            <a:endParaRPr lang="en-GB" sz="2000" b="1" dirty="0" smtClean="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19588305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srcRect l="23724" t="23521" r="26011" b="31464"/>
          <a:stretch/>
        </p:blipFill>
        <p:spPr>
          <a:xfrm>
            <a:off x="-18538" y="5840541"/>
            <a:ext cx="12263839" cy="1026730"/>
          </a:xfrm>
          <a:prstGeom prst="rect">
            <a:avLst/>
          </a:prstGeom>
        </p:spPr>
      </p:pic>
      <p:sp>
        <p:nvSpPr>
          <p:cNvPr id="2" name="Title 1"/>
          <p:cNvSpPr>
            <a:spLocks noGrp="1"/>
          </p:cNvSpPr>
          <p:nvPr>
            <p:ph type="title"/>
          </p:nvPr>
        </p:nvSpPr>
        <p:spPr>
          <a:xfrm>
            <a:off x="611802" y="1577009"/>
            <a:ext cx="11049508" cy="2372138"/>
          </a:xfrm>
        </p:spPr>
        <p:txBody>
          <a:bodyPr/>
          <a:lstStyle/>
          <a:p>
            <a:pPr algn="ctr"/>
            <a:r>
              <a:rPr lang="en-GB" sz="4000" dirty="0" smtClean="0"/>
              <a:t>Questions and comments</a:t>
            </a:r>
            <a:endParaRPr lang="en-GB" sz="4000" dirty="0"/>
          </a:p>
        </p:txBody>
      </p:sp>
      <p:pic>
        <p:nvPicPr>
          <p:cNvPr id="6" name="Picture 5"/>
          <p:cNvPicPr>
            <a:picLocks noChangeAspect="1"/>
          </p:cNvPicPr>
          <p:nvPr/>
        </p:nvPicPr>
        <p:blipFill>
          <a:blip r:embed="rId4"/>
          <a:stretch>
            <a:fillRect/>
          </a:stretch>
        </p:blipFill>
        <p:spPr>
          <a:xfrm>
            <a:off x="8630113" y="6374080"/>
            <a:ext cx="2804347" cy="186956"/>
          </a:xfrm>
          <a:prstGeom prst="rect">
            <a:avLst/>
          </a:prstGeom>
        </p:spPr>
      </p:pic>
      <p:pic>
        <p:nvPicPr>
          <p:cNvPr id="11" name="Picture 10" descr="ES_alllogos_colour-01.png"/>
          <p:cNvPicPr>
            <a:picLocks noChangeAspect="1"/>
          </p:cNvPicPr>
          <p:nvPr/>
        </p:nvPicPr>
        <p:blipFill rotWithShape="1">
          <a:blip r:embed="rId5" cstate="print">
            <a:extLst>
              <a:ext uri="{28A0092B-C50C-407E-A947-70E740481C1C}">
                <a14:useLocalDpi xmlns:a14="http://schemas.microsoft.com/office/drawing/2010/main" val="0"/>
              </a:ext>
            </a:extLst>
          </a:blip>
          <a:srcRect l="10041" t="16807" r="10529" b="28484"/>
          <a:stretch/>
        </p:blipFill>
        <p:spPr>
          <a:xfrm>
            <a:off x="843688" y="4569174"/>
            <a:ext cx="2944852" cy="1240069"/>
          </a:xfrm>
          <a:prstGeom prst="rect">
            <a:avLst/>
          </a:prstGeom>
        </p:spPr>
      </p:pic>
    </p:spTree>
    <p:extLst>
      <p:ext uri="{BB962C8B-B14F-4D97-AF65-F5344CB8AC3E}">
        <p14:creationId xmlns:p14="http://schemas.microsoft.com/office/powerpoint/2010/main" val="38381165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6348" y="3708280"/>
            <a:ext cx="12303237" cy="3177533"/>
            <a:chOff x="-46348" y="3708280"/>
            <a:chExt cx="12303237" cy="3177533"/>
          </a:xfrm>
        </p:grpSpPr>
        <p:pic>
          <p:nvPicPr>
            <p:cNvPr id="9" name="Picture 8"/>
            <p:cNvPicPr>
              <a:picLocks noChangeAspect="1"/>
            </p:cNvPicPr>
            <p:nvPr/>
          </p:nvPicPr>
          <p:blipFill rotWithShape="1">
            <a:blip r:embed="rId3"/>
            <a:srcRect l="23560" t="23657" r="26010" b="31599"/>
            <a:stretch/>
          </p:blipFill>
          <p:spPr>
            <a:xfrm>
              <a:off x="-46348" y="3708280"/>
              <a:ext cx="12303237" cy="3177533"/>
            </a:xfrm>
            <a:prstGeom prst="rect">
              <a:avLst/>
            </a:prstGeom>
          </p:spPr>
        </p:pic>
        <p:pic>
          <p:nvPicPr>
            <p:cNvPr id="4" name="Picture 3"/>
            <p:cNvPicPr>
              <a:picLocks noChangeAspect="1"/>
            </p:cNvPicPr>
            <p:nvPr/>
          </p:nvPicPr>
          <p:blipFill>
            <a:blip r:embed="rId4"/>
            <a:stretch>
              <a:fillRect/>
            </a:stretch>
          </p:blipFill>
          <p:spPr>
            <a:xfrm>
              <a:off x="8509603" y="5817820"/>
              <a:ext cx="2804346" cy="186956"/>
            </a:xfrm>
            <a:prstGeom prst="rect">
              <a:avLst/>
            </a:prstGeom>
          </p:spPr>
        </p:pic>
      </p:grpSp>
      <p:pic>
        <p:nvPicPr>
          <p:cNvPr id="5" name="Picture 4" descr="ES_alllogos_colour-01.png"/>
          <p:cNvPicPr>
            <a:picLocks noChangeAspect="1"/>
          </p:cNvPicPr>
          <p:nvPr/>
        </p:nvPicPr>
        <p:blipFill rotWithShape="1">
          <a:blip r:embed="rId5" cstate="print">
            <a:extLst>
              <a:ext uri="{28A0092B-C50C-407E-A947-70E740481C1C}">
                <a14:useLocalDpi xmlns:a14="http://schemas.microsoft.com/office/drawing/2010/main" val="0"/>
              </a:ext>
            </a:extLst>
          </a:blip>
          <a:srcRect l="10041" t="16807" r="10529" b="28484"/>
          <a:stretch/>
        </p:blipFill>
        <p:spPr>
          <a:xfrm>
            <a:off x="658157" y="528429"/>
            <a:ext cx="3392718" cy="1428664"/>
          </a:xfrm>
          <a:prstGeom prst="rect">
            <a:avLst/>
          </a:prstGeom>
        </p:spPr>
      </p:pic>
      <p:sp>
        <p:nvSpPr>
          <p:cNvPr id="7" name="Rectangle 6"/>
          <p:cNvSpPr/>
          <p:nvPr/>
        </p:nvSpPr>
        <p:spPr>
          <a:xfrm>
            <a:off x="666532" y="2289451"/>
            <a:ext cx="10633257" cy="646331"/>
          </a:xfrm>
          <a:prstGeom prst="rect">
            <a:avLst/>
          </a:prstGeom>
        </p:spPr>
        <p:txBody>
          <a:bodyPr wrap="square">
            <a:spAutoFit/>
          </a:bodyPr>
          <a:lstStyle/>
          <a:p>
            <a:r>
              <a:rPr lang="en-GB" sz="3600" dirty="0" smtClean="0">
                <a:solidFill>
                  <a:srgbClr val="00ABB5"/>
                </a:solidFill>
              </a:rPr>
              <a:t>Development Trust Reviews 2015/16</a:t>
            </a:r>
            <a:endParaRPr lang="en-US" sz="3600" dirty="0"/>
          </a:p>
        </p:txBody>
      </p:sp>
      <p:sp>
        <p:nvSpPr>
          <p:cNvPr id="8" name="Rectangle 7"/>
          <p:cNvSpPr/>
          <p:nvPr/>
        </p:nvSpPr>
        <p:spPr>
          <a:xfrm>
            <a:off x="666532" y="3049649"/>
            <a:ext cx="10633257" cy="400110"/>
          </a:xfrm>
          <a:prstGeom prst="rect">
            <a:avLst/>
          </a:prstGeom>
        </p:spPr>
        <p:txBody>
          <a:bodyPr wrap="square">
            <a:spAutoFit/>
          </a:bodyPr>
          <a:lstStyle/>
          <a:p>
            <a:r>
              <a:rPr lang="en-GB" sz="2000" b="1" dirty="0" smtClean="0">
                <a:solidFill>
                  <a:srgbClr val="B3D236"/>
                </a:solidFill>
              </a:rPr>
              <a:t>21 November 2016</a:t>
            </a:r>
            <a:endParaRPr lang="en-US" sz="2000" b="1" dirty="0">
              <a:solidFill>
                <a:srgbClr val="B3D236"/>
              </a:solidFill>
            </a:endParaRPr>
          </a:p>
        </p:txBody>
      </p:sp>
    </p:spTree>
    <p:extLst>
      <p:ext uri="{BB962C8B-B14F-4D97-AF65-F5344CB8AC3E}">
        <p14:creationId xmlns:p14="http://schemas.microsoft.com/office/powerpoint/2010/main" val="42619423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801" y="525849"/>
            <a:ext cx="11049507" cy="782320"/>
          </a:xfrm>
        </p:spPr>
        <p:txBody>
          <a:bodyPr/>
          <a:lstStyle/>
          <a:p>
            <a:r>
              <a:rPr lang="en-GB" sz="3200" dirty="0" smtClean="0"/>
              <a:t>Background</a:t>
            </a:r>
            <a:endParaRPr lang="en-GB" dirty="0">
              <a:solidFill>
                <a:srgbClr val="00ABB5"/>
              </a:solidFill>
            </a:endParaRPr>
          </a:p>
        </p:txBody>
      </p:sp>
      <p:sp>
        <p:nvSpPr>
          <p:cNvPr id="3" name="Content Placeholder 2"/>
          <p:cNvSpPr>
            <a:spLocks noGrp="1"/>
          </p:cNvSpPr>
          <p:nvPr>
            <p:ph idx="1"/>
          </p:nvPr>
        </p:nvSpPr>
        <p:spPr>
          <a:xfrm>
            <a:off x="1019510" y="1507437"/>
            <a:ext cx="10521292" cy="3498739"/>
          </a:xfrm>
        </p:spPr>
        <p:txBody>
          <a:bodyPr/>
          <a:lstStyle/>
          <a:p>
            <a:pPr>
              <a:buClr>
                <a:srgbClr val="00ABB5"/>
              </a:buClr>
            </a:pPr>
            <a:endParaRPr lang="en-GB" dirty="0" smtClean="0"/>
          </a:p>
          <a:p>
            <a:pPr marL="1085850" lvl="1" indent="-342900"/>
            <a:r>
              <a:rPr lang="en-GB" sz="2400" dirty="0" smtClean="0"/>
              <a:t>Change </a:t>
            </a:r>
            <a:r>
              <a:rPr lang="en-GB" sz="2400" dirty="0"/>
              <a:t>in the way we are inspecting CLD across </a:t>
            </a:r>
            <a:r>
              <a:rPr lang="en-GB" sz="2400" dirty="0" smtClean="0"/>
              <a:t>Scotland</a:t>
            </a:r>
          </a:p>
          <a:p>
            <a:pPr marL="1085850" lvl="1" indent="-342900"/>
            <a:r>
              <a:rPr lang="en-GB" sz="2400" dirty="0" smtClean="0"/>
              <a:t>Meetings </a:t>
            </a:r>
            <a:r>
              <a:rPr lang="en-GB" sz="2400" dirty="0"/>
              <a:t>with </a:t>
            </a:r>
            <a:r>
              <a:rPr lang="en-GB" sz="2400" dirty="0" smtClean="0"/>
              <a:t>DTAS</a:t>
            </a:r>
          </a:p>
          <a:p>
            <a:pPr marL="1085850" lvl="1" indent="-342900"/>
            <a:r>
              <a:rPr lang="en-GB" sz="2400" dirty="0" smtClean="0"/>
              <a:t>Similar </a:t>
            </a:r>
            <a:r>
              <a:rPr lang="en-GB" sz="2400" dirty="0"/>
              <a:t>work with Creative </a:t>
            </a:r>
            <a:r>
              <a:rPr lang="en-GB" sz="2400" dirty="0" smtClean="0"/>
              <a:t>Scotland</a:t>
            </a:r>
            <a:endParaRPr lang="en-GB" sz="2400" b="1" dirty="0" smtClean="0"/>
          </a:p>
        </p:txBody>
      </p:sp>
    </p:spTree>
    <p:extLst>
      <p:ext uri="{BB962C8B-B14F-4D97-AF65-F5344CB8AC3E}">
        <p14:creationId xmlns:p14="http://schemas.microsoft.com/office/powerpoint/2010/main" val="4070758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801" y="525849"/>
            <a:ext cx="11049507" cy="782320"/>
          </a:xfrm>
        </p:spPr>
        <p:txBody>
          <a:bodyPr/>
          <a:lstStyle/>
          <a:p>
            <a:r>
              <a:rPr lang="en-GB" sz="3200" dirty="0" smtClean="0"/>
              <a:t>What were we trying to achieve?</a:t>
            </a:r>
            <a:endParaRPr lang="en-GB" dirty="0">
              <a:solidFill>
                <a:srgbClr val="00ABB5"/>
              </a:solidFill>
            </a:endParaRPr>
          </a:p>
        </p:txBody>
      </p:sp>
      <p:sp>
        <p:nvSpPr>
          <p:cNvPr id="3" name="Content Placeholder 2"/>
          <p:cNvSpPr>
            <a:spLocks noGrp="1"/>
          </p:cNvSpPr>
          <p:nvPr>
            <p:ph idx="1"/>
          </p:nvPr>
        </p:nvSpPr>
        <p:spPr>
          <a:xfrm>
            <a:off x="1019510" y="1507437"/>
            <a:ext cx="10521292" cy="3498739"/>
          </a:xfrm>
        </p:spPr>
        <p:txBody>
          <a:bodyPr/>
          <a:lstStyle/>
          <a:p>
            <a:pPr>
              <a:buClr>
                <a:srgbClr val="00ABB5"/>
              </a:buClr>
            </a:pPr>
            <a:endParaRPr lang="en-GB" dirty="0" smtClean="0"/>
          </a:p>
          <a:p>
            <a:pPr marL="1085850" lvl="1" indent="-342900"/>
            <a:r>
              <a:rPr lang="en-GB" sz="2400" dirty="0"/>
              <a:t>Testing out of our new </a:t>
            </a:r>
            <a:r>
              <a:rPr lang="en-GB" sz="2400" dirty="0" smtClean="0"/>
              <a:t>framework: </a:t>
            </a:r>
          </a:p>
          <a:p>
            <a:pPr marL="1600200" lvl="2"/>
            <a:r>
              <a:rPr lang="en-GB" sz="2400" dirty="0" smtClean="0"/>
              <a:t>How </a:t>
            </a:r>
            <a:r>
              <a:rPr lang="en-GB" sz="2400" dirty="0"/>
              <a:t>Good is the Learning &amp; Development in our Community?</a:t>
            </a:r>
          </a:p>
          <a:p>
            <a:pPr marL="1085850" lvl="1" indent="-342900"/>
            <a:r>
              <a:rPr lang="en-GB" sz="2400" dirty="0"/>
              <a:t>Links with other </a:t>
            </a:r>
            <a:r>
              <a:rPr lang="en-GB" sz="2400" dirty="0" smtClean="0"/>
              <a:t>frameworks</a:t>
            </a:r>
          </a:p>
          <a:p>
            <a:pPr marL="1600200" lvl="2"/>
            <a:r>
              <a:rPr lang="en-GB" sz="2400" dirty="0" smtClean="0"/>
              <a:t>How Good is our Third Sector Organisation?</a:t>
            </a:r>
          </a:p>
          <a:p>
            <a:pPr marL="1600200" lvl="2"/>
            <a:r>
              <a:rPr lang="en-GB" sz="2400" dirty="0" smtClean="0"/>
              <a:t>Place Standards – How good is our place?</a:t>
            </a:r>
          </a:p>
          <a:p>
            <a:pPr marL="1085850" lvl="1" indent="-342900"/>
            <a:r>
              <a:rPr lang="en-GB" sz="2400" dirty="0" smtClean="0"/>
              <a:t>Blended </a:t>
            </a:r>
            <a:r>
              <a:rPr lang="en-GB" sz="2400" dirty="0"/>
              <a:t>approach to quality indicators</a:t>
            </a:r>
          </a:p>
        </p:txBody>
      </p:sp>
    </p:spTree>
    <p:extLst>
      <p:ext uri="{BB962C8B-B14F-4D97-AF65-F5344CB8AC3E}">
        <p14:creationId xmlns:p14="http://schemas.microsoft.com/office/powerpoint/2010/main" val="37588851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801" y="525849"/>
            <a:ext cx="11049507" cy="782320"/>
          </a:xfrm>
        </p:spPr>
        <p:txBody>
          <a:bodyPr/>
          <a:lstStyle/>
          <a:p>
            <a:r>
              <a:rPr lang="en-GB" sz="3200" dirty="0"/>
              <a:t>The process</a:t>
            </a:r>
          </a:p>
        </p:txBody>
      </p:sp>
      <p:sp>
        <p:nvSpPr>
          <p:cNvPr id="3" name="Content Placeholder 2"/>
          <p:cNvSpPr>
            <a:spLocks noGrp="1"/>
          </p:cNvSpPr>
          <p:nvPr>
            <p:ph idx="1"/>
          </p:nvPr>
        </p:nvSpPr>
        <p:spPr>
          <a:xfrm>
            <a:off x="1019510" y="1507437"/>
            <a:ext cx="10521292" cy="3498739"/>
          </a:xfrm>
        </p:spPr>
        <p:txBody>
          <a:bodyPr/>
          <a:lstStyle/>
          <a:p>
            <a:pPr>
              <a:buClr>
                <a:srgbClr val="00ABB5"/>
              </a:buClr>
            </a:pPr>
            <a:endParaRPr lang="en-GB" dirty="0" smtClean="0"/>
          </a:p>
          <a:p>
            <a:pPr marL="1085850" lvl="1" indent="-342900"/>
            <a:r>
              <a:rPr lang="en-GB" sz="2400" dirty="0" smtClean="0"/>
              <a:t>Three Development Trusts volunteered to participate (Inverclyde, Mull &amp; Iona &amp; Huntly)</a:t>
            </a:r>
          </a:p>
          <a:p>
            <a:pPr marL="1085850" lvl="1" indent="-342900"/>
            <a:r>
              <a:rPr lang="en-GB" sz="2400" dirty="0" smtClean="0"/>
              <a:t>Meeting with the three trusts </a:t>
            </a:r>
            <a:r>
              <a:rPr lang="en-GB" sz="2400" dirty="0"/>
              <a:t>and DTAS Nov (2015)</a:t>
            </a:r>
          </a:p>
          <a:p>
            <a:pPr marL="1085850" lvl="1" indent="-342900"/>
            <a:r>
              <a:rPr lang="en-GB" sz="2400" dirty="0"/>
              <a:t>Agreed dates in early 2016</a:t>
            </a:r>
          </a:p>
          <a:p>
            <a:pPr marL="1085850" lvl="1" indent="-342900"/>
            <a:r>
              <a:rPr lang="en-GB" sz="2400" dirty="0"/>
              <a:t>Week-long visit by HMIs and Associate Assessors</a:t>
            </a:r>
          </a:p>
          <a:p>
            <a:pPr marL="1085850" lvl="1" indent="-342900"/>
            <a:r>
              <a:rPr lang="en-GB" sz="2400" dirty="0"/>
              <a:t>Starting point is self-evaluation</a:t>
            </a:r>
          </a:p>
        </p:txBody>
      </p:sp>
    </p:spTree>
    <p:extLst>
      <p:ext uri="{BB962C8B-B14F-4D97-AF65-F5344CB8AC3E}">
        <p14:creationId xmlns:p14="http://schemas.microsoft.com/office/powerpoint/2010/main" val="6895295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srcRect l="23724" t="23521" r="26011" b="31464"/>
          <a:stretch/>
        </p:blipFill>
        <p:spPr>
          <a:xfrm>
            <a:off x="-18539" y="5840541"/>
            <a:ext cx="12263839" cy="1026730"/>
          </a:xfrm>
          <a:prstGeom prst="rect">
            <a:avLst/>
          </a:prstGeom>
        </p:spPr>
      </p:pic>
      <p:sp>
        <p:nvSpPr>
          <p:cNvPr id="2" name="Title 1"/>
          <p:cNvSpPr>
            <a:spLocks noGrp="1"/>
          </p:cNvSpPr>
          <p:nvPr>
            <p:ph type="title"/>
          </p:nvPr>
        </p:nvSpPr>
        <p:spPr>
          <a:xfrm>
            <a:off x="611801" y="525849"/>
            <a:ext cx="11049507" cy="782320"/>
          </a:xfrm>
        </p:spPr>
        <p:txBody>
          <a:bodyPr/>
          <a:lstStyle/>
          <a:p>
            <a:r>
              <a:rPr lang="en-GB" dirty="0" smtClean="0">
                <a:solidFill>
                  <a:srgbClr val="00ABB5"/>
                </a:solidFill>
              </a:rPr>
              <a:t>HGILDOC?</a:t>
            </a:r>
            <a:endParaRPr lang="en-GB" dirty="0">
              <a:solidFill>
                <a:srgbClr val="00ABB5"/>
              </a:solidFill>
            </a:endParaRPr>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
        <p:nvSpPr>
          <p:cNvPr id="4" name="Rectangle 3"/>
          <p:cNvSpPr/>
          <p:nvPr/>
        </p:nvSpPr>
        <p:spPr>
          <a:xfrm>
            <a:off x="901148" y="1510748"/>
            <a:ext cx="10349948" cy="3108543"/>
          </a:xfrm>
          <a:prstGeom prst="rect">
            <a:avLst/>
          </a:prstGeom>
        </p:spPr>
        <p:txBody>
          <a:bodyPr wrap="square">
            <a:spAutoFit/>
          </a:bodyPr>
          <a:lstStyle/>
          <a:p>
            <a:pPr marL="342900" indent="-342900">
              <a:buClr>
                <a:srgbClr val="00ABB5"/>
              </a:buClr>
              <a:buFont typeface="Arial" pitchFamily="34" charset="0"/>
              <a:buChar char="•"/>
            </a:pPr>
            <a:r>
              <a:rPr lang="en-GB" sz="2800" b="1" dirty="0">
                <a:solidFill>
                  <a:schemeClr val="tx1">
                    <a:lumMod val="85000"/>
                    <a:lumOff val="15000"/>
                  </a:schemeClr>
                </a:solidFill>
              </a:rPr>
              <a:t>A self-evaluation resource which supports organisations and partnerships </a:t>
            </a:r>
            <a:r>
              <a:rPr lang="en-GB" sz="2800" b="1" dirty="0" smtClean="0">
                <a:solidFill>
                  <a:schemeClr val="tx1">
                    <a:lumMod val="85000"/>
                    <a:lumOff val="15000"/>
                  </a:schemeClr>
                </a:solidFill>
              </a:rPr>
              <a:t>delivering community learning and development to </a:t>
            </a:r>
            <a:r>
              <a:rPr lang="en-GB" sz="2800" b="1" dirty="0">
                <a:solidFill>
                  <a:schemeClr val="tx1">
                    <a:lumMod val="85000"/>
                    <a:lumOff val="15000"/>
                  </a:schemeClr>
                </a:solidFill>
              </a:rPr>
              <a:t>evaluate progress, strength and areas for </a:t>
            </a:r>
            <a:r>
              <a:rPr lang="en-GB" sz="2800" b="1" dirty="0" smtClean="0">
                <a:solidFill>
                  <a:schemeClr val="tx1">
                    <a:lumMod val="85000"/>
                    <a:lumOff val="15000"/>
                  </a:schemeClr>
                </a:solidFill>
              </a:rPr>
              <a:t>development</a:t>
            </a:r>
          </a:p>
          <a:p>
            <a:pPr marL="342900" indent="-342900">
              <a:buClr>
                <a:srgbClr val="00ABB5"/>
              </a:buClr>
              <a:buFont typeface="Arial" pitchFamily="34" charset="0"/>
              <a:buChar char="•"/>
            </a:pPr>
            <a:endParaRPr lang="en-GB" sz="2800" b="1" dirty="0" smtClean="0">
              <a:solidFill>
                <a:schemeClr val="tx1">
                  <a:lumMod val="85000"/>
                  <a:lumOff val="15000"/>
                </a:schemeClr>
              </a:solidFill>
            </a:endParaRPr>
          </a:p>
          <a:p>
            <a:pPr marL="342900" indent="-342900">
              <a:buClr>
                <a:srgbClr val="00ABB5"/>
              </a:buClr>
              <a:buFont typeface="Arial" pitchFamily="34" charset="0"/>
              <a:buChar char="•"/>
            </a:pPr>
            <a:r>
              <a:rPr lang="en-GB" sz="2800" b="1" dirty="0" smtClean="0">
                <a:solidFill>
                  <a:schemeClr val="tx1">
                    <a:lumMod val="85000"/>
                    <a:lumOff val="15000"/>
                  </a:schemeClr>
                </a:solidFill>
              </a:rPr>
              <a:t>Written in line with Education Scotland’s values; </a:t>
            </a:r>
            <a:endParaRPr lang="en-GB" sz="2800" b="1" dirty="0">
              <a:solidFill>
                <a:schemeClr val="tx1">
                  <a:lumMod val="85000"/>
                  <a:lumOff val="15000"/>
                </a:schemeClr>
              </a:solidFill>
            </a:endParaRPr>
          </a:p>
          <a:p>
            <a:pPr marL="342900" indent="-342900">
              <a:buClr>
                <a:srgbClr val="00ABB5"/>
              </a:buClr>
              <a:buFont typeface="Arial" pitchFamily="34" charset="0"/>
              <a:buChar char="•"/>
            </a:pPr>
            <a:endParaRPr lang="en-GB" sz="2800" b="1" dirty="0">
              <a:solidFill>
                <a:schemeClr val="tx1">
                  <a:lumMod val="85000"/>
                  <a:lumOff val="15000"/>
                </a:schemeClr>
              </a:solidFill>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17967" y="4142601"/>
            <a:ext cx="3869511" cy="2039064"/>
          </a:xfrm>
          <a:prstGeom prst="rect">
            <a:avLst/>
          </a:prstGeom>
        </p:spPr>
      </p:pic>
    </p:spTree>
    <p:extLst>
      <p:ext uri="{BB962C8B-B14F-4D97-AF65-F5344CB8AC3E}">
        <p14:creationId xmlns:p14="http://schemas.microsoft.com/office/powerpoint/2010/main" val="31613753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801" y="525849"/>
            <a:ext cx="11049507" cy="782320"/>
          </a:xfrm>
        </p:spPr>
        <p:txBody>
          <a:bodyPr/>
          <a:lstStyle/>
          <a:p>
            <a:r>
              <a:rPr lang="en-GB" sz="3200" dirty="0"/>
              <a:t>What came out of the reviews?</a:t>
            </a:r>
          </a:p>
        </p:txBody>
      </p:sp>
      <p:sp>
        <p:nvSpPr>
          <p:cNvPr id="3" name="Content Placeholder 2"/>
          <p:cNvSpPr>
            <a:spLocks noGrp="1"/>
          </p:cNvSpPr>
          <p:nvPr>
            <p:ph idx="1"/>
          </p:nvPr>
        </p:nvSpPr>
        <p:spPr>
          <a:xfrm>
            <a:off x="1019510" y="1507437"/>
            <a:ext cx="10521292" cy="3498739"/>
          </a:xfrm>
        </p:spPr>
        <p:txBody>
          <a:bodyPr/>
          <a:lstStyle/>
          <a:p>
            <a:pPr>
              <a:buClr>
                <a:srgbClr val="00ABB5"/>
              </a:buClr>
            </a:pPr>
            <a:endParaRPr lang="en-GB" dirty="0" smtClean="0"/>
          </a:p>
          <a:p>
            <a:pPr marL="1085850" lvl="1" indent="-342900"/>
            <a:r>
              <a:rPr lang="en-GB" sz="2400" dirty="0"/>
              <a:t>Positive reports identifying strengths and areas for improvement</a:t>
            </a:r>
          </a:p>
          <a:p>
            <a:pPr marL="1085850" lvl="1" indent="-342900"/>
            <a:r>
              <a:rPr lang="en-GB" sz="2400" dirty="0"/>
              <a:t>High levels of engagement with staff and users</a:t>
            </a:r>
          </a:p>
          <a:p>
            <a:pPr marL="1085850" lvl="1" indent="-342900"/>
            <a:r>
              <a:rPr lang="en-GB" sz="2400" dirty="0"/>
              <a:t>Positive attitude towards improvement</a:t>
            </a:r>
          </a:p>
          <a:p>
            <a:pPr marL="1085850" lvl="1" indent="-342900"/>
            <a:r>
              <a:rPr lang="en-GB" sz="2400" dirty="0"/>
              <a:t>Very good professional dialogue</a:t>
            </a:r>
          </a:p>
        </p:txBody>
      </p:sp>
    </p:spTree>
    <p:extLst>
      <p:ext uri="{BB962C8B-B14F-4D97-AF65-F5344CB8AC3E}">
        <p14:creationId xmlns:p14="http://schemas.microsoft.com/office/powerpoint/2010/main" val="12823228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801" y="525849"/>
            <a:ext cx="11049507" cy="782320"/>
          </a:xfrm>
        </p:spPr>
        <p:txBody>
          <a:bodyPr/>
          <a:lstStyle/>
          <a:p>
            <a:r>
              <a:rPr lang="en-GB" sz="3200" dirty="0"/>
              <a:t>What </a:t>
            </a:r>
            <a:r>
              <a:rPr lang="en-GB" sz="3200" dirty="0" smtClean="0"/>
              <a:t>next</a:t>
            </a:r>
            <a:r>
              <a:rPr lang="en-GB" sz="3200" dirty="0"/>
              <a:t>?</a:t>
            </a:r>
          </a:p>
        </p:txBody>
      </p:sp>
      <p:sp>
        <p:nvSpPr>
          <p:cNvPr id="3" name="Content Placeholder 2"/>
          <p:cNvSpPr>
            <a:spLocks noGrp="1"/>
          </p:cNvSpPr>
          <p:nvPr>
            <p:ph idx="1"/>
          </p:nvPr>
        </p:nvSpPr>
        <p:spPr>
          <a:xfrm>
            <a:off x="1019510" y="1507437"/>
            <a:ext cx="10521292" cy="3498739"/>
          </a:xfrm>
        </p:spPr>
        <p:txBody>
          <a:bodyPr/>
          <a:lstStyle/>
          <a:p>
            <a:pPr>
              <a:buClr>
                <a:srgbClr val="00ABB5"/>
              </a:buClr>
            </a:pPr>
            <a:r>
              <a:rPr lang="en-GB" dirty="0"/>
              <a:t/>
            </a:r>
            <a:br>
              <a:rPr lang="en-GB" dirty="0"/>
            </a:br>
            <a:endParaRPr lang="en-GB" dirty="0" smtClean="0"/>
          </a:p>
          <a:p>
            <a:pPr marL="1085850" lvl="1" indent="-342900"/>
            <a:r>
              <a:rPr lang="en-GB" sz="2400" dirty="0"/>
              <a:t>Three more Development Trusts volunteered for </a:t>
            </a:r>
            <a:r>
              <a:rPr lang="en-GB" sz="2400" dirty="0" smtClean="0"/>
              <a:t>review</a:t>
            </a:r>
          </a:p>
          <a:p>
            <a:pPr marL="1600200" lvl="2"/>
            <a:r>
              <a:rPr lang="en-GB" sz="2400" dirty="0" smtClean="0"/>
              <a:t>Auchinleck Community Development Initiative</a:t>
            </a:r>
          </a:p>
          <a:p>
            <a:pPr marL="1600200" lvl="2"/>
            <a:r>
              <a:rPr lang="en-GB" sz="2400" dirty="0" smtClean="0"/>
              <a:t>Healthy n Happy Community Development Trust</a:t>
            </a:r>
          </a:p>
          <a:p>
            <a:pPr marL="1600200" lvl="2"/>
            <a:r>
              <a:rPr lang="en-GB" sz="2400" dirty="0" err="1" smtClean="0"/>
              <a:t>Cranhill</a:t>
            </a:r>
            <a:r>
              <a:rPr lang="en-GB" sz="2400" dirty="0" smtClean="0"/>
              <a:t> Development Trust </a:t>
            </a:r>
          </a:p>
          <a:p>
            <a:pPr marL="1085850" lvl="1" indent="-342900"/>
            <a:r>
              <a:rPr lang="en-GB" sz="2400" dirty="0" smtClean="0"/>
              <a:t>Building </a:t>
            </a:r>
            <a:r>
              <a:rPr lang="en-GB" sz="2400" dirty="0"/>
              <a:t>capacity in the sector</a:t>
            </a:r>
          </a:p>
        </p:txBody>
      </p:sp>
    </p:spTree>
    <p:extLst>
      <p:ext uri="{BB962C8B-B14F-4D97-AF65-F5344CB8AC3E}">
        <p14:creationId xmlns:p14="http://schemas.microsoft.com/office/powerpoint/2010/main" val="15101467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sp>
        <p:nvSpPr>
          <p:cNvPr id="2" name="Title 1"/>
          <p:cNvSpPr>
            <a:spLocks noGrp="1"/>
          </p:cNvSpPr>
          <p:nvPr>
            <p:ph type="title"/>
          </p:nvPr>
        </p:nvSpPr>
        <p:spPr>
          <a:xfrm>
            <a:off x="611801" y="525849"/>
            <a:ext cx="11049507" cy="782320"/>
          </a:xfrm>
        </p:spPr>
        <p:txBody>
          <a:bodyPr/>
          <a:lstStyle/>
          <a:p>
            <a:r>
              <a:rPr lang="en-GB" dirty="0" smtClean="0">
                <a:solidFill>
                  <a:srgbClr val="00ABB5"/>
                </a:solidFill>
              </a:rPr>
              <a:t>Key strengths</a:t>
            </a:r>
            <a:endParaRPr lang="en-GB" dirty="0">
              <a:solidFill>
                <a:srgbClr val="00ABB5"/>
              </a:solidFill>
            </a:endParaRPr>
          </a:p>
        </p:txBody>
      </p:sp>
      <p:sp>
        <p:nvSpPr>
          <p:cNvPr id="3" name="Content Placeholder 2"/>
          <p:cNvSpPr>
            <a:spLocks noGrp="1"/>
          </p:cNvSpPr>
          <p:nvPr>
            <p:ph idx="1"/>
          </p:nvPr>
        </p:nvSpPr>
        <p:spPr>
          <a:xfrm>
            <a:off x="1019510" y="1507437"/>
            <a:ext cx="10521292" cy="3498739"/>
          </a:xfrm>
        </p:spPr>
        <p:txBody>
          <a:bodyPr/>
          <a:lstStyle/>
          <a:p>
            <a:pPr marL="1085850" lvl="1" indent="-342900"/>
            <a:endParaRPr lang="en-GB" sz="2400" dirty="0" smtClean="0"/>
          </a:p>
          <a:p>
            <a:pPr marL="1085850" lvl="1" indent="-342900"/>
            <a:r>
              <a:rPr lang="en-GB" sz="2400" dirty="0" smtClean="0"/>
              <a:t>High levels of commitment from staff, volunteers and board members to improving lives and communities.</a:t>
            </a:r>
          </a:p>
          <a:p>
            <a:pPr marL="1085850" lvl="1" indent="-342900"/>
            <a:r>
              <a:rPr lang="en-GB" sz="2400" dirty="0" smtClean="0"/>
              <a:t>Inward investment, improvements to infrastructure and economic development.</a:t>
            </a:r>
          </a:p>
          <a:p>
            <a:pPr marL="1085850" lvl="1" indent="-342900"/>
            <a:r>
              <a:rPr lang="en-GB" sz="2400" dirty="0" smtClean="0"/>
              <a:t>Recognised and valued as a community anchor organisation.</a:t>
            </a:r>
          </a:p>
          <a:p>
            <a:pPr marL="1085850" lvl="1" indent="-342900"/>
            <a:r>
              <a:rPr lang="en-GB" sz="2400" dirty="0" smtClean="0"/>
              <a:t>Working in partnership to improve individual and community outcomes.</a:t>
            </a:r>
            <a:endParaRPr lang="en-GB" sz="2400" dirty="0"/>
          </a:p>
          <a:p>
            <a:pPr>
              <a:buClr>
                <a:srgbClr val="00ABB5"/>
              </a:buClr>
            </a:pPr>
            <a:endParaRPr lang="en-GB" b="1" dirty="0" smtClean="0"/>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Tree>
    <p:extLst>
      <p:ext uri="{BB962C8B-B14F-4D97-AF65-F5344CB8AC3E}">
        <p14:creationId xmlns:p14="http://schemas.microsoft.com/office/powerpoint/2010/main" val="28917460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sp>
        <p:nvSpPr>
          <p:cNvPr id="2" name="Title 1"/>
          <p:cNvSpPr>
            <a:spLocks noGrp="1"/>
          </p:cNvSpPr>
          <p:nvPr>
            <p:ph type="title"/>
          </p:nvPr>
        </p:nvSpPr>
        <p:spPr>
          <a:xfrm>
            <a:off x="611801" y="525849"/>
            <a:ext cx="11049507" cy="782320"/>
          </a:xfrm>
        </p:spPr>
        <p:txBody>
          <a:bodyPr/>
          <a:lstStyle/>
          <a:p>
            <a:r>
              <a:rPr lang="en-GB" dirty="0" smtClean="0">
                <a:solidFill>
                  <a:srgbClr val="00ABB5"/>
                </a:solidFill>
              </a:rPr>
              <a:t>Aspects for development</a:t>
            </a:r>
            <a:endParaRPr lang="en-GB" dirty="0">
              <a:solidFill>
                <a:srgbClr val="00ABB5"/>
              </a:solidFill>
            </a:endParaRPr>
          </a:p>
        </p:txBody>
      </p:sp>
      <p:sp>
        <p:nvSpPr>
          <p:cNvPr id="3" name="Content Placeholder 2"/>
          <p:cNvSpPr>
            <a:spLocks noGrp="1"/>
          </p:cNvSpPr>
          <p:nvPr>
            <p:ph idx="1"/>
          </p:nvPr>
        </p:nvSpPr>
        <p:spPr>
          <a:xfrm>
            <a:off x="1019510" y="1507437"/>
            <a:ext cx="10521292" cy="3498739"/>
          </a:xfrm>
        </p:spPr>
        <p:txBody>
          <a:bodyPr/>
          <a:lstStyle/>
          <a:p>
            <a:pPr marL="1085850" lvl="1" indent="-342900"/>
            <a:endParaRPr lang="en-GB" sz="2400" dirty="0" smtClean="0"/>
          </a:p>
          <a:p>
            <a:pPr marL="1085850" lvl="1" indent="-342900"/>
            <a:r>
              <a:rPr lang="en-GB" sz="2400" dirty="0" smtClean="0"/>
              <a:t>Further work to clarify or strengthen strategic priorities and in some cases to embed these in operational plans.</a:t>
            </a:r>
          </a:p>
          <a:p>
            <a:pPr marL="1085850" lvl="1" indent="-342900"/>
            <a:r>
              <a:rPr lang="en-GB" sz="2400" dirty="0" smtClean="0"/>
              <a:t>In some cases, a need to review or refine structures.</a:t>
            </a:r>
          </a:p>
          <a:p>
            <a:pPr marL="1085850" lvl="1" indent="-342900"/>
            <a:endParaRPr lang="en-GB" b="1" dirty="0" smtClean="0"/>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Tree>
    <p:extLst>
      <p:ext uri="{BB962C8B-B14F-4D97-AF65-F5344CB8AC3E}">
        <p14:creationId xmlns:p14="http://schemas.microsoft.com/office/powerpoint/2010/main" val="12330974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srcRect l="23724" t="23521" r="26011" b="31464"/>
          <a:stretch/>
        </p:blipFill>
        <p:spPr>
          <a:xfrm>
            <a:off x="-18538" y="5840541"/>
            <a:ext cx="12263839" cy="1026730"/>
          </a:xfrm>
          <a:prstGeom prst="rect">
            <a:avLst/>
          </a:prstGeom>
        </p:spPr>
      </p:pic>
      <p:sp>
        <p:nvSpPr>
          <p:cNvPr id="2" name="Title 1"/>
          <p:cNvSpPr>
            <a:spLocks noGrp="1"/>
          </p:cNvSpPr>
          <p:nvPr>
            <p:ph type="title"/>
          </p:nvPr>
        </p:nvSpPr>
        <p:spPr>
          <a:xfrm>
            <a:off x="611802" y="1577009"/>
            <a:ext cx="11049508" cy="2372138"/>
          </a:xfrm>
        </p:spPr>
        <p:txBody>
          <a:bodyPr/>
          <a:lstStyle/>
          <a:p>
            <a:pPr algn="ctr"/>
            <a:r>
              <a:rPr lang="en-GB" sz="4000" dirty="0" smtClean="0"/>
              <a:t>Questions and comments</a:t>
            </a:r>
            <a:endParaRPr lang="en-GB" sz="4000" dirty="0"/>
          </a:p>
        </p:txBody>
      </p:sp>
      <p:pic>
        <p:nvPicPr>
          <p:cNvPr id="6" name="Picture 5"/>
          <p:cNvPicPr>
            <a:picLocks noChangeAspect="1"/>
          </p:cNvPicPr>
          <p:nvPr/>
        </p:nvPicPr>
        <p:blipFill>
          <a:blip r:embed="rId4"/>
          <a:stretch>
            <a:fillRect/>
          </a:stretch>
        </p:blipFill>
        <p:spPr>
          <a:xfrm>
            <a:off x="8630113" y="6374080"/>
            <a:ext cx="2804347" cy="186956"/>
          </a:xfrm>
          <a:prstGeom prst="rect">
            <a:avLst/>
          </a:prstGeom>
        </p:spPr>
      </p:pic>
      <p:pic>
        <p:nvPicPr>
          <p:cNvPr id="11" name="Picture 10" descr="ES_alllogos_colour-01.png"/>
          <p:cNvPicPr>
            <a:picLocks noChangeAspect="1"/>
          </p:cNvPicPr>
          <p:nvPr/>
        </p:nvPicPr>
        <p:blipFill rotWithShape="1">
          <a:blip r:embed="rId5" cstate="print">
            <a:extLst>
              <a:ext uri="{28A0092B-C50C-407E-A947-70E740481C1C}">
                <a14:useLocalDpi xmlns:a14="http://schemas.microsoft.com/office/drawing/2010/main" val="0"/>
              </a:ext>
            </a:extLst>
          </a:blip>
          <a:srcRect l="10041" t="16807" r="10529" b="28484"/>
          <a:stretch/>
        </p:blipFill>
        <p:spPr>
          <a:xfrm>
            <a:off x="843688" y="4569174"/>
            <a:ext cx="2944852" cy="1240069"/>
          </a:xfrm>
          <a:prstGeom prst="rect">
            <a:avLst/>
          </a:prstGeom>
        </p:spPr>
      </p:pic>
    </p:spTree>
    <p:extLst>
      <p:ext uri="{BB962C8B-B14F-4D97-AF65-F5344CB8AC3E}">
        <p14:creationId xmlns:p14="http://schemas.microsoft.com/office/powerpoint/2010/main" val="16847652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6348" y="3708280"/>
            <a:ext cx="12303237" cy="3177533"/>
            <a:chOff x="-46348" y="3708280"/>
            <a:chExt cx="12303237" cy="3177533"/>
          </a:xfrm>
        </p:grpSpPr>
        <p:pic>
          <p:nvPicPr>
            <p:cNvPr id="9" name="Picture 8"/>
            <p:cNvPicPr>
              <a:picLocks noChangeAspect="1"/>
            </p:cNvPicPr>
            <p:nvPr/>
          </p:nvPicPr>
          <p:blipFill rotWithShape="1">
            <a:blip r:embed="rId3"/>
            <a:srcRect l="23560" t="23657" r="26010" b="31599"/>
            <a:stretch/>
          </p:blipFill>
          <p:spPr>
            <a:xfrm>
              <a:off x="-46348" y="3708280"/>
              <a:ext cx="12303237" cy="3177533"/>
            </a:xfrm>
            <a:prstGeom prst="rect">
              <a:avLst/>
            </a:prstGeom>
          </p:spPr>
        </p:pic>
        <p:pic>
          <p:nvPicPr>
            <p:cNvPr id="10" name="Picture 9"/>
            <p:cNvPicPr>
              <a:picLocks noChangeAspect="1"/>
            </p:cNvPicPr>
            <p:nvPr/>
          </p:nvPicPr>
          <p:blipFill>
            <a:blip r:embed="rId4"/>
            <a:stretch>
              <a:fillRect/>
            </a:stretch>
          </p:blipFill>
          <p:spPr>
            <a:xfrm>
              <a:off x="8509603" y="5817820"/>
              <a:ext cx="2804346" cy="186956"/>
            </a:xfrm>
            <a:prstGeom prst="rect">
              <a:avLst/>
            </a:prstGeom>
          </p:spPr>
        </p:pic>
      </p:grpSp>
      <p:sp>
        <p:nvSpPr>
          <p:cNvPr id="3" name="Content Placeholder 2"/>
          <p:cNvSpPr>
            <a:spLocks noGrp="1"/>
          </p:cNvSpPr>
          <p:nvPr>
            <p:ph idx="1"/>
          </p:nvPr>
        </p:nvSpPr>
        <p:spPr>
          <a:xfrm>
            <a:off x="713768" y="1916499"/>
            <a:ext cx="10827033" cy="3039180"/>
          </a:xfrm>
        </p:spPr>
        <p:txBody>
          <a:bodyPr/>
          <a:lstStyle/>
          <a:p>
            <a:r>
              <a:rPr lang="en-US" sz="1400" b="1" dirty="0" smtClean="0"/>
              <a:t>Education Scotland</a:t>
            </a:r>
          </a:p>
          <a:p>
            <a:r>
              <a:rPr lang="en-US" sz="1400" dirty="0" err="1" smtClean="0"/>
              <a:t>Denholm</a:t>
            </a:r>
            <a:r>
              <a:rPr lang="en-US" sz="1400" dirty="0" smtClean="0"/>
              <a:t> House</a:t>
            </a:r>
            <a:endParaRPr lang="en-GB" sz="1400" dirty="0"/>
          </a:p>
          <a:p>
            <a:r>
              <a:rPr lang="en-US" sz="1400" dirty="0" err="1" smtClean="0"/>
              <a:t>Almondvale</a:t>
            </a:r>
            <a:r>
              <a:rPr lang="en-US" sz="1400" dirty="0" smtClean="0"/>
              <a:t> </a:t>
            </a:r>
            <a:r>
              <a:rPr lang="en-US" sz="1400" dirty="0"/>
              <a:t>Business Park</a:t>
            </a:r>
            <a:endParaRPr lang="en-GB" sz="1400" dirty="0"/>
          </a:p>
          <a:p>
            <a:r>
              <a:rPr lang="en-US" sz="1400" dirty="0" err="1"/>
              <a:t>Almondvale</a:t>
            </a:r>
            <a:r>
              <a:rPr lang="en-US" sz="1400" dirty="0"/>
              <a:t> Way</a:t>
            </a:r>
            <a:endParaRPr lang="en-GB" sz="1400" dirty="0"/>
          </a:p>
          <a:p>
            <a:r>
              <a:rPr lang="en-US" sz="1400" dirty="0"/>
              <a:t>Livingston EH54 6GA</a:t>
            </a:r>
            <a:endParaRPr lang="en-GB" sz="1400" dirty="0"/>
          </a:p>
          <a:p>
            <a:endParaRPr lang="en-GB" sz="1400" dirty="0"/>
          </a:p>
          <a:p>
            <a:r>
              <a:rPr lang="en-US" sz="1400" b="1" dirty="0"/>
              <a:t>T   </a:t>
            </a:r>
            <a:r>
              <a:rPr lang="en-US" sz="1400" dirty="0"/>
              <a:t>+44 (0)141 282 5000</a:t>
            </a:r>
            <a:endParaRPr lang="en-GB" sz="1400" dirty="0"/>
          </a:p>
          <a:p>
            <a:r>
              <a:rPr lang="en-US" sz="1400" b="1" dirty="0"/>
              <a:t>E   </a:t>
            </a:r>
            <a:r>
              <a:rPr lang="en-US" sz="1400" dirty="0" err="1"/>
              <a:t>enquiries@educationscotland.gov.uk</a:t>
            </a:r>
            <a:endParaRPr lang="en-GB" sz="1400" dirty="0"/>
          </a:p>
          <a:p>
            <a:r>
              <a:rPr lang="en-US" sz="1400" dirty="0"/>
              <a:t> </a:t>
            </a:r>
            <a:endParaRPr lang="en-GB" sz="1400" dirty="0"/>
          </a:p>
          <a:p>
            <a:r>
              <a:rPr lang="en-GB" sz="1400" b="1" dirty="0" smtClean="0">
                <a:solidFill>
                  <a:srgbClr val="00ABB5"/>
                </a:solidFill>
                <a:hlinkClick r:id="rId5"/>
              </a:rPr>
              <a:t>www.educationscotland.gov.uk</a:t>
            </a:r>
            <a:endParaRPr lang="en-GB" sz="1400" b="1" dirty="0">
              <a:solidFill>
                <a:srgbClr val="00ABB5"/>
              </a:solidFill>
            </a:endParaRPr>
          </a:p>
        </p:txBody>
      </p:sp>
      <p:pic>
        <p:nvPicPr>
          <p:cNvPr id="4" name="Picture 3" descr="ES_alllogos_colour-01.png"/>
          <p:cNvPicPr>
            <a:picLocks noChangeAspect="1"/>
          </p:cNvPicPr>
          <p:nvPr/>
        </p:nvPicPr>
        <p:blipFill rotWithShape="1">
          <a:blip r:embed="rId6" cstate="print">
            <a:extLst>
              <a:ext uri="{28A0092B-C50C-407E-A947-70E740481C1C}">
                <a14:useLocalDpi xmlns:a14="http://schemas.microsoft.com/office/drawing/2010/main" val="0"/>
              </a:ext>
            </a:extLst>
          </a:blip>
          <a:srcRect l="9653" t="15093" r="10209" b="27991"/>
          <a:stretch/>
        </p:blipFill>
        <p:spPr>
          <a:xfrm>
            <a:off x="546913" y="398639"/>
            <a:ext cx="2604792" cy="1131025"/>
          </a:xfrm>
          <a:prstGeom prst="rect">
            <a:avLst/>
          </a:prstGeom>
        </p:spPr>
      </p:pic>
    </p:spTree>
    <p:extLst>
      <p:ext uri="{BB962C8B-B14F-4D97-AF65-F5344CB8AC3E}">
        <p14:creationId xmlns:p14="http://schemas.microsoft.com/office/powerpoint/2010/main" val="19820824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6" cy="186956"/>
          </a:xfrm>
          <a:prstGeom prst="rect">
            <a:avLst/>
          </a:prstGeom>
        </p:spPr>
      </p:pic>
      <p:pic>
        <p:nvPicPr>
          <p:cNvPr id="7" name="Picture 5" descr="Scan0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rot="21023333">
            <a:off x="1759229" y="2787344"/>
            <a:ext cx="2622551" cy="2808288"/>
          </a:xfrm>
          <a:prstGeom prst="rect">
            <a:avLst/>
          </a:prstGeom>
          <a:noFill/>
        </p:spPr>
      </p:pic>
      <p:pic>
        <p:nvPicPr>
          <p:cNvPr id="9" name="Picture 7" descr="Scan000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863601">
            <a:off x="7856431" y="2679394"/>
            <a:ext cx="2865967"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95058" y="569842"/>
            <a:ext cx="10739401" cy="1384995"/>
          </a:xfrm>
          <a:prstGeom prst="rect">
            <a:avLst/>
          </a:prstGeom>
          <a:noFill/>
        </p:spPr>
        <p:txBody>
          <a:bodyPr wrap="square" rtlCol="0">
            <a:spAutoFit/>
          </a:bodyPr>
          <a:lstStyle/>
          <a:p>
            <a:pPr marL="342900" indent="-342900">
              <a:buClr>
                <a:srgbClr val="00ABB5"/>
              </a:buClr>
              <a:buFont typeface="Arial" pitchFamily="34" charset="0"/>
              <a:buChar char="•"/>
            </a:pPr>
            <a:r>
              <a:rPr lang="en-GB" sz="2800" b="1" dirty="0" smtClean="0"/>
              <a:t>Written in line with other self-evaluation frameworks.  Designed to provide a common self-evaluation language with other sectors</a:t>
            </a:r>
            <a:endParaRPr lang="en-GB" sz="2800" b="1" dirty="0"/>
          </a:p>
        </p:txBody>
      </p:sp>
      <p:pic>
        <p:nvPicPr>
          <p:cNvPr id="10" name="Picture 9" descr="389390 How Good is our School_FINAL - Microsoft Word"/>
          <p:cNvPicPr>
            <a:picLocks noChangeAspect="1"/>
          </p:cNvPicPr>
          <p:nvPr/>
        </p:nvPicPr>
        <p:blipFill rotWithShape="1">
          <a:blip r:embed="rId7">
            <a:extLst>
              <a:ext uri="{28A0092B-C50C-407E-A947-70E740481C1C}">
                <a14:useLocalDpi xmlns:a14="http://schemas.microsoft.com/office/drawing/2010/main" val="0"/>
              </a:ext>
            </a:extLst>
          </a:blip>
          <a:srcRect l="36739" t="27540" r="36739" b="3706"/>
          <a:stretch/>
        </p:blipFill>
        <p:spPr>
          <a:xfrm>
            <a:off x="4861159" y="1775791"/>
            <a:ext cx="2488222" cy="347256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44731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200"/>
                            </p:stCondLst>
                            <p:childTnLst>
                              <p:par>
                                <p:cTn id="8" presetID="1" presetClass="entr" presetSubtype="0" fill="hold" nodeType="afterEffect">
                                  <p:stCondLst>
                                    <p:cond delay="20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
        <p:nvSpPr>
          <p:cNvPr id="3" name="TextBox 2"/>
          <p:cNvSpPr txBox="1"/>
          <p:nvPr/>
        </p:nvSpPr>
        <p:spPr>
          <a:xfrm>
            <a:off x="695058" y="569842"/>
            <a:ext cx="10739401" cy="954107"/>
          </a:xfrm>
          <a:prstGeom prst="rect">
            <a:avLst/>
          </a:prstGeom>
          <a:noFill/>
        </p:spPr>
        <p:txBody>
          <a:bodyPr wrap="square" rtlCol="0">
            <a:spAutoFit/>
          </a:bodyPr>
          <a:lstStyle/>
          <a:p>
            <a:pPr>
              <a:buClr>
                <a:srgbClr val="00ABB5"/>
              </a:buClr>
            </a:pPr>
            <a:r>
              <a:rPr lang="en-GB" sz="2800" b="1" dirty="0" smtClean="0">
                <a:solidFill>
                  <a:srgbClr val="00ABB5"/>
                </a:solidFill>
              </a:rPr>
              <a:t>Supports practitioners to undertake the core process of self-evaluation and ask </a:t>
            </a:r>
            <a:endParaRPr lang="en-GB" sz="2800" b="1" dirty="0">
              <a:solidFill>
                <a:srgbClr val="00ABB5"/>
              </a:solidFill>
            </a:endParaRPr>
          </a:p>
        </p:txBody>
      </p:sp>
      <p:sp>
        <p:nvSpPr>
          <p:cNvPr id="2" name="Rectangle 1"/>
          <p:cNvSpPr/>
          <p:nvPr/>
        </p:nvSpPr>
        <p:spPr>
          <a:xfrm>
            <a:off x="808382" y="1768662"/>
            <a:ext cx="10177670" cy="1815882"/>
          </a:xfrm>
          <a:prstGeom prst="rect">
            <a:avLst/>
          </a:prstGeom>
        </p:spPr>
        <p:txBody>
          <a:bodyPr wrap="square">
            <a:spAutoFit/>
          </a:bodyPr>
          <a:lstStyle/>
          <a:p>
            <a:pPr marL="514350" indent="-514350">
              <a:spcAft>
                <a:spcPct val="50000"/>
              </a:spcAft>
              <a:buClr>
                <a:srgbClr val="00ABB5"/>
              </a:buClr>
              <a:buFont typeface="Arial" pitchFamily="34" charset="0"/>
              <a:buChar char="•"/>
            </a:pPr>
            <a:r>
              <a:rPr lang="en-GB" sz="2800" b="1" dirty="0">
                <a:solidFill>
                  <a:schemeClr val="tx1">
                    <a:lumMod val="85000"/>
                    <a:lumOff val="15000"/>
                  </a:schemeClr>
                </a:solidFill>
                <a:latin typeface="Arial" charset="0"/>
                <a:cs typeface="Arial" charset="0"/>
              </a:rPr>
              <a:t>How are we doing? </a:t>
            </a:r>
          </a:p>
          <a:p>
            <a:pPr marL="514350" indent="-514350">
              <a:spcAft>
                <a:spcPct val="50000"/>
              </a:spcAft>
              <a:buClr>
                <a:srgbClr val="00ABB5"/>
              </a:buClr>
              <a:buFont typeface="Arial" pitchFamily="34" charset="0"/>
              <a:buChar char="•"/>
            </a:pPr>
            <a:r>
              <a:rPr lang="en-GB" sz="2800" b="1" dirty="0">
                <a:solidFill>
                  <a:schemeClr val="tx1">
                    <a:lumMod val="85000"/>
                    <a:lumOff val="15000"/>
                  </a:schemeClr>
                </a:solidFill>
                <a:latin typeface="Arial" charset="0"/>
                <a:cs typeface="Arial" charset="0"/>
              </a:rPr>
              <a:t>How do we know? </a:t>
            </a:r>
          </a:p>
          <a:p>
            <a:pPr marL="514350" indent="-514350">
              <a:spcAft>
                <a:spcPct val="50000"/>
              </a:spcAft>
              <a:buClr>
                <a:srgbClr val="00ABB5"/>
              </a:buClr>
              <a:buFont typeface="Arial" pitchFamily="34" charset="0"/>
              <a:buChar char="•"/>
            </a:pPr>
            <a:r>
              <a:rPr lang="en-GB" sz="2800" b="1" dirty="0">
                <a:solidFill>
                  <a:schemeClr val="tx1">
                    <a:lumMod val="85000"/>
                    <a:lumOff val="15000"/>
                  </a:schemeClr>
                </a:solidFill>
                <a:latin typeface="Arial" charset="0"/>
                <a:cs typeface="Arial" charset="0"/>
              </a:rPr>
              <a:t>What are we going to do now?</a:t>
            </a:r>
          </a:p>
        </p:txBody>
      </p:sp>
    </p:spTree>
    <p:extLst>
      <p:ext uri="{BB962C8B-B14F-4D97-AF65-F5344CB8AC3E}">
        <p14:creationId xmlns:p14="http://schemas.microsoft.com/office/powerpoint/2010/main" val="40254502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665" y="168090"/>
            <a:ext cx="10836972" cy="1345399"/>
          </a:xfrm>
        </p:spPr>
        <p:txBody>
          <a:bodyPr/>
          <a:lstStyle/>
          <a:p>
            <a:r>
              <a:rPr lang="en-GB" dirty="0" smtClean="0"/>
              <a:t>And engage in the</a:t>
            </a:r>
            <a:br>
              <a:rPr lang="en-GB" dirty="0" smtClean="0"/>
            </a:br>
            <a:r>
              <a:rPr lang="en-GB" dirty="0" smtClean="0"/>
              <a:t>Virtuous cycle of improvement </a:t>
            </a:r>
            <a:endParaRPr lang="en-GB" dirty="0"/>
          </a:p>
        </p:txBody>
      </p:sp>
      <p:pic>
        <p:nvPicPr>
          <p:cNvPr id="3074" name="Picture 2" descr="C:\Users\n117954\AppData\Local\Microsoft\Windows\Temporary Internet Files\Content.Outlook\UWIL0BEX\ES_StrategicObjective3Tool_Interactiv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4483" y="204951"/>
            <a:ext cx="4231975" cy="598608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31521" y="1605851"/>
            <a:ext cx="4887883" cy="4247317"/>
          </a:xfrm>
          <a:prstGeom prst="rect">
            <a:avLst/>
          </a:prstGeom>
        </p:spPr>
        <p:txBody>
          <a:bodyPr wrap="square">
            <a:spAutoFit/>
          </a:bodyPr>
          <a:lstStyle/>
          <a:p>
            <a:r>
              <a:rPr lang="en-GB" sz="1800" b="1" dirty="0">
                <a:solidFill>
                  <a:srgbClr val="404040"/>
                </a:solidFill>
                <a:latin typeface="Arial"/>
                <a:cs typeface="Arial"/>
              </a:rPr>
              <a:t>Looking inwards: </a:t>
            </a:r>
            <a:r>
              <a:rPr lang="en-GB" sz="1800" dirty="0">
                <a:solidFill>
                  <a:srgbClr val="404040"/>
                </a:solidFill>
                <a:latin typeface="Arial"/>
                <a:cs typeface="Arial"/>
              </a:rPr>
              <a:t>to evaluate performance at every level and use the information gathered to decide on what needs to be done to improve.</a:t>
            </a:r>
          </a:p>
          <a:p>
            <a:endParaRPr lang="en-GB" sz="1800" dirty="0">
              <a:solidFill>
                <a:srgbClr val="404040"/>
              </a:solidFill>
              <a:latin typeface="Arial"/>
              <a:cs typeface="Arial"/>
            </a:endParaRPr>
          </a:p>
          <a:p>
            <a:r>
              <a:rPr lang="en-GB" sz="1800" b="1" dirty="0">
                <a:solidFill>
                  <a:srgbClr val="404040"/>
                </a:solidFill>
                <a:latin typeface="Arial"/>
                <a:cs typeface="Arial"/>
              </a:rPr>
              <a:t>Looking outwards: </a:t>
            </a:r>
            <a:r>
              <a:rPr lang="en-GB" sz="1800" dirty="0">
                <a:solidFill>
                  <a:srgbClr val="404040"/>
                </a:solidFill>
                <a:latin typeface="Arial"/>
                <a:cs typeface="Arial"/>
              </a:rPr>
              <a:t>to learn from research, others and best practice and use this to facilitate innovation and creativity and inform improvement actions.</a:t>
            </a:r>
          </a:p>
          <a:p>
            <a:endParaRPr lang="en-GB" sz="1800" dirty="0">
              <a:solidFill>
                <a:srgbClr val="404040"/>
              </a:solidFill>
              <a:latin typeface="Arial"/>
              <a:cs typeface="Arial"/>
            </a:endParaRPr>
          </a:p>
          <a:p>
            <a:r>
              <a:rPr lang="en-GB" sz="1800" b="1" dirty="0">
                <a:solidFill>
                  <a:srgbClr val="404040"/>
                </a:solidFill>
                <a:latin typeface="Arial"/>
                <a:cs typeface="Arial"/>
              </a:rPr>
              <a:t>Looking forwards: </a:t>
            </a:r>
            <a:r>
              <a:rPr lang="en-GB" sz="1800" dirty="0">
                <a:solidFill>
                  <a:srgbClr val="404040"/>
                </a:solidFill>
                <a:latin typeface="Arial"/>
                <a:cs typeface="Arial"/>
              </a:rPr>
              <a:t>to explore what the future might bring and use this information to anticipate what change is required to ensure </a:t>
            </a:r>
            <a:r>
              <a:rPr lang="en-GB" sz="1800" dirty="0" smtClean="0">
                <a:solidFill>
                  <a:srgbClr val="404040"/>
                </a:solidFill>
                <a:latin typeface="Arial"/>
                <a:cs typeface="Arial"/>
              </a:rPr>
              <a:t>we are responsive </a:t>
            </a:r>
            <a:r>
              <a:rPr lang="en-GB" sz="1800" dirty="0">
                <a:solidFill>
                  <a:srgbClr val="404040"/>
                </a:solidFill>
                <a:latin typeface="Arial"/>
                <a:cs typeface="Arial"/>
              </a:rPr>
              <a:t>to the future needs of </a:t>
            </a:r>
            <a:r>
              <a:rPr lang="en-GB" sz="1800" dirty="0" smtClean="0">
                <a:solidFill>
                  <a:srgbClr val="404040"/>
                </a:solidFill>
                <a:latin typeface="Arial"/>
                <a:cs typeface="Arial"/>
              </a:rPr>
              <a:t>all of the people we work with.</a:t>
            </a:r>
            <a:endParaRPr lang="en-GB" sz="1800" dirty="0">
              <a:solidFill>
                <a:srgbClr val="404040"/>
              </a:solidFill>
              <a:latin typeface="Arial"/>
              <a:cs typeface="Aria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5647" y="564714"/>
            <a:ext cx="780811" cy="308199"/>
          </a:xfrm>
          <a:prstGeom prst="rect">
            <a:avLst/>
          </a:prstGeom>
        </p:spPr>
      </p:pic>
      <p:pic>
        <p:nvPicPr>
          <p:cNvPr id="6" name="Picture 5" descr="gtcs-logo.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61520" y="425351"/>
            <a:ext cx="559742" cy="366273"/>
          </a:xfrm>
          <a:prstGeom prst="rect">
            <a:avLst/>
          </a:prstGeom>
        </p:spPr>
      </p:pic>
      <p:pic>
        <p:nvPicPr>
          <p:cNvPr id="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61791" y="608487"/>
            <a:ext cx="894659" cy="379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descr="https://encrypted-tbn3.gstatic.com/images?q=tbn:ANd9GcQc-FlCOLygckFEOB3VxYxHw5dQTdekeTJ3FNfrGEyZatJoVFu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21262" y="564714"/>
            <a:ext cx="733134" cy="57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33006" y="452204"/>
            <a:ext cx="1128785" cy="594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72062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6387" name="Picture 6"/>
          <p:cNvPicPr>
            <a:picLocks noChangeAspect="1"/>
          </p:cNvPicPr>
          <p:nvPr/>
        </p:nvPicPr>
        <p:blipFill>
          <a:blip r:embed="rId3">
            <a:extLst>
              <a:ext uri="{28A0092B-C50C-407E-A947-70E740481C1C}">
                <a14:useLocalDpi xmlns:a14="http://schemas.microsoft.com/office/drawing/2010/main" val="0"/>
              </a:ext>
            </a:extLst>
          </a:blip>
          <a:srcRect l="23724" t="23521" r="26012" b="31464"/>
          <a:stretch>
            <a:fillRect/>
          </a:stretch>
        </p:blipFill>
        <p:spPr bwMode="auto">
          <a:xfrm>
            <a:off x="-19050" y="5840413"/>
            <a:ext cx="1226502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p:cNvSpPr/>
          <p:nvPr/>
        </p:nvSpPr>
        <p:spPr>
          <a:xfrm>
            <a:off x="8070574" y="1277868"/>
            <a:ext cx="3364189" cy="4516508"/>
          </a:xfrm>
          <a:prstGeom prst="roundRect">
            <a:avLst/>
          </a:prstGeom>
          <a:solidFill>
            <a:srgbClr val="00AB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400" b="1" dirty="0" smtClean="0"/>
              <a:t>How good is our strategic leadership?</a:t>
            </a:r>
          </a:p>
          <a:p>
            <a:pPr algn="ctr" eaLnBrk="1" fontAlgn="auto" hangingPunct="1">
              <a:spcBef>
                <a:spcPts val="0"/>
              </a:spcBef>
              <a:spcAft>
                <a:spcPts val="0"/>
              </a:spcAft>
              <a:defRPr/>
            </a:pPr>
            <a:endParaRPr lang="en-GB" sz="2400" b="1" dirty="0"/>
          </a:p>
          <a:p>
            <a:pPr algn="ctr" eaLnBrk="1" fontAlgn="auto" hangingPunct="1">
              <a:spcBef>
                <a:spcPts val="0"/>
              </a:spcBef>
              <a:spcAft>
                <a:spcPts val="0"/>
              </a:spcAft>
              <a:defRPr/>
            </a:pPr>
            <a:r>
              <a:rPr lang="en-GB" sz="2400" b="1" dirty="0" smtClean="0"/>
              <a:t>What is our capacity for improvement?</a:t>
            </a:r>
            <a:endParaRPr lang="en-GB" sz="2400" b="1" dirty="0"/>
          </a:p>
        </p:txBody>
      </p:sp>
      <p:sp>
        <p:nvSpPr>
          <p:cNvPr id="12" name="Rounded Rectangle 11"/>
          <p:cNvSpPr/>
          <p:nvPr/>
        </p:nvSpPr>
        <p:spPr>
          <a:xfrm>
            <a:off x="4479235" y="1277867"/>
            <a:ext cx="3419061" cy="4516508"/>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400" b="1" dirty="0" smtClean="0"/>
              <a:t>How good is our delivery of key processes? </a:t>
            </a:r>
          </a:p>
          <a:p>
            <a:pPr algn="ctr" eaLnBrk="1" fontAlgn="auto" hangingPunct="1">
              <a:spcBef>
                <a:spcPts val="0"/>
              </a:spcBef>
              <a:spcAft>
                <a:spcPts val="0"/>
              </a:spcAft>
              <a:defRPr/>
            </a:pPr>
            <a:endParaRPr lang="en-GB" sz="2400" b="1" dirty="0"/>
          </a:p>
          <a:p>
            <a:pPr algn="ctr" eaLnBrk="1" fontAlgn="auto" hangingPunct="1">
              <a:spcBef>
                <a:spcPts val="0"/>
              </a:spcBef>
              <a:spcAft>
                <a:spcPts val="0"/>
              </a:spcAft>
              <a:defRPr/>
            </a:pPr>
            <a:r>
              <a:rPr lang="en-GB" sz="2400" b="1" dirty="0" smtClean="0"/>
              <a:t>How good is our operational management?</a:t>
            </a:r>
            <a:endParaRPr lang="en-GB" sz="2400" b="1" dirty="0"/>
          </a:p>
        </p:txBody>
      </p:sp>
      <p:sp>
        <p:nvSpPr>
          <p:cNvPr id="13" name="Rounded Rectangle 12"/>
          <p:cNvSpPr/>
          <p:nvPr/>
        </p:nvSpPr>
        <p:spPr>
          <a:xfrm>
            <a:off x="795131" y="1277868"/>
            <a:ext cx="3525078" cy="4516507"/>
          </a:xfrm>
          <a:prstGeom prst="roundRect">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400" b="1" dirty="0" smtClean="0"/>
              <a:t>What key outcomes have we achieved?</a:t>
            </a:r>
          </a:p>
          <a:p>
            <a:pPr algn="ctr" eaLnBrk="1" fontAlgn="auto" hangingPunct="1">
              <a:spcBef>
                <a:spcPts val="0"/>
              </a:spcBef>
              <a:spcAft>
                <a:spcPts val="0"/>
              </a:spcAft>
              <a:defRPr/>
            </a:pPr>
            <a:endParaRPr lang="en-GB" sz="2400" b="1" dirty="0" smtClean="0"/>
          </a:p>
          <a:p>
            <a:pPr algn="ctr" eaLnBrk="1" fontAlgn="auto" hangingPunct="1">
              <a:spcBef>
                <a:spcPts val="0"/>
              </a:spcBef>
              <a:spcAft>
                <a:spcPts val="0"/>
              </a:spcAft>
              <a:defRPr/>
            </a:pPr>
            <a:r>
              <a:rPr lang="en-GB" sz="2400" b="1" dirty="0" smtClean="0"/>
              <a:t>How well do we meet the needs of stakeholders?</a:t>
            </a:r>
            <a:endParaRPr lang="en-GB" sz="2400" b="1" dirty="0"/>
          </a:p>
        </p:txBody>
      </p:sp>
      <p:sp>
        <p:nvSpPr>
          <p:cNvPr id="3" name="TextBox 2"/>
          <p:cNvSpPr txBox="1"/>
          <p:nvPr/>
        </p:nvSpPr>
        <p:spPr>
          <a:xfrm>
            <a:off x="768626" y="410817"/>
            <a:ext cx="10666136" cy="523220"/>
          </a:xfrm>
          <a:prstGeom prst="rect">
            <a:avLst/>
          </a:prstGeom>
          <a:noFill/>
        </p:spPr>
        <p:txBody>
          <a:bodyPr wrap="square" rtlCol="0">
            <a:spAutoFit/>
          </a:bodyPr>
          <a:lstStyle/>
          <a:p>
            <a:pPr algn="ctr"/>
            <a:r>
              <a:rPr lang="en-GB" sz="2800" b="1" dirty="0" smtClean="0">
                <a:solidFill>
                  <a:srgbClr val="00ABB5"/>
                </a:solidFill>
              </a:rPr>
              <a:t>Still asks 6 key questions</a:t>
            </a:r>
            <a:endParaRPr lang="en-GB" sz="2800" b="1" dirty="0">
              <a:solidFill>
                <a:srgbClr val="00ABB5"/>
              </a:solidFill>
            </a:endParaRPr>
          </a:p>
        </p:txBody>
      </p:sp>
    </p:spTree>
    <p:extLst>
      <p:ext uri="{BB962C8B-B14F-4D97-AF65-F5344CB8AC3E}">
        <p14:creationId xmlns:p14="http://schemas.microsoft.com/office/powerpoint/2010/main" val="23733405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8435" name="Picture 6"/>
          <p:cNvPicPr>
            <a:picLocks noChangeAspect="1"/>
          </p:cNvPicPr>
          <p:nvPr/>
        </p:nvPicPr>
        <p:blipFill>
          <a:blip r:embed="rId3">
            <a:extLst>
              <a:ext uri="{28A0092B-C50C-407E-A947-70E740481C1C}">
                <a14:useLocalDpi xmlns:a14="http://schemas.microsoft.com/office/drawing/2010/main" val="0"/>
              </a:ext>
            </a:extLst>
          </a:blip>
          <a:srcRect l="23724" t="23521" r="26012" b="31464"/>
          <a:stretch>
            <a:fillRect/>
          </a:stretch>
        </p:blipFill>
        <p:spPr bwMode="auto">
          <a:xfrm>
            <a:off x="-19050" y="5840413"/>
            <a:ext cx="1226502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itle 1"/>
          <p:cNvSpPr>
            <a:spLocks noGrp="1"/>
          </p:cNvSpPr>
          <p:nvPr>
            <p:ph type="title"/>
          </p:nvPr>
        </p:nvSpPr>
        <p:spPr>
          <a:xfrm>
            <a:off x="384175" y="238125"/>
            <a:ext cx="11050588" cy="623266"/>
          </a:xfrm>
        </p:spPr>
        <p:txBody>
          <a:bodyPr/>
          <a:lstStyle/>
          <a:p>
            <a:pPr eaLnBrk="1" hangingPunct="1"/>
            <a:r>
              <a:rPr lang="en-GB" altLang="en-US" sz="2800" dirty="0" smtClean="0"/>
              <a:t>But has a reduced the number of QIs</a:t>
            </a:r>
            <a:r>
              <a:rPr lang="en-GB" altLang="en-US" sz="3200" i="1" dirty="0" smtClean="0"/>
              <a: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08267799"/>
              </p:ext>
            </p:extLst>
          </p:nvPr>
        </p:nvGraphicFramePr>
        <p:xfrm>
          <a:off x="574674" y="803816"/>
          <a:ext cx="11077575" cy="5398202"/>
        </p:xfrm>
        <a:graphic>
          <a:graphicData uri="http://schemas.openxmlformats.org/drawingml/2006/table">
            <a:tbl>
              <a:tblPr firstRow="1" bandRow="1">
                <a:tableStyleId>{5C22544A-7EE6-4342-B048-85BDC9FD1C3A}</a:tableStyleId>
              </a:tblPr>
              <a:tblGrid>
                <a:gridCol w="3692525"/>
                <a:gridCol w="3692525"/>
                <a:gridCol w="3692525"/>
              </a:tblGrid>
              <a:tr h="369092">
                <a:tc>
                  <a:txBody>
                    <a:bodyPr/>
                    <a:lstStyle/>
                    <a:p>
                      <a:pPr algn="ctr"/>
                      <a:r>
                        <a:rPr lang="en-GB" sz="1800" b="1" dirty="0" smtClean="0">
                          <a:solidFill>
                            <a:schemeClr val="bg1"/>
                          </a:solidFill>
                        </a:rPr>
                        <a:t>Outcomes</a:t>
                      </a:r>
                      <a:endParaRPr lang="en-GB" sz="1800" b="1" dirty="0">
                        <a:solidFill>
                          <a:schemeClr val="bg1"/>
                        </a:solidFill>
                      </a:endParaRPr>
                    </a:p>
                  </a:txBody>
                  <a:tcPr marL="91450" marR="91450" marT="45711" marB="45711">
                    <a:solidFill>
                      <a:srgbClr val="92D050"/>
                    </a:solidFill>
                  </a:tcPr>
                </a:tc>
                <a:tc>
                  <a:txBody>
                    <a:bodyPr/>
                    <a:lstStyle/>
                    <a:p>
                      <a:pPr algn="ctr"/>
                      <a:r>
                        <a:rPr lang="en-GB" sz="1800" b="1" dirty="0" smtClean="0">
                          <a:solidFill>
                            <a:schemeClr val="bg1"/>
                          </a:solidFill>
                        </a:rPr>
                        <a:t>Processes</a:t>
                      </a:r>
                      <a:endParaRPr lang="en-GB" sz="1800" b="1" dirty="0">
                        <a:solidFill>
                          <a:schemeClr val="bg1"/>
                        </a:solidFill>
                      </a:endParaRPr>
                    </a:p>
                  </a:txBody>
                  <a:tcPr marL="91450" marR="91450" marT="45711" marB="45711">
                    <a:solidFill>
                      <a:schemeClr val="accent6"/>
                    </a:solidFill>
                  </a:tcPr>
                </a:tc>
                <a:tc>
                  <a:txBody>
                    <a:bodyPr/>
                    <a:lstStyle/>
                    <a:p>
                      <a:pPr algn="ctr"/>
                      <a:r>
                        <a:rPr lang="en-GB" sz="1800" b="1" dirty="0" smtClean="0">
                          <a:solidFill>
                            <a:schemeClr val="bg1"/>
                          </a:solidFill>
                        </a:rPr>
                        <a:t>Leadership</a:t>
                      </a:r>
                      <a:endParaRPr lang="en-GB" sz="1800" b="1" dirty="0">
                        <a:solidFill>
                          <a:schemeClr val="bg1"/>
                        </a:solidFill>
                      </a:endParaRPr>
                    </a:p>
                  </a:txBody>
                  <a:tcPr marL="91450" marR="91450" marT="45711" marB="45711">
                    <a:solidFill>
                      <a:srgbClr val="00ABB5"/>
                    </a:solidFill>
                  </a:tcPr>
                </a:tc>
              </a:tr>
              <a:tr h="653022">
                <a:tc>
                  <a:txBody>
                    <a:bodyPr/>
                    <a:lstStyle/>
                    <a:p>
                      <a:r>
                        <a:rPr lang="en-GB" sz="2000" b="1" dirty="0" smtClean="0">
                          <a:solidFill>
                            <a:schemeClr val="tx1"/>
                          </a:solidFill>
                        </a:rPr>
                        <a:t>1.1 Improvements in performance</a:t>
                      </a:r>
                      <a:endParaRPr lang="en-GB" sz="2000" b="1" dirty="0">
                        <a:solidFill>
                          <a:schemeClr val="tx1"/>
                        </a:solidFill>
                      </a:endParaRPr>
                    </a:p>
                  </a:txBody>
                  <a:tcPr marL="91450" marR="91450" marT="45711" marB="45711">
                    <a:solidFill>
                      <a:srgbClr val="92D050"/>
                    </a:solidFill>
                  </a:tcPr>
                </a:tc>
                <a:tc>
                  <a:txBody>
                    <a:bodyPr/>
                    <a:lstStyle/>
                    <a:p>
                      <a:r>
                        <a:rPr lang="en-GB" sz="2000" b="1" dirty="0" smtClean="0">
                          <a:solidFill>
                            <a:schemeClr val="tx1"/>
                          </a:solidFill>
                        </a:rPr>
                        <a:t>5.1 Delivering the learning offer with learners</a:t>
                      </a:r>
                      <a:endParaRPr lang="en-GB" sz="2000" b="1" dirty="0">
                        <a:solidFill>
                          <a:schemeClr val="tx1"/>
                        </a:solidFill>
                      </a:endParaRPr>
                    </a:p>
                  </a:txBody>
                  <a:tcPr marL="91450" marR="91450" marT="45711" marB="45711">
                    <a:solidFill>
                      <a:schemeClr val="accent6"/>
                    </a:solidFill>
                  </a:tcPr>
                </a:tc>
                <a:tc>
                  <a:txBody>
                    <a:bodyPr/>
                    <a:lstStyle/>
                    <a:p>
                      <a:r>
                        <a:rPr lang="en-GB" sz="2000" b="1" dirty="0" smtClean="0">
                          <a:solidFill>
                            <a:schemeClr val="tx1"/>
                          </a:solidFill>
                        </a:rPr>
                        <a:t>9.1 Vision, values and aims</a:t>
                      </a:r>
                      <a:endParaRPr lang="en-GB" sz="2000" b="1" dirty="0">
                        <a:solidFill>
                          <a:schemeClr val="tx1"/>
                        </a:solidFill>
                      </a:endParaRPr>
                    </a:p>
                  </a:txBody>
                  <a:tcPr marL="91450" marR="91450" marT="45711" marB="45711">
                    <a:solidFill>
                      <a:srgbClr val="00ABB5"/>
                    </a:solidFill>
                  </a:tcPr>
                </a:tc>
              </a:tr>
              <a:tr h="653022">
                <a:tc>
                  <a:txBody>
                    <a:bodyPr/>
                    <a:lstStyle/>
                    <a:p>
                      <a:r>
                        <a:rPr lang="en-GB" sz="2000" b="1" dirty="0" smtClean="0">
                          <a:solidFill>
                            <a:schemeClr val="tx1"/>
                          </a:solidFill>
                        </a:rPr>
                        <a:t>2.1 Impact on learners</a:t>
                      </a:r>
                      <a:endParaRPr lang="en-GB" sz="2000" b="1" dirty="0">
                        <a:solidFill>
                          <a:schemeClr val="tx1"/>
                        </a:solidFill>
                      </a:endParaRPr>
                    </a:p>
                  </a:txBody>
                  <a:tcPr marL="91450" marR="91450" marT="45711" marB="45711">
                    <a:solidFill>
                      <a:srgbClr val="92D050"/>
                    </a:solidFill>
                  </a:tcPr>
                </a:tc>
                <a:tc>
                  <a:txBody>
                    <a:bodyPr/>
                    <a:lstStyle/>
                    <a:p>
                      <a:r>
                        <a:rPr lang="en-GB" sz="2000" b="1" dirty="0" smtClean="0">
                          <a:solidFill>
                            <a:schemeClr val="tx1"/>
                          </a:solidFill>
                        </a:rPr>
                        <a:t>5.2 Inclusion, equality and fairness</a:t>
                      </a:r>
                      <a:endParaRPr lang="en-GB" sz="2000" b="1" dirty="0">
                        <a:solidFill>
                          <a:schemeClr val="tx1"/>
                        </a:solidFill>
                      </a:endParaRPr>
                    </a:p>
                  </a:txBody>
                  <a:tcPr marL="91450" marR="91450" marT="45711" marB="45711">
                    <a:solidFill>
                      <a:schemeClr val="accent6"/>
                    </a:solidFill>
                  </a:tcPr>
                </a:tc>
                <a:tc>
                  <a:txBody>
                    <a:bodyPr/>
                    <a:lstStyle/>
                    <a:p>
                      <a:r>
                        <a:rPr lang="en-GB" sz="2000" b="1" dirty="0" smtClean="0">
                          <a:solidFill>
                            <a:schemeClr val="tx1"/>
                          </a:solidFill>
                        </a:rPr>
                        <a:t>9.2 Leadership and direction</a:t>
                      </a:r>
                      <a:endParaRPr lang="en-GB" sz="2000" b="1" dirty="0">
                        <a:solidFill>
                          <a:schemeClr val="tx1"/>
                        </a:solidFill>
                      </a:endParaRPr>
                    </a:p>
                  </a:txBody>
                  <a:tcPr marL="91450" marR="91450" marT="45711" marB="45711">
                    <a:solidFill>
                      <a:srgbClr val="00ABB5"/>
                    </a:solidFill>
                  </a:tcPr>
                </a:tc>
              </a:tr>
              <a:tr h="1504811">
                <a:tc>
                  <a:txBody>
                    <a:bodyPr/>
                    <a:lstStyle/>
                    <a:p>
                      <a:r>
                        <a:rPr lang="en-GB" sz="2000" b="1" dirty="0" smtClean="0">
                          <a:solidFill>
                            <a:schemeClr val="tx1"/>
                          </a:solidFill>
                        </a:rPr>
                        <a:t>3.1 Impact on staff and volunteers</a:t>
                      </a:r>
                      <a:endParaRPr lang="en-GB" sz="2000" b="1" dirty="0">
                        <a:solidFill>
                          <a:schemeClr val="tx1"/>
                        </a:solidFill>
                      </a:endParaRPr>
                    </a:p>
                  </a:txBody>
                  <a:tcPr marL="91450" marR="91450" marT="45711" marB="45711">
                    <a:solidFill>
                      <a:srgbClr val="92D050"/>
                    </a:solidFill>
                  </a:tcPr>
                </a:tc>
                <a:tc>
                  <a:txBody>
                    <a:bodyPr/>
                    <a:lstStyle/>
                    <a:p>
                      <a:r>
                        <a:rPr lang="en-GB" sz="2000" b="1" dirty="0" smtClean="0">
                          <a:solidFill>
                            <a:schemeClr val="tx1"/>
                          </a:solidFill>
                        </a:rPr>
                        <a:t>6.1 Planning, policy review and development and participation by stakeholders in key processes </a:t>
                      </a:r>
                      <a:endParaRPr lang="en-GB" sz="2000" b="1" dirty="0">
                        <a:solidFill>
                          <a:schemeClr val="tx1"/>
                        </a:solidFill>
                      </a:endParaRPr>
                    </a:p>
                  </a:txBody>
                  <a:tcPr marL="91450" marR="91450" marT="45711" marB="45711">
                    <a:solidFill>
                      <a:schemeClr val="accent6"/>
                    </a:solidFill>
                  </a:tcPr>
                </a:tc>
                <a:tc>
                  <a:txBody>
                    <a:bodyPr/>
                    <a:lstStyle/>
                    <a:p>
                      <a:r>
                        <a:rPr lang="en-GB" sz="2000" b="1" dirty="0" smtClean="0">
                          <a:solidFill>
                            <a:schemeClr val="tx1"/>
                          </a:solidFill>
                        </a:rPr>
                        <a:t>9.3 Leading people and developing partnerships</a:t>
                      </a:r>
                      <a:endParaRPr lang="en-GB" sz="2000" b="1" dirty="0">
                        <a:solidFill>
                          <a:schemeClr val="tx1"/>
                        </a:solidFill>
                      </a:endParaRPr>
                    </a:p>
                  </a:txBody>
                  <a:tcPr marL="91450" marR="91450" marT="45711" marB="45711">
                    <a:solidFill>
                      <a:srgbClr val="00ABB5"/>
                    </a:solidFill>
                  </a:tcPr>
                </a:tc>
              </a:tr>
              <a:tr h="936951">
                <a:tc>
                  <a:txBody>
                    <a:bodyPr/>
                    <a:lstStyle/>
                    <a:p>
                      <a:r>
                        <a:rPr lang="en-GB" sz="2000" b="1" dirty="0" smtClean="0">
                          <a:solidFill>
                            <a:schemeClr val="tx1"/>
                          </a:solidFill>
                        </a:rPr>
                        <a:t>4.1 Impact on the local community</a:t>
                      </a:r>
                      <a:endParaRPr lang="en-GB" sz="2000" b="1" dirty="0">
                        <a:solidFill>
                          <a:schemeClr val="tx1"/>
                        </a:solidFill>
                      </a:endParaRPr>
                    </a:p>
                  </a:txBody>
                  <a:tcPr marL="91450" marR="91450" marT="45711" marB="45711">
                    <a:solidFill>
                      <a:srgbClr val="92D050"/>
                    </a:solidFill>
                  </a:tcPr>
                </a:tc>
                <a:tc>
                  <a:txBody>
                    <a:bodyPr/>
                    <a:lstStyle/>
                    <a:p>
                      <a:r>
                        <a:rPr lang="en-GB" sz="2000" b="1" dirty="0" smtClean="0">
                          <a:solidFill>
                            <a:schemeClr val="tx1"/>
                          </a:solidFill>
                        </a:rPr>
                        <a:t>8.1 Partnership working</a:t>
                      </a:r>
                      <a:endParaRPr lang="en-GB" sz="2000" b="1" dirty="0">
                        <a:solidFill>
                          <a:schemeClr val="tx1"/>
                        </a:solidFill>
                      </a:endParaRPr>
                    </a:p>
                  </a:txBody>
                  <a:tcPr marL="91450" marR="91450" marT="45711" marB="45711">
                    <a:solidFill>
                      <a:schemeClr val="accent6"/>
                    </a:solidFill>
                  </a:tcPr>
                </a:tc>
                <a:tc>
                  <a:txBody>
                    <a:bodyPr/>
                    <a:lstStyle/>
                    <a:p>
                      <a:r>
                        <a:rPr lang="en-GB" sz="2000" b="1" dirty="0" smtClean="0">
                          <a:solidFill>
                            <a:schemeClr val="tx1"/>
                          </a:solidFill>
                        </a:rPr>
                        <a:t>9.4 Securing improvement of quality and impact of services </a:t>
                      </a:r>
                      <a:endParaRPr lang="en-GB" sz="2000" b="1" dirty="0">
                        <a:solidFill>
                          <a:schemeClr val="tx1"/>
                        </a:solidFill>
                      </a:endParaRPr>
                    </a:p>
                  </a:txBody>
                  <a:tcPr marL="91450" marR="91450" marT="45711" marB="45711">
                    <a:solidFill>
                      <a:srgbClr val="00ABB5"/>
                    </a:solidFill>
                  </a:tcPr>
                </a:tc>
              </a:tr>
              <a:tr h="860250">
                <a:tc>
                  <a:txBody>
                    <a:bodyPr/>
                    <a:lstStyle/>
                    <a:p>
                      <a:r>
                        <a:rPr lang="en-GB" sz="2000" b="1" dirty="0" smtClean="0">
                          <a:solidFill>
                            <a:schemeClr val="tx1"/>
                          </a:solidFill>
                        </a:rPr>
                        <a:t>4.2 Improving impacts from sharing wider practice</a:t>
                      </a:r>
                      <a:endParaRPr lang="en-GB" sz="2000" b="1" dirty="0">
                        <a:solidFill>
                          <a:schemeClr val="tx1"/>
                        </a:solidFill>
                      </a:endParaRPr>
                    </a:p>
                  </a:txBody>
                  <a:tcPr marL="91450" marR="91450" marT="45711" marB="45711">
                    <a:solidFill>
                      <a:srgbClr val="92D050"/>
                    </a:solidFill>
                  </a:tcPr>
                </a:tc>
                <a:tc>
                  <a:txBody>
                    <a:bodyPr/>
                    <a:lstStyle/>
                    <a:p>
                      <a:r>
                        <a:rPr lang="en-GB" sz="2000" b="1" dirty="0" smtClean="0">
                          <a:solidFill>
                            <a:schemeClr val="tx1"/>
                          </a:solidFill>
                        </a:rPr>
                        <a:t>8.2 Financial, resource, knowledge and information management</a:t>
                      </a:r>
                      <a:endParaRPr lang="en-GB" sz="2000" b="1" dirty="0">
                        <a:solidFill>
                          <a:schemeClr val="tx1"/>
                        </a:solidFill>
                      </a:endParaRPr>
                    </a:p>
                  </a:txBody>
                  <a:tcPr marL="91450" marR="91450" marT="45711" marB="45711">
                    <a:solidFill>
                      <a:schemeClr val="accent6"/>
                    </a:solidFill>
                  </a:tcPr>
                </a:tc>
                <a:tc>
                  <a:txBody>
                    <a:bodyPr/>
                    <a:lstStyle/>
                    <a:p>
                      <a:r>
                        <a:rPr lang="en-GB" sz="1800" b="1" i="1" dirty="0" smtClean="0">
                          <a:solidFill>
                            <a:schemeClr val="tx1"/>
                          </a:solidFill>
                        </a:rPr>
                        <a:t>10. Capacity for improvement – global judgement based on evidence from the other QIs</a:t>
                      </a:r>
                      <a:endParaRPr lang="en-GB" sz="1800" b="1" i="1" dirty="0">
                        <a:solidFill>
                          <a:schemeClr val="tx1"/>
                        </a:solidFill>
                      </a:endParaRPr>
                    </a:p>
                  </a:txBody>
                  <a:tcPr marL="91450" marR="91450" marT="45711" marB="45711">
                    <a:solidFill>
                      <a:srgbClr val="00ABB5"/>
                    </a:solidFill>
                  </a:tcPr>
                </a:tc>
              </a:tr>
            </a:tbl>
          </a:graphicData>
        </a:graphic>
      </p:graphicFrame>
      <p:pic>
        <p:nvPicPr>
          <p:cNvPr id="18471"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0135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243" name="Picture 6"/>
          <p:cNvPicPr>
            <a:picLocks noChangeAspect="1"/>
          </p:cNvPicPr>
          <p:nvPr/>
        </p:nvPicPr>
        <p:blipFill>
          <a:blip r:embed="rId3">
            <a:extLst>
              <a:ext uri="{28A0092B-C50C-407E-A947-70E740481C1C}">
                <a14:useLocalDpi xmlns:a14="http://schemas.microsoft.com/office/drawing/2010/main" val="0"/>
              </a:ext>
            </a:extLst>
          </a:blip>
          <a:srcRect l="23724" t="23521" r="26012" b="31464"/>
          <a:stretch>
            <a:fillRect/>
          </a:stretch>
        </p:blipFill>
        <p:spPr bwMode="auto">
          <a:xfrm>
            <a:off x="-19050" y="5840413"/>
            <a:ext cx="1226502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itle 1"/>
          <p:cNvSpPr>
            <a:spLocks noGrp="1"/>
          </p:cNvSpPr>
          <p:nvPr>
            <p:ph type="title"/>
          </p:nvPr>
        </p:nvSpPr>
        <p:spPr>
          <a:xfrm>
            <a:off x="588963" y="584200"/>
            <a:ext cx="11049000" cy="782638"/>
          </a:xfrm>
        </p:spPr>
        <p:txBody>
          <a:bodyPr/>
          <a:lstStyle/>
          <a:p>
            <a:pPr eaLnBrk="1" hangingPunct="1"/>
            <a:r>
              <a:rPr lang="en-GB" altLang="en-US" sz="3200" dirty="0" smtClean="0"/>
              <a:t>What remains familiar?</a:t>
            </a:r>
          </a:p>
        </p:txBody>
      </p:sp>
      <p:sp>
        <p:nvSpPr>
          <p:cNvPr id="10245" name="Content Placeholder 2"/>
          <p:cNvSpPr>
            <a:spLocks noGrp="1"/>
          </p:cNvSpPr>
          <p:nvPr>
            <p:ph idx="1"/>
          </p:nvPr>
        </p:nvSpPr>
        <p:spPr>
          <a:xfrm>
            <a:off x="822325" y="1668463"/>
            <a:ext cx="10788650" cy="4171950"/>
          </a:xfrm>
        </p:spPr>
        <p:txBody>
          <a:bodyPr/>
          <a:lstStyle/>
          <a:p>
            <a:pPr marL="457200" indent="-457200" eaLnBrk="1" hangingPunct="1">
              <a:buFont typeface="Arial" pitchFamily="34" charset="0"/>
              <a:buChar char="•"/>
            </a:pPr>
            <a:r>
              <a:rPr lang="en-GB" altLang="en-US" sz="2800" b="1" dirty="0" smtClean="0">
                <a:solidFill>
                  <a:schemeClr val="tx1">
                    <a:lumMod val="85000"/>
                    <a:lumOff val="15000"/>
                  </a:schemeClr>
                </a:solidFill>
              </a:rPr>
              <a:t>Focus on results - impact</a:t>
            </a:r>
          </a:p>
          <a:p>
            <a:pPr marL="457200" indent="-457200" eaLnBrk="1" hangingPunct="1">
              <a:buFont typeface="Arial" pitchFamily="34" charset="0"/>
              <a:buChar char="•"/>
            </a:pPr>
            <a:r>
              <a:rPr lang="en-GB" altLang="en-US" sz="2800" b="1" dirty="0" smtClean="0">
                <a:solidFill>
                  <a:schemeClr val="tx1">
                    <a:lumMod val="85000"/>
                    <a:lumOff val="15000"/>
                  </a:schemeClr>
                </a:solidFill>
              </a:rPr>
              <a:t>Learners and communities at the centre </a:t>
            </a:r>
          </a:p>
          <a:p>
            <a:pPr marL="457200" indent="-457200" eaLnBrk="1" hangingPunct="1">
              <a:buFont typeface="Arial" pitchFamily="34" charset="0"/>
              <a:buChar char="•"/>
            </a:pPr>
            <a:r>
              <a:rPr lang="en-GB" altLang="en-US" sz="2800" b="1" dirty="0" smtClean="0">
                <a:solidFill>
                  <a:schemeClr val="tx1">
                    <a:lumMod val="85000"/>
                    <a:lumOff val="15000"/>
                  </a:schemeClr>
                </a:solidFill>
              </a:rPr>
              <a:t>Partnership threaded throughout</a:t>
            </a:r>
          </a:p>
          <a:p>
            <a:pPr marL="457200" indent="-457200">
              <a:buFont typeface="Arial" pitchFamily="34" charset="0"/>
              <a:buChar char="•"/>
            </a:pPr>
            <a:r>
              <a:rPr lang="en-GB" altLang="en-US" sz="2800" b="1" dirty="0" smtClean="0">
                <a:solidFill>
                  <a:schemeClr val="tx1">
                    <a:lumMod val="85000"/>
                    <a:lumOff val="15000"/>
                  </a:schemeClr>
                </a:solidFill>
              </a:rPr>
              <a:t>Themes and illustrations of very good practice</a:t>
            </a:r>
            <a:endParaRPr lang="en-GB" altLang="en-US" sz="2800" b="1" dirty="0">
              <a:solidFill>
                <a:schemeClr val="tx1">
                  <a:lumMod val="85000"/>
                  <a:lumOff val="15000"/>
                </a:schemeClr>
              </a:solidFill>
            </a:endParaRPr>
          </a:p>
          <a:p>
            <a:pPr marL="457200" indent="-457200" eaLnBrk="1" hangingPunct="1">
              <a:buFont typeface="Arial" pitchFamily="34" charset="0"/>
              <a:buChar char="•"/>
            </a:pPr>
            <a:r>
              <a:rPr lang="en-GB" altLang="en-US" sz="2800" b="1" dirty="0" smtClean="0">
                <a:solidFill>
                  <a:schemeClr val="tx1">
                    <a:lumMod val="85000"/>
                    <a:lumOff val="15000"/>
                  </a:schemeClr>
                </a:solidFill>
              </a:rPr>
              <a:t>Colour-coding</a:t>
            </a:r>
          </a:p>
          <a:p>
            <a:pPr marL="457200" indent="-457200" eaLnBrk="1" hangingPunct="1">
              <a:buFont typeface="Arial" pitchFamily="34" charset="0"/>
              <a:buChar char="•"/>
            </a:pPr>
            <a:r>
              <a:rPr lang="en-GB" altLang="en-US" sz="2800" b="1" dirty="0" smtClean="0">
                <a:solidFill>
                  <a:schemeClr val="tx1">
                    <a:lumMod val="85000"/>
                    <a:lumOff val="15000"/>
                  </a:schemeClr>
                </a:solidFill>
              </a:rPr>
              <a:t>Follows Overarching Framework and links to </a:t>
            </a:r>
            <a:r>
              <a:rPr lang="en-GB" altLang="en-US" sz="2800" b="1" dirty="0" err="1" smtClean="0">
                <a:solidFill>
                  <a:schemeClr val="tx1">
                    <a:lumMod val="85000"/>
                    <a:lumOff val="15000"/>
                  </a:schemeClr>
                </a:solidFill>
              </a:rPr>
              <a:t>EFQM</a:t>
            </a:r>
            <a:endParaRPr lang="en-GB" altLang="en-US" sz="2800" b="1" dirty="0" smtClean="0">
              <a:solidFill>
                <a:schemeClr val="tx1">
                  <a:lumMod val="85000"/>
                  <a:lumOff val="15000"/>
                </a:schemeClr>
              </a:solidFill>
            </a:endParaRPr>
          </a:p>
          <a:p>
            <a:pPr marL="457200" indent="-457200" eaLnBrk="1" hangingPunct="1">
              <a:buFont typeface="Arial" pitchFamily="34" charset="0"/>
              <a:buChar char="•"/>
            </a:pPr>
            <a:endParaRPr lang="en-GB" altLang="en-US" sz="2800" b="1" dirty="0" smtClean="0">
              <a:solidFill>
                <a:schemeClr val="tx1"/>
              </a:solidFill>
            </a:endParaRPr>
          </a:p>
          <a:p>
            <a:pPr marL="457200" indent="-457200" eaLnBrk="1" hangingPunct="1">
              <a:buFont typeface="Arial" pitchFamily="34" charset="0"/>
              <a:buChar char="•"/>
            </a:pPr>
            <a:endParaRPr lang="en-GB" altLang="en-US" sz="2800" b="1" dirty="0" smtClean="0">
              <a:solidFill>
                <a:srgbClr val="00ABB5"/>
              </a:solidFill>
            </a:endParaRPr>
          </a:p>
          <a:p>
            <a:pPr marL="457200" indent="-457200" eaLnBrk="1" hangingPunct="1">
              <a:buFont typeface="Arial" pitchFamily="34" charset="0"/>
              <a:buChar char="•"/>
            </a:pPr>
            <a:endParaRPr lang="en-GB" altLang="en-US" sz="2800" b="1" dirty="0" smtClean="0">
              <a:solidFill>
                <a:srgbClr val="00ABB5"/>
              </a:solidFill>
            </a:endParaRPr>
          </a:p>
        </p:txBody>
      </p:sp>
      <p:pic>
        <p:nvPicPr>
          <p:cNvPr id="1024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58254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243" name="Picture 6"/>
          <p:cNvPicPr>
            <a:picLocks noChangeAspect="1"/>
          </p:cNvPicPr>
          <p:nvPr/>
        </p:nvPicPr>
        <p:blipFill>
          <a:blip r:embed="rId3">
            <a:extLst>
              <a:ext uri="{28A0092B-C50C-407E-A947-70E740481C1C}">
                <a14:useLocalDpi xmlns:a14="http://schemas.microsoft.com/office/drawing/2010/main" val="0"/>
              </a:ext>
            </a:extLst>
          </a:blip>
          <a:srcRect l="23724" t="23521" r="26012" b="31464"/>
          <a:stretch>
            <a:fillRect/>
          </a:stretch>
        </p:blipFill>
        <p:spPr bwMode="auto">
          <a:xfrm>
            <a:off x="-19050" y="5840413"/>
            <a:ext cx="1226502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itle 1"/>
          <p:cNvSpPr>
            <a:spLocks noGrp="1"/>
          </p:cNvSpPr>
          <p:nvPr>
            <p:ph type="title"/>
          </p:nvPr>
        </p:nvSpPr>
        <p:spPr>
          <a:xfrm>
            <a:off x="588963" y="584200"/>
            <a:ext cx="11049000" cy="782638"/>
          </a:xfrm>
        </p:spPr>
        <p:txBody>
          <a:bodyPr/>
          <a:lstStyle/>
          <a:p>
            <a:pPr eaLnBrk="1" hangingPunct="1"/>
            <a:r>
              <a:rPr lang="en-GB" altLang="en-US" sz="3200" dirty="0" smtClean="0"/>
              <a:t>What is new?</a:t>
            </a:r>
          </a:p>
        </p:txBody>
      </p:sp>
      <p:sp>
        <p:nvSpPr>
          <p:cNvPr id="10245" name="Content Placeholder 2"/>
          <p:cNvSpPr>
            <a:spLocks noGrp="1"/>
          </p:cNvSpPr>
          <p:nvPr>
            <p:ph idx="1"/>
          </p:nvPr>
        </p:nvSpPr>
        <p:spPr>
          <a:xfrm>
            <a:off x="822325" y="1668463"/>
            <a:ext cx="10788650" cy="4171950"/>
          </a:xfrm>
        </p:spPr>
        <p:txBody>
          <a:bodyPr/>
          <a:lstStyle/>
          <a:p>
            <a:pPr marL="457200" indent="-457200" eaLnBrk="1" hangingPunct="1">
              <a:buFont typeface="Arial" pitchFamily="34" charset="0"/>
              <a:buChar char="•"/>
            </a:pPr>
            <a:r>
              <a:rPr lang="en-GB" altLang="en-US" sz="2800" b="1" dirty="0" smtClean="0">
                <a:solidFill>
                  <a:schemeClr val="tx1">
                    <a:lumMod val="85000"/>
                    <a:lumOff val="15000"/>
                  </a:schemeClr>
                </a:solidFill>
              </a:rPr>
              <a:t>Greater focus on equality and equity</a:t>
            </a:r>
          </a:p>
          <a:p>
            <a:pPr marL="457200" indent="-457200" eaLnBrk="1" hangingPunct="1">
              <a:buFont typeface="Arial" pitchFamily="34" charset="0"/>
              <a:buChar char="•"/>
            </a:pPr>
            <a:r>
              <a:rPr lang="en-GB" altLang="en-US" sz="2800" b="1" dirty="0" smtClean="0">
                <a:solidFill>
                  <a:schemeClr val="tx1">
                    <a:lumMod val="85000"/>
                    <a:lumOff val="15000"/>
                  </a:schemeClr>
                </a:solidFill>
              </a:rPr>
              <a:t>Introduction of challenge questions </a:t>
            </a:r>
          </a:p>
          <a:p>
            <a:pPr marL="457200" indent="-457200">
              <a:buFont typeface="Arial" pitchFamily="34" charset="0"/>
              <a:buChar char="•"/>
            </a:pPr>
            <a:r>
              <a:rPr lang="en-GB" altLang="en-US" sz="2800" b="1" dirty="0" smtClean="0">
                <a:solidFill>
                  <a:schemeClr val="tx1">
                    <a:lumMod val="85000"/>
                    <a:lumOff val="15000"/>
                  </a:schemeClr>
                </a:solidFill>
              </a:rPr>
              <a:t>No illustrations of weak practice</a:t>
            </a:r>
          </a:p>
          <a:p>
            <a:pPr marL="457200" indent="-457200">
              <a:buFont typeface="Arial" pitchFamily="34" charset="0"/>
              <a:buChar char="•"/>
            </a:pPr>
            <a:r>
              <a:rPr lang="en-GB" altLang="en-US" sz="2800" b="1" dirty="0" smtClean="0">
                <a:solidFill>
                  <a:schemeClr val="tx1">
                    <a:lumMod val="85000"/>
                    <a:lumOff val="15000"/>
                  </a:schemeClr>
                </a:solidFill>
              </a:rPr>
              <a:t>Expectation that CLD practitioners will become familiar with and use all of the QIs over time (rather than a focus of a few ‘inspection’ QIs) </a:t>
            </a:r>
            <a:endParaRPr lang="en-GB" altLang="en-US" sz="2800" b="1" dirty="0">
              <a:solidFill>
                <a:schemeClr val="tx1">
                  <a:lumMod val="85000"/>
                  <a:lumOff val="15000"/>
                </a:schemeClr>
              </a:solidFill>
            </a:endParaRPr>
          </a:p>
          <a:p>
            <a:pPr marL="457200" indent="-457200" eaLnBrk="1" hangingPunct="1">
              <a:buFont typeface="Arial" pitchFamily="34" charset="0"/>
              <a:buChar char="•"/>
            </a:pPr>
            <a:endParaRPr lang="en-GB" altLang="en-US" sz="2800" b="1" dirty="0" smtClean="0">
              <a:solidFill>
                <a:schemeClr val="tx1">
                  <a:lumMod val="85000"/>
                  <a:lumOff val="15000"/>
                </a:schemeClr>
              </a:solidFill>
            </a:endParaRPr>
          </a:p>
          <a:p>
            <a:pPr marL="457200" indent="-457200" eaLnBrk="1" hangingPunct="1">
              <a:buFont typeface="Arial" pitchFamily="34" charset="0"/>
              <a:buChar char="•"/>
            </a:pPr>
            <a:endParaRPr lang="en-GB" altLang="en-US" sz="2800" b="1" dirty="0" smtClean="0">
              <a:solidFill>
                <a:srgbClr val="00ABB5"/>
              </a:solidFill>
            </a:endParaRPr>
          </a:p>
          <a:p>
            <a:pPr marL="457200" indent="-457200" eaLnBrk="1" hangingPunct="1">
              <a:buFont typeface="Arial" pitchFamily="34" charset="0"/>
              <a:buChar char="•"/>
            </a:pPr>
            <a:endParaRPr lang="en-GB" altLang="en-US" sz="2800" b="1" dirty="0" smtClean="0">
              <a:solidFill>
                <a:srgbClr val="00ABB5"/>
              </a:solidFill>
            </a:endParaRPr>
          </a:p>
        </p:txBody>
      </p:sp>
      <p:pic>
        <p:nvPicPr>
          <p:cNvPr id="1024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9250288"/>
      </p:ext>
    </p:extLst>
  </p:cSld>
  <p:clrMapOvr>
    <a:masterClrMapping/>
  </p:clrMapOvr>
  <p:timing>
    <p:tnLst>
      <p:par>
        <p:cTn id="1" dur="indefinite" restart="never" nodeType="tmRoot"/>
      </p:par>
    </p:tnLst>
  </p:timing>
</p:sld>
</file>

<file path=ppt/theme/theme1.xml><?xml version="1.0" encoding="utf-8"?>
<a:theme xmlns:a="http://schemas.openxmlformats.org/drawingml/2006/main" name="3. Education Scotland Powerpoint Final">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CDC23D987C44B816AEEDA25B50CC4" ma:contentTypeVersion="0" ma:contentTypeDescription="Create a new document." ma:contentTypeScope="" ma:versionID="b6878043c1e9ea6bb1d8ccfc5647808f">
  <xsd:schema xmlns:xsd="http://www.w3.org/2001/XMLSchema" xmlns:xs="http://www.w3.org/2001/XMLSchema" xmlns:p="http://schemas.microsoft.com/office/2006/metadata/properties" targetNamespace="http://schemas.microsoft.com/office/2006/metadata/properties" ma:root="true" ma:fieldsID="6c96ba11fc0b0f11135d6dc28d8a2ff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FC97AF3-2FBD-49FC-BA10-8B6812BE08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E75B553-2AE0-4B0C-913C-4B15DEBD22D7}">
  <ds:schemaRefs>
    <ds:schemaRef ds:uri="http://schemas.microsoft.com/sharepoint/v3/contenttype/forms"/>
  </ds:schemaRefs>
</ds:datastoreItem>
</file>

<file path=customXml/itemProps3.xml><?xml version="1.0" encoding="utf-8"?>
<ds:datastoreItem xmlns:ds="http://schemas.openxmlformats.org/officeDocument/2006/customXml" ds:itemID="{D7967039-C71A-4B84-9858-0728C216CC08}">
  <ds:schemaRefs>
    <ds:schemaRef ds:uri="http://purl.org/dc/terms/"/>
    <ds:schemaRef ds:uri="http://www.w3.org/XML/1998/namespace"/>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2123</TotalTime>
  <Words>1579</Words>
  <Application>Microsoft Office PowerPoint</Application>
  <PresentationFormat>Custom</PresentationFormat>
  <Paragraphs>221</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3. Education Scotland Powerpoint Final</vt:lpstr>
      <vt:lpstr>PowerPoint Presentation</vt:lpstr>
      <vt:lpstr>HGILDOC?</vt:lpstr>
      <vt:lpstr>PowerPoint Presentation</vt:lpstr>
      <vt:lpstr>PowerPoint Presentation</vt:lpstr>
      <vt:lpstr>And engage in the Virtuous cycle of improvement </vt:lpstr>
      <vt:lpstr>PowerPoint Presentation</vt:lpstr>
      <vt:lpstr>But has a reduced the number of QIs:</vt:lpstr>
      <vt:lpstr>What remains familiar?</vt:lpstr>
      <vt:lpstr>What is new?</vt:lpstr>
      <vt:lpstr>PowerPoint Presentation</vt:lpstr>
      <vt:lpstr>PowerPoint Presentation</vt:lpstr>
      <vt:lpstr>PowerPoint Presentation</vt:lpstr>
      <vt:lpstr>PowerPoint Presentation</vt:lpstr>
      <vt:lpstr>PowerPoint Presentation</vt:lpstr>
      <vt:lpstr>Questions and comments</vt:lpstr>
      <vt:lpstr>PowerPoint Presentation</vt:lpstr>
      <vt:lpstr>Background</vt:lpstr>
      <vt:lpstr>What were we trying to achieve?</vt:lpstr>
      <vt:lpstr>The process</vt:lpstr>
      <vt:lpstr>What came out of the reviews?</vt:lpstr>
      <vt:lpstr>What next?</vt:lpstr>
      <vt:lpstr>Key strengths</vt:lpstr>
      <vt:lpstr>Aspects for development</vt:lpstr>
      <vt:lpstr>Questions and comments</vt:lpstr>
      <vt:lpstr>PowerPoint Presentation</vt:lpstr>
    </vt:vector>
  </TitlesOfParts>
  <Company>Education Scotland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Andrew</dc:creator>
  <cp:lastModifiedBy>Kirsty Anderson</cp:lastModifiedBy>
  <cp:revision>132</cp:revision>
  <cp:lastPrinted>2016-05-30T15:17:53Z</cp:lastPrinted>
  <dcterms:created xsi:type="dcterms:W3CDTF">2014-01-17T15:23:54Z</dcterms:created>
  <dcterms:modified xsi:type="dcterms:W3CDTF">2016-11-18T14:42:06Z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0x01010079FCDC23D987C44B816AEEDA25B50CC4</vt:lpwstr>
  </property>
  <property fmtid="{D5CDD505-2E9C-101B-9397-08002B2CF9AE}" pid="3" name="_dlc_DocIdItemGuid">
    <vt:lpwstr>c74d0d01-22fa-4460-a599-e806a271597e</vt:lpwstr>
  </property>
  <property fmtid="{D5CDD505-2E9C-101B-9397-08002B2CF9AE}" pid="4" name="Objective-Id">
    <vt:lpwstr>A15032829</vt:lpwstr>
  </property>
  <property fmtid="{D5CDD505-2E9C-101B-9397-08002B2CF9AE}" pid="5" name="Objective-Title">
    <vt:lpwstr>Education Scotland - Quality and Improvement - CLD - How good is the learning and development in our community (HGILDOC) - 30 minute introduction workshop presentation 2016</vt:lpwstr>
  </property>
  <property fmtid="{D5CDD505-2E9C-101B-9397-08002B2CF9AE}" pid="6" name="Objective-Comment">
    <vt:lpwstr>CLD HGILDOC workshop</vt:lpwstr>
  </property>
  <property fmtid="{D5CDD505-2E9C-101B-9397-08002B2CF9AE}" pid="7" name="Objective-CreationStamp">
    <vt:filetime>2016-08-02T13:00:50Z</vt:filetime>
  </property>
  <property fmtid="{D5CDD505-2E9C-101B-9397-08002B2CF9AE}" pid="8" name="Objective-IsApproved">
    <vt:bool>false</vt:bool>
  </property>
  <property fmtid="{D5CDD505-2E9C-101B-9397-08002B2CF9AE}" pid="9" name="Objective-IsPublished">
    <vt:bool>true</vt:bool>
  </property>
  <property fmtid="{D5CDD505-2E9C-101B-9397-08002B2CF9AE}" pid="10" name="Objective-DatePublished">
    <vt:filetime>2016-08-17T09:31:33Z</vt:filetime>
  </property>
  <property fmtid="{D5CDD505-2E9C-101B-9397-08002B2CF9AE}" pid="11" name="Objective-ModificationStamp">
    <vt:filetime>2016-09-30T12:07:39Z</vt:filetime>
  </property>
  <property fmtid="{D5CDD505-2E9C-101B-9397-08002B2CF9AE}" pid="12" name="Objective-Owner">
    <vt:lpwstr>Murray, Alona A (U417612)</vt:lpwstr>
  </property>
  <property fmtid="{D5CDD505-2E9C-101B-9397-08002B2CF9AE}" pid="13" name="Objective-Path">
    <vt:lpwstr>Objective Global Folder:SG File Plan:Education, careers and employment:Education and skills:Community Learning:Advice and policy: Community Learning:Education Scotland: Community Learning and Development (CLD): How Good Is the Learning and Development in </vt:lpwstr>
  </property>
  <property fmtid="{D5CDD505-2E9C-101B-9397-08002B2CF9AE}" pid="14" name="Objective-Parent">
    <vt:lpwstr>Education Scotland: Community Learning and Development (CLD): How Good Is the Learning and Development in Our Community? (HGILDOC?): 2016-2021</vt:lpwstr>
  </property>
  <property fmtid="{D5CDD505-2E9C-101B-9397-08002B2CF9AE}" pid="15" name="Objective-State">
    <vt:lpwstr>Published</vt:lpwstr>
  </property>
  <property fmtid="{D5CDD505-2E9C-101B-9397-08002B2CF9AE}" pid="16" name="Objective-Version">
    <vt:lpwstr>2.0</vt:lpwstr>
  </property>
  <property fmtid="{D5CDD505-2E9C-101B-9397-08002B2CF9AE}" pid="17" name="Objective-VersionNumber">
    <vt:i4>3</vt:i4>
  </property>
  <property fmtid="{D5CDD505-2E9C-101B-9397-08002B2CF9AE}" pid="18" name="Objective-VersionComment">
    <vt:lpwstr>
    </vt:lpwstr>
  </property>
  <property fmtid="{D5CDD505-2E9C-101B-9397-08002B2CF9AE}" pid="19" name="Objective-FileNumber">
    <vt:lpwstr>
    </vt:lpwstr>
  </property>
  <property fmtid="{D5CDD505-2E9C-101B-9397-08002B2CF9AE}" pid="20" name="Objective-Classification">
    <vt:lpwstr>[Inherited - OFFICIAL]</vt:lpwstr>
  </property>
  <property fmtid="{D5CDD505-2E9C-101B-9397-08002B2CF9AE}" pid="21" name="Objective-Caveats">
    <vt:lpwstr>
    </vt:lpwstr>
  </property>
  <property fmtid="{D5CDD505-2E9C-101B-9397-08002B2CF9AE}" pid="22" name="Objective-Date of Original [system]">
    <vt:lpwstr>
    </vt:lpwstr>
  </property>
  <property fmtid="{D5CDD505-2E9C-101B-9397-08002B2CF9AE}" pid="23" name="Objective-Date Received [system]">
    <vt:lpwstr>
    </vt:lpwstr>
  </property>
  <property fmtid="{D5CDD505-2E9C-101B-9397-08002B2CF9AE}" pid="24" name="Objective-SG Web Publication - Category [system]">
    <vt:lpwstr>
    </vt:lpwstr>
  </property>
  <property fmtid="{D5CDD505-2E9C-101B-9397-08002B2CF9AE}" pid="25" name="Objective-SG Web Publication - Category 2 Classification [system]">
    <vt:lpwstr>
    </vt:lpwstr>
  </property>
</Properties>
</file>