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708" r:id="rId4"/>
    <p:sldMasterId id="2147483732" r:id="rId5"/>
    <p:sldMasterId id="2147483744" r:id="rId6"/>
    <p:sldMasterId id="2147483756" r:id="rId7"/>
  </p:sldMasterIdLst>
  <p:notesMasterIdLst>
    <p:notesMasterId r:id="rId42"/>
  </p:notesMasterIdLst>
  <p:handoutMasterIdLst>
    <p:handoutMasterId r:id="rId43"/>
  </p:handoutMasterIdLst>
  <p:sldIdLst>
    <p:sldId id="256" r:id="rId8"/>
    <p:sldId id="507" r:id="rId9"/>
    <p:sldId id="516" r:id="rId10"/>
    <p:sldId id="519" r:id="rId11"/>
    <p:sldId id="521" r:id="rId12"/>
    <p:sldId id="518" r:id="rId13"/>
    <p:sldId id="499" r:id="rId14"/>
    <p:sldId id="485" r:id="rId15"/>
    <p:sldId id="529" r:id="rId16"/>
    <p:sldId id="467" r:id="rId17"/>
    <p:sldId id="490" r:id="rId18"/>
    <p:sldId id="463" r:id="rId19"/>
    <p:sldId id="464" r:id="rId20"/>
    <p:sldId id="420" r:id="rId21"/>
    <p:sldId id="513" r:id="rId22"/>
    <p:sldId id="472" r:id="rId23"/>
    <p:sldId id="473" r:id="rId24"/>
    <p:sldId id="474" r:id="rId25"/>
    <p:sldId id="475" r:id="rId26"/>
    <p:sldId id="530" r:id="rId27"/>
    <p:sldId id="509" r:id="rId28"/>
    <p:sldId id="510" r:id="rId29"/>
    <p:sldId id="495" r:id="rId30"/>
    <p:sldId id="511" r:id="rId31"/>
    <p:sldId id="514" r:id="rId32"/>
    <p:sldId id="523" r:id="rId33"/>
    <p:sldId id="492" r:id="rId34"/>
    <p:sldId id="512" r:id="rId35"/>
    <p:sldId id="498" r:id="rId36"/>
    <p:sldId id="497" r:id="rId37"/>
    <p:sldId id="532" r:id="rId38"/>
    <p:sldId id="504" r:id="rId39"/>
    <p:sldId id="500" r:id="rId40"/>
    <p:sldId id="506" r:id="rId41"/>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00"/>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8"/>
    <p:restoredTop sz="92736" autoAdjust="0"/>
  </p:normalViewPr>
  <p:slideViewPr>
    <p:cSldViewPr snapToGrid="0" snapToObjects="1">
      <p:cViewPr varScale="1">
        <p:scale>
          <a:sx n="68" d="100"/>
          <a:sy n="68" d="100"/>
        </p:scale>
        <p:origin x="106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1F52E-36E3-B540-B21E-1837A9D68191}" type="doc">
      <dgm:prSet loTypeId="urn:microsoft.com/office/officeart/2008/layout/VerticalCurvedList" loCatId="" qsTypeId="urn:microsoft.com/office/officeart/2005/8/quickstyle/simple2" qsCatId="simple" csTypeId="urn:microsoft.com/office/officeart/2005/8/colors/accent5_5" csCatId="accent5" phldr="1"/>
      <dgm:spPr/>
    </dgm:pt>
    <dgm:pt modelId="{7832BA2F-9F3B-6B45-97CA-2EE8054ADCAF}">
      <dgm:prSet phldrT="[Text]"/>
      <dgm:spPr/>
      <dgm:t>
        <a:bodyPr/>
        <a:lstStyle/>
        <a:p>
          <a:r>
            <a:rPr lang="en-US" b="1" u="sng" dirty="0" smtClean="0"/>
            <a:t>35% </a:t>
          </a:r>
          <a:r>
            <a:rPr lang="en-US" b="1" dirty="0" smtClean="0"/>
            <a:t>of Scottish citizens feel part of how decisions affecting their community are made</a:t>
          </a:r>
          <a:endParaRPr lang="en-US" b="1" dirty="0"/>
        </a:p>
      </dgm:t>
    </dgm:pt>
    <dgm:pt modelId="{6DD0ED72-174C-4B48-B70A-88E6D6C81F21}" type="parTrans" cxnId="{21C37C88-43E9-1749-B12F-627DB9E79800}">
      <dgm:prSet/>
      <dgm:spPr/>
      <dgm:t>
        <a:bodyPr/>
        <a:lstStyle/>
        <a:p>
          <a:endParaRPr lang="en-US"/>
        </a:p>
      </dgm:t>
    </dgm:pt>
    <dgm:pt modelId="{8127084A-0A33-654E-A666-18470662C423}" type="sibTrans" cxnId="{21C37C88-43E9-1749-B12F-627DB9E79800}">
      <dgm:prSet/>
      <dgm:spPr/>
      <dgm:t>
        <a:bodyPr/>
        <a:lstStyle/>
        <a:p>
          <a:endParaRPr lang="en-US"/>
        </a:p>
      </dgm:t>
    </dgm:pt>
    <dgm:pt modelId="{45526E19-6539-4249-A76B-8370D6BFB49A}">
      <dgm:prSet/>
      <dgm:spPr/>
      <dgm:t>
        <a:bodyPr/>
        <a:lstStyle/>
        <a:p>
          <a:r>
            <a:rPr lang="en-US" b="1" u="sng" dirty="0" smtClean="0"/>
            <a:t>96% </a:t>
          </a:r>
          <a:r>
            <a:rPr lang="en-US" b="1" dirty="0" smtClean="0"/>
            <a:t>said that people should be involved in making decisions about how local services are planned and run</a:t>
          </a:r>
        </a:p>
      </dgm:t>
    </dgm:pt>
    <dgm:pt modelId="{3DB28DA4-48B7-2540-A6A9-825DE2402BDB}" type="parTrans" cxnId="{F2E536B5-486C-CD4D-BCEF-1D48F5589B34}">
      <dgm:prSet/>
      <dgm:spPr/>
      <dgm:t>
        <a:bodyPr/>
        <a:lstStyle/>
        <a:p>
          <a:endParaRPr lang="en-US"/>
        </a:p>
      </dgm:t>
    </dgm:pt>
    <dgm:pt modelId="{E2603E29-5245-7E43-8FF2-ABE6D5DBDB95}" type="sibTrans" cxnId="{F2E536B5-486C-CD4D-BCEF-1D48F5589B34}">
      <dgm:prSet/>
      <dgm:spPr/>
      <dgm:t>
        <a:bodyPr/>
        <a:lstStyle/>
        <a:p>
          <a:endParaRPr lang="en-US"/>
        </a:p>
      </dgm:t>
    </dgm:pt>
    <dgm:pt modelId="{70C84CA0-ADCF-9240-A741-63DD8160FB17}">
      <dgm:prSet/>
      <dgm:spPr/>
      <dgm:t>
        <a:bodyPr/>
        <a:lstStyle/>
        <a:p>
          <a:r>
            <a:rPr lang="en-US" b="1" u="sng" dirty="0" smtClean="0"/>
            <a:t>80% </a:t>
          </a:r>
          <a:r>
            <a:rPr lang="en-US" b="1" dirty="0" smtClean="0"/>
            <a:t>said that people should be involved in deciding how money is spent on local services</a:t>
          </a:r>
          <a:endParaRPr lang="en-US" b="1" dirty="0"/>
        </a:p>
      </dgm:t>
    </dgm:pt>
    <dgm:pt modelId="{D5ADA399-7C80-1E4F-BD18-1487C9A55FAD}" type="parTrans" cxnId="{FF5E3898-7887-D343-9490-31E9AD7DF809}">
      <dgm:prSet/>
      <dgm:spPr/>
      <dgm:t>
        <a:bodyPr/>
        <a:lstStyle/>
        <a:p>
          <a:endParaRPr lang="en-US"/>
        </a:p>
      </dgm:t>
    </dgm:pt>
    <dgm:pt modelId="{3A8DAFBC-2315-4B4B-BF77-B46333B4597B}" type="sibTrans" cxnId="{FF5E3898-7887-D343-9490-31E9AD7DF809}">
      <dgm:prSet/>
      <dgm:spPr/>
      <dgm:t>
        <a:bodyPr/>
        <a:lstStyle/>
        <a:p>
          <a:endParaRPr lang="en-US"/>
        </a:p>
      </dgm:t>
    </dgm:pt>
    <dgm:pt modelId="{C13BEDA9-E006-774A-95F8-BD91117FC93D}">
      <dgm:prSet phldrT="[Text]"/>
      <dgm:spPr/>
      <dgm:t>
        <a:bodyPr/>
        <a:lstStyle/>
        <a:p>
          <a:r>
            <a:rPr lang="en-US" b="1" dirty="0" smtClean="0">
              <a:solidFill>
                <a:schemeClr val="bg1"/>
              </a:solidFill>
            </a:rPr>
            <a:t>77% would get more involved in their community if it was easier to participate in decisions that affect it</a:t>
          </a:r>
          <a:endParaRPr lang="en-US" b="1" dirty="0">
            <a:solidFill>
              <a:schemeClr val="bg1"/>
            </a:solidFill>
          </a:endParaRPr>
        </a:p>
      </dgm:t>
    </dgm:pt>
    <dgm:pt modelId="{8900C246-5ADF-2941-93B5-D15D1DFE1E3E}" type="parTrans" cxnId="{B11D9B62-14DC-514C-987A-8AC0AAE962EB}">
      <dgm:prSet/>
      <dgm:spPr/>
      <dgm:t>
        <a:bodyPr/>
        <a:lstStyle/>
        <a:p>
          <a:endParaRPr lang="en-US"/>
        </a:p>
      </dgm:t>
    </dgm:pt>
    <dgm:pt modelId="{E0A8B117-12A9-6342-A578-14DD833D254D}" type="sibTrans" cxnId="{B11D9B62-14DC-514C-987A-8AC0AAE962EB}">
      <dgm:prSet/>
      <dgm:spPr/>
      <dgm:t>
        <a:bodyPr/>
        <a:lstStyle/>
        <a:p>
          <a:endParaRPr lang="en-US"/>
        </a:p>
      </dgm:t>
    </dgm:pt>
    <dgm:pt modelId="{D94C004A-0771-7B46-849A-093C9395CBC5}" type="pres">
      <dgm:prSet presAssocID="{1171F52E-36E3-B540-B21E-1837A9D68191}" presName="Name0" presStyleCnt="0">
        <dgm:presLayoutVars>
          <dgm:chMax val="7"/>
          <dgm:chPref val="7"/>
          <dgm:dir/>
        </dgm:presLayoutVars>
      </dgm:prSet>
      <dgm:spPr/>
    </dgm:pt>
    <dgm:pt modelId="{94AD0B4B-4032-E445-8293-3A810ABE5BB3}" type="pres">
      <dgm:prSet presAssocID="{1171F52E-36E3-B540-B21E-1837A9D68191}" presName="Name1" presStyleCnt="0"/>
      <dgm:spPr/>
    </dgm:pt>
    <dgm:pt modelId="{02706E99-5A64-2F40-A7C2-341287B9CE51}" type="pres">
      <dgm:prSet presAssocID="{1171F52E-36E3-B540-B21E-1837A9D68191}" presName="cycle" presStyleCnt="0"/>
      <dgm:spPr/>
    </dgm:pt>
    <dgm:pt modelId="{B8A70775-4B59-8B44-8D8D-983AC3DD8605}" type="pres">
      <dgm:prSet presAssocID="{1171F52E-36E3-B540-B21E-1837A9D68191}" presName="srcNode" presStyleLbl="node1" presStyleIdx="0" presStyleCnt="4"/>
      <dgm:spPr/>
    </dgm:pt>
    <dgm:pt modelId="{6BEEF48E-12C6-8743-B17F-B3E9C09B0471}" type="pres">
      <dgm:prSet presAssocID="{1171F52E-36E3-B540-B21E-1837A9D68191}" presName="conn" presStyleLbl="parChTrans1D2" presStyleIdx="0" presStyleCnt="1"/>
      <dgm:spPr/>
      <dgm:t>
        <a:bodyPr/>
        <a:lstStyle/>
        <a:p>
          <a:endParaRPr lang="en-US"/>
        </a:p>
      </dgm:t>
    </dgm:pt>
    <dgm:pt modelId="{09A2E00E-D7A1-2845-9937-015F3F3E80A0}" type="pres">
      <dgm:prSet presAssocID="{1171F52E-36E3-B540-B21E-1837A9D68191}" presName="extraNode" presStyleLbl="node1" presStyleIdx="0" presStyleCnt="4"/>
      <dgm:spPr/>
    </dgm:pt>
    <dgm:pt modelId="{9A2E5DAC-24A4-EC4E-A795-983ABA468927}" type="pres">
      <dgm:prSet presAssocID="{1171F52E-36E3-B540-B21E-1837A9D68191}" presName="dstNode" presStyleLbl="node1" presStyleIdx="0" presStyleCnt="4"/>
      <dgm:spPr/>
    </dgm:pt>
    <dgm:pt modelId="{A6255385-E63B-6348-96F0-9DC1CE284D7C}" type="pres">
      <dgm:prSet presAssocID="{7832BA2F-9F3B-6B45-97CA-2EE8054ADCAF}" presName="text_1" presStyleLbl="node1" presStyleIdx="0" presStyleCnt="4">
        <dgm:presLayoutVars>
          <dgm:bulletEnabled val="1"/>
        </dgm:presLayoutVars>
      </dgm:prSet>
      <dgm:spPr/>
      <dgm:t>
        <a:bodyPr/>
        <a:lstStyle/>
        <a:p>
          <a:endParaRPr lang="en-US"/>
        </a:p>
      </dgm:t>
    </dgm:pt>
    <dgm:pt modelId="{49D7CFAA-5797-DD45-BB50-42CDDD4D1CB0}" type="pres">
      <dgm:prSet presAssocID="{7832BA2F-9F3B-6B45-97CA-2EE8054ADCAF}" presName="accent_1" presStyleCnt="0"/>
      <dgm:spPr/>
    </dgm:pt>
    <dgm:pt modelId="{8CDCA53D-4A66-6D42-B79D-88B1CF0DFE5C}" type="pres">
      <dgm:prSet presAssocID="{7832BA2F-9F3B-6B45-97CA-2EE8054ADCAF}" presName="accentRepeatNode" presStyleLbl="solidFgAcc1" presStyleIdx="0" presStyleCnt="4" custLinFactNeighborY="1447"/>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100000" t="100000"/>
          </a:path>
          <a:tileRect r="-100000" b="-100000"/>
        </a:gradFill>
      </dgm:spPr>
    </dgm:pt>
    <dgm:pt modelId="{1AD761AC-9C1E-9540-92C1-31DF9B6B284A}" type="pres">
      <dgm:prSet presAssocID="{C13BEDA9-E006-774A-95F8-BD91117FC93D}" presName="text_2" presStyleLbl="node1" presStyleIdx="1" presStyleCnt="4">
        <dgm:presLayoutVars>
          <dgm:bulletEnabled val="1"/>
        </dgm:presLayoutVars>
      </dgm:prSet>
      <dgm:spPr/>
      <dgm:t>
        <a:bodyPr/>
        <a:lstStyle/>
        <a:p>
          <a:endParaRPr lang="en-US"/>
        </a:p>
      </dgm:t>
    </dgm:pt>
    <dgm:pt modelId="{EE78D964-F98F-FC4E-B53F-B9D2BC6BAFD4}" type="pres">
      <dgm:prSet presAssocID="{C13BEDA9-E006-774A-95F8-BD91117FC93D}" presName="accent_2" presStyleCnt="0"/>
      <dgm:spPr/>
    </dgm:pt>
    <dgm:pt modelId="{49E4D5D6-6776-7D49-B184-4B0C9F2A11BE}" type="pres">
      <dgm:prSet presAssocID="{C13BEDA9-E006-774A-95F8-BD91117FC93D}" presName="accentRepeatNode" presStyleLbl="solidFgAcc1" presStyleIdx="1" presStyleCnt="4"/>
      <dgm:spPr/>
    </dgm:pt>
    <dgm:pt modelId="{80683A3B-60CC-DE4C-BFF2-092A9DE15E16}" type="pres">
      <dgm:prSet presAssocID="{70C84CA0-ADCF-9240-A741-63DD8160FB17}" presName="text_3" presStyleLbl="node1" presStyleIdx="2" presStyleCnt="4">
        <dgm:presLayoutVars>
          <dgm:bulletEnabled val="1"/>
        </dgm:presLayoutVars>
      </dgm:prSet>
      <dgm:spPr/>
      <dgm:t>
        <a:bodyPr/>
        <a:lstStyle/>
        <a:p>
          <a:endParaRPr lang="en-US"/>
        </a:p>
      </dgm:t>
    </dgm:pt>
    <dgm:pt modelId="{0EBDCFDA-7E7E-4741-8829-E1D2A5FFB60F}" type="pres">
      <dgm:prSet presAssocID="{70C84CA0-ADCF-9240-A741-63DD8160FB17}" presName="accent_3" presStyleCnt="0"/>
      <dgm:spPr/>
    </dgm:pt>
    <dgm:pt modelId="{E826A133-FCCC-B746-A069-27E2804AC7C1}" type="pres">
      <dgm:prSet presAssocID="{70C84CA0-ADCF-9240-A741-63DD8160FB17}" presName="accentRepeatNode" presStyleLbl="solidFgAcc1" presStyleIdx="2" presStyleCnt="4"/>
      <dgm:spPr/>
    </dgm:pt>
    <dgm:pt modelId="{C6B7344E-FFEF-E640-9373-97E6B7025941}" type="pres">
      <dgm:prSet presAssocID="{45526E19-6539-4249-A76B-8370D6BFB49A}" presName="text_4" presStyleLbl="node1" presStyleIdx="3" presStyleCnt="4">
        <dgm:presLayoutVars>
          <dgm:bulletEnabled val="1"/>
        </dgm:presLayoutVars>
      </dgm:prSet>
      <dgm:spPr/>
      <dgm:t>
        <a:bodyPr/>
        <a:lstStyle/>
        <a:p>
          <a:endParaRPr lang="en-US"/>
        </a:p>
      </dgm:t>
    </dgm:pt>
    <dgm:pt modelId="{99D415A5-C968-AF48-9E59-BCBCC5ED1387}" type="pres">
      <dgm:prSet presAssocID="{45526E19-6539-4249-A76B-8370D6BFB49A}" presName="accent_4" presStyleCnt="0"/>
      <dgm:spPr/>
    </dgm:pt>
    <dgm:pt modelId="{DD893D70-CA14-344C-B010-2663730A9080}" type="pres">
      <dgm:prSet presAssocID="{45526E19-6539-4249-A76B-8370D6BFB49A}" presName="accentRepeatNode" presStyleLbl="solidFgAcc1" presStyleIdx="3" presStyleCnt="4"/>
      <dgm:spPr/>
    </dgm:pt>
  </dgm:ptLst>
  <dgm:cxnLst>
    <dgm:cxn modelId="{801C1DC4-A9D8-584F-B2BA-C646E8476D12}" type="presOf" srcId="{8127084A-0A33-654E-A666-18470662C423}" destId="{6BEEF48E-12C6-8743-B17F-B3E9C09B0471}" srcOrd="0" destOrd="0" presId="urn:microsoft.com/office/officeart/2008/layout/VerticalCurvedList"/>
    <dgm:cxn modelId="{C735FBA5-4475-644B-8077-59D30F7996AD}" type="presOf" srcId="{45526E19-6539-4249-A76B-8370D6BFB49A}" destId="{C6B7344E-FFEF-E640-9373-97E6B7025941}" srcOrd="0" destOrd="0" presId="urn:microsoft.com/office/officeart/2008/layout/VerticalCurvedList"/>
    <dgm:cxn modelId="{FF5E3898-7887-D343-9490-31E9AD7DF809}" srcId="{1171F52E-36E3-B540-B21E-1837A9D68191}" destId="{70C84CA0-ADCF-9240-A741-63DD8160FB17}" srcOrd="2" destOrd="0" parTransId="{D5ADA399-7C80-1E4F-BD18-1487C9A55FAD}" sibTransId="{3A8DAFBC-2315-4B4B-BF77-B46333B4597B}"/>
    <dgm:cxn modelId="{21C37C88-43E9-1749-B12F-627DB9E79800}" srcId="{1171F52E-36E3-B540-B21E-1837A9D68191}" destId="{7832BA2F-9F3B-6B45-97CA-2EE8054ADCAF}" srcOrd="0" destOrd="0" parTransId="{6DD0ED72-174C-4B48-B70A-88E6D6C81F21}" sibTransId="{8127084A-0A33-654E-A666-18470662C423}"/>
    <dgm:cxn modelId="{2267FE0D-49C6-5042-8501-F5E05F9FDA88}" type="presOf" srcId="{1171F52E-36E3-B540-B21E-1837A9D68191}" destId="{D94C004A-0771-7B46-849A-093C9395CBC5}" srcOrd="0" destOrd="0" presId="urn:microsoft.com/office/officeart/2008/layout/VerticalCurvedList"/>
    <dgm:cxn modelId="{F16B6FFB-8007-074A-8BC2-CE22BCC62BF9}" type="presOf" srcId="{7832BA2F-9F3B-6B45-97CA-2EE8054ADCAF}" destId="{A6255385-E63B-6348-96F0-9DC1CE284D7C}" srcOrd="0" destOrd="0" presId="urn:microsoft.com/office/officeart/2008/layout/VerticalCurvedList"/>
    <dgm:cxn modelId="{B11D9B62-14DC-514C-987A-8AC0AAE962EB}" srcId="{1171F52E-36E3-B540-B21E-1837A9D68191}" destId="{C13BEDA9-E006-774A-95F8-BD91117FC93D}" srcOrd="1" destOrd="0" parTransId="{8900C246-5ADF-2941-93B5-D15D1DFE1E3E}" sibTransId="{E0A8B117-12A9-6342-A578-14DD833D254D}"/>
    <dgm:cxn modelId="{EC0AB712-CC2E-DD41-AF63-329778D1EA4C}" type="presOf" srcId="{C13BEDA9-E006-774A-95F8-BD91117FC93D}" destId="{1AD761AC-9C1E-9540-92C1-31DF9B6B284A}" srcOrd="0" destOrd="0" presId="urn:microsoft.com/office/officeart/2008/layout/VerticalCurvedList"/>
    <dgm:cxn modelId="{1CF59812-F78C-B74C-8A7A-FF82B92C0705}" type="presOf" srcId="{70C84CA0-ADCF-9240-A741-63DD8160FB17}" destId="{80683A3B-60CC-DE4C-BFF2-092A9DE15E16}" srcOrd="0" destOrd="0" presId="urn:microsoft.com/office/officeart/2008/layout/VerticalCurvedList"/>
    <dgm:cxn modelId="{F2E536B5-486C-CD4D-BCEF-1D48F5589B34}" srcId="{1171F52E-36E3-B540-B21E-1837A9D68191}" destId="{45526E19-6539-4249-A76B-8370D6BFB49A}" srcOrd="3" destOrd="0" parTransId="{3DB28DA4-48B7-2540-A6A9-825DE2402BDB}" sibTransId="{E2603E29-5245-7E43-8FF2-ABE6D5DBDB95}"/>
    <dgm:cxn modelId="{54A4B1EF-37D0-944D-B6E6-2E68E1493F1E}" type="presParOf" srcId="{D94C004A-0771-7B46-849A-093C9395CBC5}" destId="{94AD0B4B-4032-E445-8293-3A810ABE5BB3}" srcOrd="0" destOrd="0" presId="urn:microsoft.com/office/officeart/2008/layout/VerticalCurvedList"/>
    <dgm:cxn modelId="{FE7A6F89-B11A-9349-8C4B-830BE735E369}" type="presParOf" srcId="{94AD0B4B-4032-E445-8293-3A810ABE5BB3}" destId="{02706E99-5A64-2F40-A7C2-341287B9CE51}" srcOrd="0" destOrd="0" presId="urn:microsoft.com/office/officeart/2008/layout/VerticalCurvedList"/>
    <dgm:cxn modelId="{3B98740E-DB09-BD43-A7D8-D633672D135F}" type="presParOf" srcId="{02706E99-5A64-2F40-A7C2-341287B9CE51}" destId="{B8A70775-4B59-8B44-8D8D-983AC3DD8605}" srcOrd="0" destOrd="0" presId="urn:microsoft.com/office/officeart/2008/layout/VerticalCurvedList"/>
    <dgm:cxn modelId="{43D5C9E7-CD7E-C346-A3D6-B90426874F52}" type="presParOf" srcId="{02706E99-5A64-2F40-A7C2-341287B9CE51}" destId="{6BEEF48E-12C6-8743-B17F-B3E9C09B0471}" srcOrd="1" destOrd="0" presId="urn:microsoft.com/office/officeart/2008/layout/VerticalCurvedList"/>
    <dgm:cxn modelId="{69D249F0-212A-B44E-834E-CE9394BDB9CC}" type="presParOf" srcId="{02706E99-5A64-2F40-A7C2-341287B9CE51}" destId="{09A2E00E-D7A1-2845-9937-015F3F3E80A0}" srcOrd="2" destOrd="0" presId="urn:microsoft.com/office/officeart/2008/layout/VerticalCurvedList"/>
    <dgm:cxn modelId="{DF023849-15FD-794F-82EB-CB2DC52F9B51}" type="presParOf" srcId="{02706E99-5A64-2F40-A7C2-341287B9CE51}" destId="{9A2E5DAC-24A4-EC4E-A795-983ABA468927}" srcOrd="3" destOrd="0" presId="urn:microsoft.com/office/officeart/2008/layout/VerticalCurvedList"/>
    <dgm:cxn modelId="{72EC2921-52CD-4848-88F6-02237B91EAAE}" type="presParOf" srcId="{94AD0B4B-4032-E445-8293-3A810ABE5BB3}" destId="{A6255385-E63B-6348-96F0-9DC1CE284D7C}" srcOrd="1" destOrd="0" presId="urn:microsoft.com/office/officeart/2008/layout/VerticalCurvedList"/>
    <dgm:cxn modelId="{32D79816-2A61-9848-A786-4B67661FFDCD}" type="presParOf" srcId="{94AD0B4B-4032-E445-8293-3A810ABE5BB3}" destId="{49D7CFAA-5797-DD45-BB50-42CDDD4D1CB0}" srcOrd="2" destOrd="0" presId="urn:microsoft.com/office/officeart/2008/layout/VerticalCurvedList"/>
    <dgm:cxn modelId="{C4642041-E9D8-B249-9A6C-34C2E70C9746}" type="presParOf" srcId="{49D7CFAA-5797-DD45-BB50-42CDDD4D1CB0}" destId="{8CDCA53D-4A66-6D42-B79D-88B1CF0DFE5C}" srcOrd="0" destOrd="0" presId="urn:microsoft.com/office/officeart/2008/layout/VerticalCurvedList"/>
    <dgm:cxn modelId="{B5C16D5F-F515-0A4C-927D-E38C24042BBF}" type="presParOf" srcId="{94AD0B4B-4032-E445-8293-3A810ABE5BB3}" destId="{1AD761AC-9C1E-9540-92C1-31DF9B6B284A}" srcOrd="3" destOrd="0" presId="urn:microsoft.com/office/officeart/2008/layout/VerticalCurvedList"/>
    <dgm:cxn modelId="{102F9526-6CDA-6B44-8181-20F64E4CC841}" type="presParOf" srcId="{94AD0B4B-4032-E445-8293-3A810ABE5BB3}" destId="{EE78D964-F98F-FC4E-B53F-B9D2BC6BAFD4}" srcOrd="4" destOrd="0" presId="urn:microsoft.com/office/officeart/2008/layout/VerticalCurvedList"/>
    <dgm:cxn modelId="{524BA340-4708-0A4E-81C0-53121304105E}" type="presParOf" srcId="{EE78D964-F98F-FC4E-B53F-B9D2BC6BAFD4}" destId="{49E4D5D6-6776-7D49-B184-4B0C9F2A11BE}" srcOrd="0" destOrd="0" presId="urn:microsoft.com/office/officeart/2008/layout/VerticalCurvedList"/>
    <dgm:cxn modelId="{9724C35F-1760-D34A-A399-148F908C2326}" type="presParOf" srcId="{94AD0B4B-4032-E445-8293-3A810ABE5BB3}" destId="{80683A3B-60CC-DE4C-BFF2-092A9DE15E16}" srcOrd="5" destOrd="0" presId="urn:microsoft.com/office/officeart/2008/layout/VerticalCurvedList"/>
    <dgm:cxn modelId="{4597C3DB-86C3-A642-8DD3-DC098B5EA9F4}" type="presParOf" srcId="{94AD0B4B-4032-E445-8293-3A810ABE5BB3}" destId="{0EBDCFDA-7E7E-4741-8829-E1D2A5FFB60F}" srcOrd="6" destOrd="0" presId="urn:microsoft.com/office/officeart/2008/layout/VerticalCurvedList"/>
    <dgm:cxn modelId="{8D7D31E0-C6E4-CA41-B23C-1163B61C4E42}" type="presParOf" srcId="{0EBDCFDA-7E7E-4741-8829-E1D2A5FFB60F}" destId="{E826A133-FCCC-B746-A069-27E2804AC7C1}" srcOrd="0" destOrd="0" presId="urn:microsoft.com/office/officeart/2008/layout/VerticalCurvedList"/>
    <dgm:cxn modelId="{3A3BF094-A59E-E34C-B3FD-7CD858CD8A4A}" type="presParOf" srcId="{94AD0B4B-4032-E445-8293-3A810ABE5BB3}" destId="{C6B7344E-FFEF-E640-9373-97E6B7025941}" srcOrd="7" destOrd="0" presId="urn:microsoft.com/office/officeart/2008/layout/VerticalCurvedList"/>
    <dgm:cxn modelId="{D0B5A861-76F8-7A4F-8EA0-06AF44A94013}" type="presParOf" srcId="{94AD0B4B-4032-E445-8293-3A810ABE5BB3}" destId="{99D415A5-C968-AF48-9E59-BCBCC5ED1387}" srcOrd="8" destOrd="0" presId="urn:microsoft.com/office/officeart/2008/layout/VerticalCurvedList"/>
    <dgm:cxn modelId="{E6BCAA4B-5365-A448-9386-0EF2567D27DC}" type="presParOf" srcId="{99D415A5-C968-AF48-9E59-BCBCC5ED1387}" destId="{DD893D70-CA14-344C-B010-2663730A90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E3010-8D80-694A-A3AF-77CAC3828FD1}" type="doc">
      <dgm:prSet loTypeId="urn:microsoft.com/office/officeart/2005/8/layout/cycle8" loCatId="" qsTypeId="urn:microsoft.com/office/officeart/2005/8/quickstyle/3D3" qsCatId="3D" csTypeId="urn:microsoft.com/office/officeart/2005/8/colors/colorful3" csCatId="colorful" phldr="1"/>
      <dgm:spPr/>
      <dgm:t>
        <a:bodyPr/>
        <a:lstStyle/>
        <a:p>
          <a:endParaRPr lang="en-US"/>
        </a:p>
      </dgm:t>
    </dgm:pt>
    <dgm:pt modelId="{AFC0D558-5FB6-B14C-BEA7-4CDEDD959757}">
      <dgm:prSet custT="1"/>
      <dgm:spPr/>
      <dgm:t>
        <a:bodyPr/>
        <a:lstStyle/>
        <a:p>
          <a:pPr rtl="0"/>
          <a:r>
            <a:rPr lang="en-US" sz="3200" b="1" dirty="0" smtClean="0"/>
            <a:t>Inclusion and diversity</a:t>
          </a:r>
          <a:endParaRPr lang="en-US" sz="3200" b="1" dirty="0"/>
        </a:p>
      </dgm:t>
    </dgm:pt>
    <dgm:pt modelId="{508A8D7C-DDF3-1145-8FE6-CE44714E07A2}" type="parTrans" cxnId="{C7863BBE-2283-5543-8190-A9AA83F58921}">
      <dgm:prSet/>
      <dgm:spPr/>
      <dgm:t>
        <a:bodyPr/>
        <a:lstStyle/>
        <a:p>
          <a:endParaRPr lang="en-US"/>
        </a:p>
      </dgm:t>
    </dgm:pt>
    <dgm:pt modelId="{ED3C20A2-11F9-9B46-B47A-C6B87BDB1D1E}" type="sibTrans" cxnId="{C7863BBE-2283-5543-8190-A9AA83F58921}">
      <dgm:prSet/>
      <dgm:spPr/>
      <dgm:t>
        <a:bodyPr/>
        <a:lstStyle/>
        <a:p>
          <a:endParaRPr lang="en-US"/>
        </a:p>
      </dgm:t>
    </dgm:pt>
    <dgm:pt modelId="{EC29D82F-24C1-384A-AC84-A8F48A7F79E2}">
      <dgm:prSet custT="1"/>
      <dgm:spPr/>
      <dgm:t>
        <a:bodyPr/>
        <a:lstStyle/>
        <a:p>
          <a:pPr rtl="0"/>
          <a:r>
            <a:rPr lang="en-US" sz="3200" b="1" dirty="0" smtClean="0"/>
            <a:t>Quality of dialogue and deliberation</a:t>
          </a:r>
          <a:endParaRPr lang="en-US" sz="3200" b="1" dirty="0"/>
        </a:p>
      </dgm:t>
    </dgm:pt>
    <dgm:pt modelId="{F9927994-FFD0-9044-BDE8-D9193553E304}" type="parTrans" cxnId="{0A9B33E4-9798-EB44-AE1C-ED2FAFD28E0B}">
      <dgm:prSet/>
      <dgm:spPr/>
      <dgm:t>
        <a:bodyPr/>
        <a:lstStyle/>
        <a:p>
          <a:endParaRPr lang="en-US"/>
        </a:p>
      </dgm:t>
    </dgm:pt>
    <dgm:pt modelId="{59AAB9C4-139B-2C40-A321-42B22B9FFCDC}" type="sibTrans" cxnId="{0A9B33E4-9798-EB44-AE1C-ED2FAFD28E0B}">
      <dgm:prSet/>
      <dgm:spPr/>
      <dgm:t>
        <a:bodyPr/>
        <a:lstStyle/>
        <a:p>
          <a:endParaRPr lang="en-US"/>
        </a:p>
      </dgm:t>
    </dgm:pt>
    <dgm:pt modelId="{C72143AA-6CDA-1041-A1B2-5886A0BB1AFD}">
      <dgm:prSet custT="1"/>
      <dgm:spPr/>
      <dgm:t>
        <a:bodyPr/>
        <a:lstStyle/>
        <a:p>
          <a:pPr rtl="0"/>
          <a:r>
            <a:rPr lang="en-US" sz="3200" b="1" dirty="0" smtClean="0"/>
            <a:t>Impact</a:t>
          </a:r>
          <a:r>
            <a:rPr lang="en-US" sz="3200" dirty="0" smtClean="0"/>
            <a:t>: </a:t>
          </a:r>
          <a:r>
            <a:rPr lang="en-US" sz="2000" dirty="0" smtClean="0"/>
            <a:t>clear link to decision making</a:t>
          </a:r>
          <a:endParaRPr lang="en-US" sz="2400" dirty="0"/>
        </a:p>
      </dgm:t>
    </dgm:pt>
    <dgm:pt modelId="{9077E99A-4144-6946-AFC4-5BD141AEAEC8}" type="parTrans" cxnId="{89AE7F72-DDEA-BB4F-AE7D-008079D8AC7F}">
      <dgm:prSet/>
      <dgm:spPr/>
      <dgm:t>
        <a:bodyPr/>
        <a:lstStyle/>
        <a:p>
          <a:endParaRPr lang="en-US"/>
        </a:p>
      </dgm:t>
    </dgm:pt>
    <dgm:pt modelId="{B9FBAE19-CA2A-C644-B5DE-B4D3F0DEC5CC}" type="sibTrans" cxnId="{89AE7F72-DDEA-BB4F-AE7D-008079D8AC7F}">
      <dgm:prSet/>
      <dgm:spPr/>
      <dgm:t>
        <a:bodyPr/>
        <a:lstStyle/>
        <a:p>
          <a:endParaRPr lang="en-US"/>
        </a:p>
      </dgm:t>
    </dgm:pt>
    <dgm:pt modelId="{71A16679-83EF-CF44-8C7E-89AFBDFF74DE}" type="pres">
      <dgm:prSet presAssocID="{326E3010-8D80-694A-A3AF-77CAC3828FD1}" presName="compositeShape" presStyleCnt="0">
        <dgm:presLayoutVars>
          <dgm:chMax val="7"/>
          <dgm:dir/>
          <dgm:resizeHandles val="exact"/>
        </dgm:presLayoutVars>
      </dgm:prSet>
      <dgm:spPr/>
      <dgm:t>
        <a:bodyPr/>
        <a:lstStyle/>
        <a:p>
          <a:endParaRPr lang="en-US"/>
        </a:p>
      </dgm:t>
    </dgm:pt>
    <dgm:pt modelId="{BBA54026-51F3-EE4A-8857-5D22F260F311}" type="pres">
      <dgm:prSet presAssocID="{326E3010-8D80-694A-A3AF-77CAC3828FD1}" presName="wedge1" presStyleLbl="node1" presStyleIdx="0" presStyleCnt="3"/>
      <dgm:spPr/>
      <dgm:t>
        <a:bodyPr/>
        <a:lstStyle/>
        <a:p>
          <a:endParaRPr lang="en-US"/>
        </a:p>
      </dgm:t>
    </dgm:pt>
    <dgm:pt modelId="{11A25B20-DC3A-E64C-B0F2-D5D998FBB43F}" type="pres">
      <dgm:prSet presAssocID="{326E3010-8D80-694A-A3AF-77CAC3828FD1}" presName="dummy1a" presStyleCnt="0"/>
      <dgm:spPr/>
    </dgm:pt>
    <dgm:pt modelId="{CCF3C7A7-24C9-4C40-A8B9-C6B0DCDDF462}" type="pres">
      <dgm:prSet presAssocID="{326E3010-8D80-694A-A3AF-77CAC3828FD1}" presName="dummy1b" presStyleCnt="0"/>
      <dgm:spPr/>
    </dgm:pt>
    <dgm:pt modelId="{BDF225DE-B0B5-B544-813D-9B7C93FF4D17}" type="pres">
      <dgm:prSet presAssocID="{326E3010-8D80-694A-A3AF-77CAC3828FD1}" presName="wedge1Tx" presStyleLbl="node1" presStyleIdx="0" presStyleCnt="3">
        <dgm:presLayoutVars>
          <dgm:chMax val="0"/>
          <dgm:chPref val="0"/>
          <dgm:bulletEnabled val="1"/>
        </dgm:presLayoutVars>
      </dgm:prSet>
      <dgm:spPr/>
      <dgm:t>
        <a:bodyPr/>
        <a:lstStyle/>
        <a:p>
          <a:endParaRPr lang="en-US"/>
        </a:p>
      </dgm:t>
    </dgm:pt>
    <dgm:pt modelId="{9F75E0D9-F5F0-1448-B62C-7D0AC7DE3820}" type="pres">
      <dgm:prSet presAssocID="{326E3010-8D80-694A-A3AF-77CAC3828FD1}" presName="wedge2" presStyleLbl="node1" presStyleIdx="1" presStyleCnt="3"/>
      <dgm:spPr/>
      <dgm:t>
        <a:bodyPr/>
        <a:lstStyle/>
        <a:p>
          <a:endParaRPr lang="en-US"/>
        </a:p>
      </dgm:t>
    </dgm:pt>
    <dgm:pt modelId="{D6AB9DE1-3ED4-5F41-8856-0F19D1E880FA}" type="pres">
      <dgm:prSet presAssocID="{326E3010-8D80-694A-A3AF-77CAC3828FD1}" presName="dummy2a" presStyleCnt="0"/>
      <dgm:spPr/>
    </dgm:pt>
    <dgm:pt modelId="{EAC2133C-2227-0549-92B1-EEEEC5D94616}" type="pres">
      <dgm:prSet presAssocID="{326E3010-8D80-694A-A3AF-77CAC3828FD1}" presName="dummy2b" presStyleCnt="0"/>
      <dgm:spPr/>
    </dgm:pt>
    <dgm:pt modelId="{3842764F-165B-6B45-A33C-1FBC5371439D}" type="pres">
      <dgm:prSet presAssocID="{326E3010-8D80-694A-A3AF-77CAC3828FD1}" presName="wedge2Tx" presStyleLbl="node1" presStyleIdx="1" presStyleCnt="3">
        <dgm:presLayoutVars>
          <dgm:chMax val="0"/>
          <dgm:chPref val="0"/>
          <dgm:bulletEnabled val="1"/>
        </dgm:presLayoutVars>
      </dgm:prSet>
      <dgm:spPr/>
      <dgm:t>
        <a:bodyPr/>
        <a:lstStyle/>
        <a:p>
          <a:endParaRPr lang="en-US"/>
        </a:p>
      </dgm:t>
    </dgm:pt>
    <dgm:pt modelId="{626F9078-8ADE-D245-9F9A-76A636C11307}" type="pres">
      <dgm:prSet presAssocID="{326E3010-8D80-694A-A3AF-77CAC3828FD1}" presName="wedge3" presStyleLbl="node1" presStyleIdx="2" presStyleCnt="3"/>
      <dgm:spPr/>
      <dgm:t>
        <a:bodyPr/>
        <a:lstStyle/>
        <a:p>
          <a:endParaRPr lang="en-US"/>
        </a:p>
      </dgm:t>
    </dgm:pt>
    <dgm:pt modelId="{5439870C-2D8F-A641-968C-73078E5358CE}" type="pres">
      <dgm:prSet presAssocID="{326E3010-8D80-694A-A3AF-77CAC3828FD1}" presName="dummy3a" presStyleCnt="0"/>
      <dgm:spPr/>
    </dgm:pt>
    <dgm:pt modelId="{FC9FA8C9-94DE-D649-97D3-47B0FE533449}" type="pres">
      <dgm:prSet presAssocID="{326E3010-8D80-694A-A3AF-77CAC3828FD1}" presName="dummy3b" presStyleCnt="0"/>
      <dgm:spPr/>
    </dgm:pt>
    <dgm:pt modelId="{41371D15-4FA9-8545-9135-B973DE3351C0}" type="pres">
      <dgm:prSet presAssocID="{326E3010-8D80-694A-A3AF-77CAC3828FD1}" presName="wedge3Tx" presStyleLbl="node1" presStyleIdx="2" presStyleCnt="3">
        <dgm:presLayoutVars>
          <dgm:chMax val="0"/>
          <dgm:chPref val="0"/>
          <dgm:bulletEnabled val="1"/>
        </dgm:presLayoutVars>
      </dgm:prSet>
      <dgm:spPr/>
      <dgm:t>
        <a:bodyPr/>
        <a:lstStyle/>
        <a:p>
          <a:endParaRPr lang="en-US"/>
        </a:p>
      </dgm:t>
    </dgm:pt>
    <dgm:pt modelId="{C7C738B8-0F16-524D-A766-6D355CE3B041}" type="pres">
      <dgm:prSet presAssocID="{ED3C20A2-11F9-9B46-B47A-C6B87BDB1D1E}" presName="arrowWedge1" presStyleLbl="fgSibTrans2D1" presStyleIdx="0" presStyleCnt="3"/>
      <dgm:spPr/>
    </dgm:pt>
    <dgm:pt modelId="{B26E4117-CAFB-6043-B1F3-E179F270F74D}" type="pres">
      <dgm:prSet presAssocID="{59AAB9C4-139B-2C40-A321-42B22B9FFCDC}" presName="arrowWedge2" presStyleLbl="fgSibTrans2D1" presStyleIdx="1" presStyleCnt="3"/>
      <dgm:spPr/>
    </dgm:pt>
    <dgm:pt modelId="{3CE10651-95CF-1C4B-8BF3-BA1920F5682C}" type="pres">
      <dgm:prSet presAssocID="{B9FBAE19-CA2A-C644-B5DE-B4D3F0DEC5CC}" presName="arrowWedge3" presStyleLbl="fgSibTrans2D1" presStyleIdx="2" presStyleCnt="3"/>
      <dgm:spPr/>
    </dgm:pt>
  </dgm:ptLst>
  <dgm:cxnLst>
    <dgm:cxn modelId="{F733DEEE-9E36-4310-BEFD-01ABF1112159}" type="presOf" srcId="{C72143AA-6CDA-1041-A1B2-5886A0BB1AFD}" destId="{626F9078-8ADE-D245-9F9A-76A636C11307}" srcOrd="0" destOrd="0" presId="urn:microsoft.com/office/officeart/2005/8/layout/cycle8"/>
    <dgm:cxn modelId="{4F6B5954-2525-44E5-9B04-17E07C9BD4F5}" type="presOf" srcId="{AFC0D558-5FB6-B14C-BEA7-4CDEDD959757}" destId="{BBA54026-51F3-EE4A-8857-5D22F260F311}" srcOrd="0" destOrd="0" presId="urn:microsoft.com/office/officeart/2005/8/layout/cycle8"/>
    <dgm:cxn modelId="{5B1643DB-D944-4B9A-8360-578C5382AE55}" type="presOf" srcId="{326E3010-8D80-694A-A3AF-77CAC3828FD1}" destId="{71A16679-83EF-CF44-8C7E-89AFBDFF74DE}" srcOrd="0" destOrd="0" presId="urn:microsoft.com/office/officeart/2005/8/layout/cycle8"/>
    <dgm:cxn modelId="{6097FC71-3E93-4892-AEB0-61135D785A88}" type="presOf" srcId="{EC29D82F-24C1-384A-AC84-A8F48A7F79E2}" destId="{3842764F-165B-6B45-A33C-1FBC5371439D}" srcOrd="1" destOrd="0" presId="urn:microsoft.com/office/officeart/2005/8/layout/cycle8"/>
    <dgm:cxn modelId="{C7863BBE-2283-5543-8190-A9AA83F58921}" srcId="{326E3010-8D80-694A-A3AF-77CAC3828FD1}" destId="{AFC0D558-5FB6-B14C-BEA7-4CDEDD959757}" srcOrd="0" destOrd="0" parTransId="{508A8D7C-DDF3-1145-8FE6-CE44714E07A2}" sibTransId="{ED3C20A2-11F9-9B46-B47A-C6B87BDB1D1E}"/>
    <dgm:cxn modelId="{9C5E8B32-4AE1-4E14-AF7C-E8BFB7E5A32A}" type="presOf" srcId="{AFC0D558-5FB6-B14C-BEA7-4CDEDD959757}" destId="{BDF225DE-B0B5-B544-813D-9B7C93FF4D17}" srcOrd="1" destOrd="0" presId="urn:microsoft.com/office/officeart/2005/8/layout/cycle8"/>
    <dgm:cxn modelId="{89AE7F72-DDEA-BB4F-AE7D-008079D8AC7F}" srcId="{326E3010-8D80-694A-A3AF-77CAC3828FD1}" destId="{C72143AA-6CDA-1041-A1B2-5886A0BB1AFD}" srcOrd="2" destOrd="0" parTransId="{9077E99A-4144-6946-AFC4-5BD141AEAEC8}" sibTransId="{B9FBAE19-CA2A-C644-B5DE-B4D3F0DEC5CC}"/>
    <dgm:cxn modelId="{0A9B33E4-9798-EB44-AE1C-ED2FAFD28E0B}" srcId="{326E3010-8D80-694A-A3AF-77CAC3828FD1}" destId="{EC29D82F-24C1-384A-AC84-A8F48A7F79E2}" srcOrd="1" destOrd="0" parTransId="{F9927994-FFD0-9044-BDE8-D9193553E304}" sibTransId="{59AAB9C4-139B-2C40-A321-42B22B9FFCDC}"/>
    <dgm:cxn modelId="{4852960F-3F47-48B7-804F-6EDF2CE500C7}" type="presOf" srcId="{C72143AA-6CDA-1041-A1B2-5886A0BB1AFD}" destId="{41371D15-4FA9-8545-9135-B973DE3351C0}" srcOrd="1" destOrd="0" presId="urn:microsoft.com/office/officeart/2005/8/layout/cycle8"/>
    <dgm:cxn modelId="{D7006CFA-1FDD-49DF-94F6-4473C9CEAFF5}" type="presOf" srcId="{EC29D82F-24C1-384A-AC84-A8F48A7F79E2}" destId="{9F75E0D9-F5F0-1448-B62C-7D0AC7DE3820}" srcOrd="0" destOrd="0" presId="urn:microsoft.com/office/officeart/2005/8/layout/cycle8"/>
    <dgm:cxn modelId="{D2314D4D-9EF7-443C-A02C-AD6B1BE40F79}" type="presParOf" srcId="{71A16679-83EF-CF44-8C7E-89AFBDFF74DE}" destId="{BBA54026-51F3-EE4A-8857-5D22F260F311}" srcOrd="0" destOrd="0" presId="urn:microsoft.com/office/officeart/2005/8/layout/cycle8"/>
    <dgm:cxn modelId="{3FDFF1EE-A508-4E83-9404-824A8EFD26EB}" type="presParOf" srcId="{71A16679-83EF-CF44-8C7E-89AFBDFF74DE}" destId="{11A25B20-DC3A-E64C-B0F2-D5D998FBB43F}" srcOrd="1" destOrd="0" presId="urn:microsoft.com/office/officeart/2005/8/layout/cycle8"/>
    <dgm:cxn modelId="{5AE5ABAB-34B6-4E81-8F51-3D471BDA602F}" type="presParOf" srcId="{71A16679-83EF-CF44-8C7E-89AFBDFF74DE}" destId="{CCF3C7A7-24C9-4C40-A8B9-C6B0DCDDF462}" srcOrd="2" destOrd="0" presId="urn:microsoft.com/office/officeart/2005/8/layout/cycle8"/>
    <dgm:cxn modelId="{9275AF75-6C83-4F2F-A6B7-2E5CBEFA3155}" type="presParOf" srcId="{71A16679-83EF-CF44-8C7E-89AFBDFF74DE}" destId="{BDF225DE-B0B5-B544-813D-9B7C93FF4D17}" srcOrd="3" destOrd="0" presId="urn:microsoft.com/office/officeart/2005/8/layout/cycle8"/>
    <dgm:cxn modelId="{35AF2E01-869E-4852-9245-92D9E7ACEEC9}" type="presParOf" srcId="{71A16679-83EF-CF44-8C7E-89AFBDFF74DE}" destId="{9F75E0D9-F5F0-1448-B62C-7D0AC7DE3820}" srcOrd="4" destOrd="0" presId="urn:microsoft.com/office/officeart/2005/8/layout/cycle8"/>
    <dgm:cxn modelId="{867FBB8C-AE39-43F4-A213-8048C63C4E25}" type="presParOf" srcId="{71A16679-83EF-CF44-8C7E-89AFBDFF74DE}" destId="{D6AB9DE1-3ED4-5F41-8856-0F19D1E880FA}" srcOrd="5" destOrd="0" presId="urn:microsoft.com/office/officeart/2005/8/layout/cycle8"/>
    <dgm:cxn modelId="{D2E72BD8-966D-4D0D-94E1-D6D1ED9CC918}" type="presParOf" srcId="{71A16679-83EF-CF44-8C7E-89AFBDFF74DE}" destId="{EAC2133C-2227-0549-92B1-EEEEC5D94616}" srcOrd="6" destOrd="0" presId="urn:microsoft.com/office/officeart/2005/8/layout/cycle8"/>
    <dgm:cxn modelId="{18AA4C67-171B-4D46-B99A-2EF6951BC8B8}" type="presParOf" srcId="{71A16679-83EF-CF44-8C7E-89AFBDFF74DE}" destId="{3842764F-165B-6B45-A33C-1FBC5371439D}" srcOrd="7" destOrd="0" presId="urn:microsoft.com/office/officeart/2005/8/layout/cycle8"/>
    <dgm:cxn modelId="{92396FAB-57FF-4494-A523-D434912D3AEC}" type="presParOf" srcId="{71A16679-83EF-CF44-8C7E-89AFBDFF74DE}" destId="{626F9078-8ADE-D245-9F9A-76A636C11307}" srcOrd="8" destOrd="0" presId="urn:microsoft.com/office/officeart/2005/8/layout/cycle8"/>
    <dgm:cxn modelId="{085EA5BC-B8E9-4ECD-9BBE-F38C4ABAA9D8}" type="presParOf" srcId="{71A16679-83EF-CF44-8C7E-89AFBDFF74DE}" destId="{5439870C-2D8F-A641-968C-73078E5358CE}" srcOrd="9" destOrd="0" presId="urn:microsoft.com/office/officeart/2005/8/layout/cycle8"/>
    <dgm:cxn modelId="{36887D2A-4FB7-4E7F-A585-BF6AE8E79CE3}" type="presParOf" srcId="{71A16679-83EF-CF44-8C7E-89AFBDFF74DE}" destId="{FC9FA8C9-94DE-D649-97D3-47B0FE533449}" srcOrd="10" destOrd="0" presId="urn:microsoft.com/office/officeart/2005/8/layout/cycle8"/>
    <dgm:cxn modelId="{C3EDAB6E-6042-4E4F-AB28-B691D929E802}" type="presParOf" srcId="{71A16679-83EF-CF44-8C7E-89AFBDFF74DE}" destId="{41371D15-4FA9-8545-9135-B973DE3351C0}" srcOrd="11" destOrd="0" presId="urn:microsoft.com/office/officeart/2005/8/layout/cycle8"/>
    <dgm:cxn modelId="{94F1DCC6-1E59-4E45-AA96-3050068E396D}" type="presParOf" srcId="{71A16679-83EF-CF44-8C7E-89AFBDFF74DE}" destId="{C7C738B8-0F16-524D-A766-6D355CE3B041}" srcOrd="12" destOrd="0" presId="urn:microsoft.com/office/officeart/2005/8/layout/cycle8"/>
    <dgm:cxn modelId="{29DA10A9-0006-4566-A3AF-B3D80219AF31}" type="presParOf" srcId="{71A16679-83EF-CF44-8C7E-89AFBDFF74DE}" destId="{B26E4117-CAFB-6043-B1F3-E179F270F74D}" srcOrd="13" destOrd="0" presId="urn:microsoft.com/office/officeart/2005/8/layout/cycle8"/>
    <dgm:cxn modelId="{C85754CC-E929-479C-ACBB-086749D51F81}" type="presParOf" srcId="{71A16679-83EF-CF44-8C7E-89AFBDFF74DE}" destId="{3CE10651-95CF-1C4B-8BF3-BA1920F5682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E3010-8D80-694A-A3AF-77CAC3828FD1}" type="doc">
      <dgm:prSet loTypeId="urn:microsoft.com/office/officeart/2005/8/layout/hProcess9" loCatId="" qsTypeId="urn:microsoft.com/office/officeart/2005/8/quickstyle/3D3" qsCatId="3D" csTypeId="urn:microsoft.com/office/officeart/2005/8/colors/colorful3" csCatId="colorful" phldr="1"/>
      <dgm:spPr/>
      <dgm:t>
        <a:bodyPr/>
        <a:lstStyle/>
        <a:p>
          <a:endParaRPr lang="en-US"/>
        </a:p>
      </dgm:t>
    </dgm:pt>
    <dgm:pt modelId="{AFC0D558-5FB6-B14C-BEA7-4CDEDD959757}">
      <dgm:prSet custT="1"/>
      <dgm:spPr/>
      <dgm:t>
        <a:bodyPr/>
        <a:lstStyle/>
        <a:p>
          <a:pPr rtl="0"/>
          <a:r>
            <a:rPr lang="en-US" sz="3200" b="1" dirty="0" smtClean="0"/>
            <a:t>Multi-channel</a:t>
          </a:r>
          <a:endParaRPr lang="en-US" sz="3200" b="1" dirty="0"/>
        </a:p>
      </dgm:t>
    </dgm:pt>
    <dgm:pt modelId="{508A8D7C-DDF3-1145-8FE6-CE44714E07A2}" type="parTrans" cxnId="{C7863BBE-2283-5543-8190-A9AA83F58921}">
      <dgm:prSet/>
      <dgm:spPr/>
      <dgm:t>
        <a:bodyPr/>
        <a:lstStyle/>
        <a:p>
          <a:endParaRPr lang="en-US"/>
        </a:p>
      </dgm:t>
    </dgm:pt>
    <dgm:pt modelId="{ED3C20A2-11F9-9B46-B47A-C6B87BDB1D1E}" type="sibTrans" cxnId="{C7863BBE-2283-5543-8190-A9AA83F58921}">
      <dgm:prSet/>
      <dgm:spPr/>
      <dgm:t>
        <a:bodyPr/>
        <a:lstStyle/>
        <a:p>
          <a:endParaRPr lang="en-US"/>
        </a:p>
      </dgm:t>
    </dgm:pt>
    <dgm:pt modelId="{EC29D82F-24C1-384A-AC84-A8F48A7F79E2}">
      <dgm:prSet custT="1"/>
      <dgm:spPr/>
      <dgm:t>
        <a:bodyPr/>
        <a:lstStyle/>
        <a:p>
          <a:pPr rtl="0"/>
          <a:r>
            <a:rPr lang="en-US" sz="3200" b="1" dirty="0" smtClean="0"/>
            <a:t>Inclusive &amp; deliberative</a:t>
          </a:r>
          <a:endParaRPr lang="en-US" sz="3200" b="1" dirty="0"/>
        </a:p>
      </dgm:t>
    </dgm:pt>
    <dgm:pt modelId="{F9927994-FFD0-9044-BDE8-D9193553E304}" type="parTrans" cxnId="{0A9B33E4-9798-EB44-AE1C-ED2FAFD28E0B}">
      <dgm:prSet/>
      <dgm:spPr/>
      <dgm:t>
        <a:bodyPr/>
        <a:lstStyle/>
        <a:p>
          <a:endParaRPr lang="en-US"/>
        </a:p>
      </dgm:t>
    </dgm:pt>
    <dgm:pt modelId="{59AAB9C4-139B-2C40-A321-42B22B9FFCDC}" type="sibTrans" cxnId="{0A9B33E4-9798-EB44-AE1C-ED2FAFD28E0B}">
      <dgm:prSet/>
      <dgm:spPr/>
      <dgm:t>
        <a:bodyPr/>
        <a:lstStyle/>
        <a:p>
          <a:endParaRPr lang="en-US"/>
        </a:p>
      </dgm:t>
    </dgm:pt>
    <dgm:pt modelId="{C72143AA-6CDA-1041-A1B2-5886A0BB1AFD}">
      <dgm:prSet custT="1"/>
      <dgm:spPr/>
      <dgm:t>
        <a:bodyPr/>
        <a:lstStyle/>
        <a:p>
          <a:pPr rtl="0"/>
          <a:r>
            <a:rPr lang="en-US" sz="3200" b="1" dirty="0" smtClean="0"/>
            <a:t>Empowered &amp; consequential</a:t>
          </a:r>
          <a:endParaRPr lang="en-US" sz="2400" dirty="0"/>
        </a:p>
      </dgm:t>
    </dgm:pt>
    <dgm:pt modelId="{9077E99A-4144-6946-AFC4-5BD141AEAEC8}" type="parTrans" cxnId="{89AE7F72-DDEA-BB4F-AE7D-008079D8AC7F}">
      <dgm:prSet/>
      <dgm:spPr/>
      <dgm:t>
        <a:bodyPr/>
        <a:lstStyle/>
        <a:p>
          <a:endParaRPr lang="en-US"/>
        </a:p>
      </dgm:t>
    </dgm:pt>
    <dgm:pt modelId="{B9FBAE19-CA2A-C644-B5DE-B4D3F0DEC5CC}" type="sibTrans" cxnId="{89AE7F72-DDEA-BB4F-AE7D-008079D8AC7F}">
      <dgm:prSet/>
      <dgm:spPr/>
      <dgm:t>
        <a:bodyPr/>
        <a:lstStyle/>
        <a:p>
          <a:endParaRPr lang="en-US"/>
        </a:p>
      </dgm:t>
    </dgm:pt>
    <dgm:pt modelId="{A22ED4AD-7C5E-0D42-AD91-B8B8985D591F}" type="pres">
      <dgm:prSet presAssocID="{326E3010-8D80-694A-A3AF-77CAC3828FD1}" presName="CompostProcess" presStyleCnt="0">
        <dgm:presLayoutVars>
          <dgm:dir/>
          <dgm:resizeHandles val="exact"/>
        </dgm:presLayoutVars>
      </dgm:prSet>
      <dgm:spPr/>
      <dgm:t>
        <a:bodyPr/>
        <a:lstStyle/>
        <a:p>
          <a:endParaRPr lang="en-US"/>
        </a:p>
      </dgm:t>
    </dgm:pt>
    <dgm:pt modelId="{24B8A281-8D0E-FE46-B827-82B6446319E1}" type="pres">
      <dgm:prSet presAssocID="{326E3010-8D80-694A-A3AF-77CAC3828FD1}" presName="arrow" presStyleLbl="bgShp" presStyleIdx="0" presStyleCnt="1"/>
      <dgm:spPr/>
    </dgm:pt>
    <dgm:pt modelId="{989A3920-9677-7A41-B4C0-411F4168E8AF}" type="pres">
      <dgm:prSet presAssocID="{326E3010-8D80-694A-A3AF-77CAC3828FD1}" presName="linearProcess" presStyleCnt="0"/>
      <dgm:spPr/>
    </dgm:pt>
    <dgm:pt modelId="{17C54633-2407-6742-A3AE-5ACDC37B14FB}" type="pres">
      <dgm:prSet presAssocID="{AFC0D558-5FB6-B14C-BEA7-4CDEDD959757}" presName="textNode" presStyleLbl="node1" presStyleIdx="0" presStyleCnt="3">
        <dgm:presLayoutVars>
          <dgm:bulletEnabled val="1"/>
        </dgm:presLayoutVars>
      </dgm:prSet>
      <dgm:spPr/>
      <dgm:t>
        <a:bodyPr/>
        <a:lstStyle/>
        <a:p>
          <a:endParaRPr lang="en-US"/>
        </a:p>
      </dgm:t>
    </dgm:pt>
    <dgm:pt modelId="{54A24A95-FA3D-6843-9188-FEC1BC672E9D}" type="pres">
      <dgm:prSet presAssocID="{ED3C20A2-11F9-9B46-B47A-C6B87BDB1D1E}" presName="sibTrans" presStyleCnt="0"/>
      <dgm:spPr/>
    </dgm:pt>
    <dgm:pt modelId="{CCBDA1FD-B537-DF4A-B25A-0BC6656D0EB2}" type="pres">
      <dgm:prSet presAssocID="{EC29D82F-24C1-384A-AC84-A8F48A7F79E2}" presName="textNode" presStyleLbl="node1" presStyleIdx="1" presStyleCnt="3">
        <dgm:presLayoutVars>
          <dgm:bulletEnabled val="1"/>
        </dgm:presLayoutVars>
      </dgm:prSet>
      <dgm:spPr/>
      <dgm:t>
        <a:bodyPr/>
        <a:lstStyle/>
        <a:p>
          <a:endParaRPr lang="en-US"/>
        </a:p>
      </dgm:t>
    </dgm:pt>
    <dgm:pt modelId="{9FF1525C-44D0-E949-AA4B-E4C1DABCBBD3}" type="pres">
      <dgm:prSet presAssocID="{59AAB9C4-139B-2C40-A321-42B22B9FFCDC}" presName="sibTrans" presStyleCnt="0"/>
      <dgm:spPr/>
    </dgm:pt>
    <dgm:pt modelId="{6B6264F8-9B42-424A-82AE-8E5655E37A99}" type="pres">
      <dgm:prSet presAssocID="{C72143AA-6CDA-1041-A1B2-5886A0BB1AFD}" presName="textNode" presStyleLbl="node1" presStyleIdx="2" presStyleCnt="3" custScaleX="110934">
        <dgm:presLayoutVars>
          <dgm:bulletEnabled val="1"/>
        </dgm:presLayoutVars>
      </dgm:prSet>
      <dgm:spPr/>
      <dgm:t>
        <a:bodyPr/>
        <a:lstStyle/>
        <a:p>
          <a:endParaRPr lang="en-US"/>
        </a:p>
      </dgm:t>
    </dgm:pt>
  </dgm:ptLst>
  <dgm:cxnLst>
    <dgm:cxn modelId="{C7863BBE-2283-5543-8190-A9AA83F58921}" srcId="{326E3010-8D80-694A-A3AF-77CAC3828FD1}" destId="{AFC0D558-5FB6-B14C-BEA7-4CDEDD959757}" srcOrd="0" destOrd="0" parTransId="{508A8D7C-DDF3-1145-8FE6-CE44714E07A2}" sibTransId="{ED3C20A2-11F9-9B46-B47A-C6B87BDB1D1E}"/>
    <dgm:cxn modelId="{5833D40B-D1EB-E849-A5FA-AE7AE3BEE63A}" type="presOf" srcId="{AFC0D558-5FB6-B14C-BEA7-4CDEDD959757}" destId="{17C54633-2407-6742-A3AE-5ACDC37B14FB}" srcOrd="0" destOrd="0" presId="urn:microsoft.com/office/officeart/2005/8/layout/hProcess9"/>
    <dgm:cxn modelId="{89AE7F72-DDEA-BB4F-AE7D-008079D8AC7F}" srcId="{326E3010-8D80-694A-A3AF-77CAC3828FD1}" destId="{C72143AA-6CDA-1041-A1B2-5886A0BB1AFD}" srcOrd="2" destOrd="0" parTransId="{9077E99A-4144-6946-AFC4-5BD141AEAEC8}" sibTransId="{B9FBAE19-CA2A-C644-B5DE-B4D3F0DEC5CC}"/>
    <dgm:cxn modelId="{CD419ADF-373D-1C47-86B8-42AE6CB45E19}" type="presOf" srcId="{EC29D82F-24C1-384A-AC84-A8F48A7F79E2}" destId="{CCBDA1FD-B537-DF4A-B25A-0BC6656D0EB2}" srcOrd="0" destOrd="0" presId="urn:microsoft.com/office/officeart/2005/8/layout/hProcess9"/>
    <dgm:cxn modelId="{0A9B33E4-9798-EB44-AE1C-ED2FAFD28E0B}" srcId="{326E3010-8D80-694A-A3AF-77CAC3828FD1}" destId="{EC29D82F-24C1-384A-AC84-A8F48A7F79E2}" srcOrd="1" destOrd="0" parTransId="{F9927994-FFD0-9044-BDE8-D9193553E304}" sibTransId="{59AAB9C4-139B-2C40-A321-42B22B9FFCDC}"/>
    <dgm:cxn modelId="{C24532AF-240F-694A-9F2C-D9EA16920B95}" type="presOf" srcId="{C72143AA-6CDA-1041-A1B2-5886A0BB1AFD}" destId="{6B6264F8-9B42-424A-82AE-8E5655E37A99}" srcOrd="0" destOrd="0" presId="urn:microsoft.com/office/officeart/2005/8/layout/hProcess9"/>
    <dgm:cxn modelId="{5B5A09E5-0023-4445-A890-46A31912A2FD}" type="presOf" srcId="{326E3010-8D80-694A-A3AF-77CAC3828FD1}" destId="{A22ED4AD-7C5E-0D42-AD91-B8B8985D591F}" srcOrd="0" destOrd="0" presId="urn:microsoft.com/office/officeart/2005/8/layout/hProcess9"/>
    <dgm:cxn modelId="{FE879243-BA57-7241-BB09-4A9A1D1ECC2C}" type="presParOf" srcId="{A22ED4AD-7C5E-0D42-AD91-B8B8985D591F}" destId="{24B8A281-8D0E-FE46-B827-82B6446319E1}" srcOrd="0" destOrd="0" presId="urn:microsoft.com/office/officeart/2005/8/layout/hProcess9"/>
    <dgm:cxn modelId="{CE672068-C895-E641-9363-53C0B3FF6AEE}" type="presParOf" srcId="{A22ED4AD-7C5E-0D42-AD91-B8B8985D591F}" destId="{989A3920-9677-7A41-B4C0-411F4168E8AF}" srcOrd="1" destOrd="0" presId="urn:microsoft.com/office/officeart/2005/8/layout/hProcess9"/>
    <dgm:cxn modelId="{62AD75C2-25FF-A844-930D-15CAF8238737}" type="presParOf" srcId="{989A3920-9677-7A41-B4C0-411F4168E8AF}" destId="{17C54633-2407-6742-A3AE-5ACDC37B14FB}" srcOrd="0" destOrd="0" presId="urn:microsoft.com/office/officeart/2005/8/layout/hProcess9"/>
    <dgm:cxn modelId="{D3DEAECD-77AA-6B41-BFE4-BD165219525D}" type="presParOf" srcId="{989A3920-9677-7A41-B4C0-411F4168E8AF}" destId="{54A24A95-FA3D-6843-9188-FEC1BC672E9D}" srcOrd="1" destOrd="0" presId="urn:microsoft.com/office/officeart/2005/8/layout/hProcess9"/>
    <dgm:cxn modelId="{49051AC1-6F26-8F4A-9253-2052898380AE}" type="presParOf" srcId="{989A3920-9677-7A41-B4C0-411F4168E8AF}" destId="{CCBDA1FD-B537-DF4A-B25A-0BC6656D0EB2}" srcOrd="2" destOrd="0" presId="urn:microsoft.com/office/officeart/2005/8/layout/hProcess9"/>
    <dgm:cxn modelId="{7583E629-4F70-5E44-BAE4-3AB46CB80649}" type="presParOf" srcId="{989A3920-9677-7A41-B4C0-411F4168E8AF}" destId="{9FF1525C-44D0-E949-AA4B-E4C1DABCBBD3}" srcOrd="3" destOrd="0" presId="urn:microsoft.com/office/officeart/2005/8/layout/hProcess9"/>
    <dgm:cxn modelId="{4B619039-13A1-3B42-8F78-C5086D8C0FB6}" type="presParOf" srcId="{989A3920-9677-7A41-B4C0-411F4168E8AF}" destId="{6B6264F8-9B42-424A-82AE-8E5655E37A9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F48E-12C6-8743-B17F-B3E9C09B0471}">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55385-E63B-6348-96F0-9DC1CE284D7C}">
      <dsp:nvSpPr>
        <dsp:cNvPr id="0" name=""/>
        <dsp:cNvSpPr/>
      </dsp:nvSpPr>
      <dsp:spPr>
        <a:xfrm>
          <a:off x="496592" y="337694"/>
          <a:ext cx="8029248" cy="675740"/>
        </a:xfrm>
        <a:prstGeom prst="rect">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en-US" sz="2000" b="1" u="sng" kern="1200" dirty="0" smtClean="0"/>
            <a:t>35% </a:t>
          </a:r>
          <a:r>
            <a:rPr lang="en-US" sz="2000" b="1" kern="1200" dirty="0" smtClean="0"/>
            <a:t>of Scottish citizens feel part of how decisions affecting their community are made</a:t>
          </a:r>
          <a:endParaRPr lang="en-US" sz="2000" b="1" kern="1200" dirty="0"/>
        </a:p>
      </dsp:txBody>
      <dsp:txXfrm>
        <a:off x="496592" y="337694"/>
        <a:ext cx="8029248" cy="675740"/>
      </dsp:txXfrm>
    </dsp:sp>
    <dsp:sp modelId="{8CDCA53D-4A66-6D42-B79D-88B1CF0DFE5C}">
      <dsp:nvSpPr>
        <dsp:cNvPr id="0" name=""/>
        <dsp:cNvSpPr/>
      </dsp:nvSpPr>
      <dsp:spPr>
        <a:xfrm>
          <a:off x="74255" y="265449"/>
          <a:ext cx="844675" cy="844675"/>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100000" t="100000"/>
          </a:path>
          <a:tileRect r="-100000" b="-100000"/>
        </a:gra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761AC-9C1E-9540-92C1-31DF9B6B284A}">
      <dsp:nvSpPr>
        <dsp:cNvPr id="0" name=""/>
        <dsp:cNvSpPr/>
      </dsp:nvSpPr>
      <dsp:spPr>
        <a:xfrm>
          <a:off x="884010" y="1351480"/>
          <a:ext cx="7641831" cy="675740"/>
        </a:xfrm>
        <a:prstGeom prst="rect">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77% would get more involved in their community if it was easier to participate in decisions that affect it</a:t>
          </a:r>
          <a:endParaRPr lang="en-US" sz="2000" b="1" kern="1200" dirty="0">
            <a:solidFill>
              <a:schemeClr val="bg1"/>
            </a:solidFill>
          </a:endParaRPr>
        </a:p>
      </dsp:txBody>
      <dsp:txXfrm>
        <a:off x="884010" y="1351480"/>
        <a:ext cx="7641831" cy="675740"/>
      </dsp:txXfrm>
    </dsp:sp>
    <dsp:sp modelId="{49E4D5D6-6776-7D49-B184-4B0C9F2A11BE}">
      <dsp:nvSpPr>
        <dsp:cNvPr id="0" name=""/>
        <dsp:cNvSpPr/>
      </dsp:nvSpPr>
      <dsp:spPr>
        <a:xfrm>
          <a:off x="461672" y="1267013"/>
          <a:ext cx="844675" cy="84467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80683A3B-60CC-DE4C-BFF2-092A9DE15E16}">
      <dsp:nvSpPr>
        <dsp:cNvPr id="0" name=""/>
        <dsp:cNvSpPr/>
      </dsp:nvSpPr>
      <dsp:spPr>
        <a:xfrm>
          <a:off x="884010" y="2365266"/>
          <a:ext cx="7641831" cy="675740"/>
        </a:xfrm>
        <a:prstGeom prst="rect">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en-US" sz="2000" b="1" u="sng" kern="1200" dirty="0" smtClean="0"/>
            <a:t>80% </a:t>
          </a:r>
          <a:r>
            <a:rPr lang="en-US" sz="2000" b="1" kern="1200" dirty="0" smtClean="0"/>
            <a:t>said that people should be involved in deciding how money is spent on local services</a:t>
          </a:r>
          <a:endParaRPr lang="en-US" sz="2000" b="1" kern="1200" dirty="0"/>
        </a:p>
      </dsp:txBody>
      <dsp:txXfrm>
        <a:off x="884010" y="2365266"/>
        <a:ext cx="7641831" cy="675740"/>
      </dsp:txXfrm>
    </dsp:sp>
    <dsp:sp modelId="{E826A133-FCCC-B746-A069-27E2804AC7C1}">
      <dsp:nvSpPr>
        <dsp:cNvPr id="0" name=""/>
        <dsp:cNvSpPr/>
      </dsp:nvSpPr>
      <dsp:spPr>
        <a:xfrm>
          <a:off x="461672" y="2280799"/>
          <a:ext cx="844675" cy="84467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C6B7344E-FFEF-E640-9373-97E6B7025941}">
      <dsp:nvSpPr>
        <dsp:cNvPr id="0" name=""/>
        <dsp:cNvSpPr/>
      </dsp:nvSpPr>
      <dsp:spPr>
        <a:xfrm>
          <a:off x="496592" y="3379053"/>
          <a:ext cx="8029248" cy="675740"/>
        </a:xfrm>
        <a:prstGeom prst="rect">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50800" rIns="50800" bIns="50800" numCol="1" spcCol="1270" anchor="ctr" anchorCtr="0">
          <a:noAutofit/>
        </a:bodyPr>
        <a:lstStyle/>
        <a:p>
          <a:pPr lvl="0" algn="l" defTabSz="889000">
            <a:lnSpc>
              <a:spcPct val="90000"/>
            </a:lnSpc>
            <a:spcBef>
              <a:spcPct val="0"/>
            </a:spcBef>
            <a:spcAft>
              <a:spcPct val="35000"/>
            </a:spcAft>
          </a:pPr>
          <a:r>
            <a:rPr lang="en-US" sz="2000" b="1" u="sng" kern="1200" dirty="0" smtClean="0"/>
            <a:t>96% </a:t>
          </a:r>
          <a:r>
            <a:rPr lang="en-US" sz="2000" b="1" kern="1200" dirty="0" smtClean="0"/>
            <a:t>said that people should be involved in making decisions about how local services are planned and run</a:t>
          </a:r>
        </a:p>
      </dsp:txBody>
      <dsp:txXfrm>
        <a:off x="496592" y="3379053"/>
        <a:ext cx="8029248" cy="675740"/>
      </dsp:txXfrm>
    </dsp:sp>
    <dsp:sp modelId="{DD893D70-CA14-344C-B010-2663730A9080}">
      <dsp:nvSpPr>
        <dsp:cNvPr id="0" name=""/>
        <dsp:cNvSpPr/>
      </dsp:nvSpPr>
      <dsp:spPr>
        <a:xfrm>
          <a:off x="74255" y="3294585"/>
          <a:ext cx="844675" cy="84467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4026-51F3-EE4A-8857-5D22F260F311}">
      <dsp:nvSpPr>
        <dsp:cNvPr id="0" name=""/>
        <dsp:cNvSpPr/>
      </dsp:nvSpPr>
      <dsp:spPr>
        <a:xfrm>
          <a:off x="2219118" y="356615"/>
          <a:ext cx="4608576" cy="4608576"/>
        </a:xfrm>
        <a:prstGeom prst="pie">
          <a:avLst>
            <a:gd name="adj1" fmla="val 16200000"/>
            <a:gd name="adj2" fmla="val 18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Inclusion and diversity</a:t>
          </a:r>
          <a:endParaRPr lang="en-US" sz="3200" b="1" kern="1200" dirty="0"/>
        </a:p>
      </dsp:txBody>
      <dsp:txXfrm>
        <a:off x="4647948" y="1333195"/>
        <a:ext cx="1645920" cy="1371600"/>
      </dsp:txXfrm>
    </dsp:sp>
    <dsp:sp modelId="{9F75E0D9-F5F0-1448-B62C-7D0AC7DE3820}">
      <dsp:nvSpPr>
        <dsp:cNvPr id="0" name=""/>
        <dsp:cNvSpPr/>
      </dsp:nvSpPr>
      <dsp:spPr>
        <a:xfrm>
          <a:off x="2124204" y="521207"/>
          <a:ext cx="4608576" cy="4608576"/>
        </a:xfrm>
        <a:prstGeom prst="pie">
          <a:avLst>
            <a:gd name="adj1" fmla="val 1800000"/>
            <a:gd name="adj2" fmla="val 900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Quality of dialogue and deliberation</a:t>
          </a:r>
          <a:endParaRPr lang="en-US" sz="3200" b="1" kern="1200" dirty="0"/>
        </a:p>
      </dsp:txBody>
      <dsp:txXfrm>
        <a:off x="3221484" y="3511296"/>
        <a:ext cx="2468880" cy="1207008"/>
      </dsp:txXfrm>
    </dsp:sp>
    <dsp:sp modelId="{626F9078-8ADE-D245-9F9A-76A636C11307}">
      <dsp:nvSpPr>
        <dsp:cNvPr id="0" name=""/>
        <dsp:cNvSpPr/>
      </dsp:nvSpPr>
      <dsp:spPr>
        <a:xfrm>
          <a:off x="2029289" y="356615"/>
          <a:ext cx="4608576" cy="4608576"/>
        </a:xfrm>
        <a:prstGeom prst="pie">
          <a:avLst>
            <a:gd name="adj1" fmla="val 9000000"/>
            <a:gd name="adj2" fmla="val 1620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Impact</a:t>
          </a:r>
          <a:r>
            <a:rPr lang="en-US" sz="3200" kern="1200" dirty="0" smtClean="0"/>
            <a:t>: </a:t>
          </a:r>
          <a:r>
            <a:rPr lang="en-US" sz="2000" kern="1200" dirty="0" smtClean="0"/>
            <a:t>clear link to decision making</a:t>
          </a:r>
          <a:endParaRPr lang="en-US" sz="2400" kern="1200" dirty="0"/>
        </a:p>
      </dsp:txBody>
      <dsp:txXfrm>
        <a:off x="2563116" y="1333195"/>
        <a:ext cx="1645920" cy="1371600"/>
      </dsp:txXfrm>
    </dsp:sp>
    <dsp:sp modelId="{C7C738B8-0F16-524D-A766-6D355CE3B041}">
      <dsp:nvSpPr>
        <dsp:cNvPr id="0" name=""/>
        <dsp:cNvSpPr/>
      </dsp:nvSpPr>
      <dsp:spPr>
        <a:xfrm>
          <a:off x="1934206" y="71323"/>
          <a:ext cx="5179161" cy="5179161"/>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6E4117-CAFB-6043-B1F3-E179F270F74D}">
      <dsp:nvSpPr>
        <dsp:cNvPr id="0" name=""/>
        <dsp:cNvSpPr/>
      </dsp:nvSpPr>
      <dsp:spPr>
        <a:xfrm>
          <a:off x="1838911" y="235623"/>
          <a:ext cx="5179161" cy="5179161"/>
        </a:xfrm>
        <a:prstGeom prst="circularArrow">
          <a:avLst>
            <a:gd name="adj1" fmla="val 5085"/>
            <a:gd name="adj2" fmla="val 327528"/>
            <a:gd name="adj3" fmla="val 8671970"/>
            <a:gd name="adj4" fmla="val 1800502"/>
            <a:gd name="adj5" fmla="val 5932"/>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E10651-95CF-1C4B-8BF3-BA1920F5682C}">
      <dsp:nvSpPr>
        <dsp:cNvPr id="0" name=""/>
        <dsp:cNvSpPr/>
      </dsp:nvSpPr>
      <dsp:spPr>
        <a:xfrm>
          <a:off x="1743616" y="71323"/>
          <a:ext cx="5179161" cy="5179161"/>
        </a:xfrm>
        <a:prstGeom prst="circularArrow">
          <a:avLst>
            <a:gd name="adj1" fmla="val 5085"/>
            <a:gd name="adj2" fmla="val 327528"/>
            <a:gd name="adj3" fmla="val 15873039"/>
            <a:gd name="adj4" fmla="val 9000000"/>
            <a:gd name="adj5" fmla="val 5932"/>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A281-8D0E-FE46-B827-82B6446319E1}">
      <dsp:nvSpPr>
        <dsp:cNvPr id="0" name=""/>
        <dsp:cNvSpPr/>
      </dsp:nvSpPr>
      <dsp:spPr>
        <a:xfrm>
          <a:off x="677737" y="0"/>
          <a:ext cx="7681021" cy="5805263"/>
        </a:xfrm>
        <a:prstGeom prst="rightArrow">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7C54633-2407-6742-A3AE-5ACDC37B14FB}">
      <dsp:nvSpPr>
        <dsp:cNvPr id="0" name=""/>
        <dsp:cNvSpPr/>
      </dsp:nvSpPr>
      <dsp:spPr>
        <a:xfrm>
          <a:off x="1052" y="1741579"/>
          <a:ext cx="2641619" cy="232210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Multi-channel</a:t>
          </a:r>
          <a:endParaRPr lang="en-US" sz="3200" b="1" kern="1200" dirty="0"/>
        </a:p>
      </dsp:txBody>
      <dsp:txXfrm>
        <a:off x="114408" y="1854935"/>
        <a:ext cx="2414907" cy="2095393"/>
      </dsp:txXfrm>
    </dsp:sp>
    <dsp:sp modelId="{CCBDA1FD-B537-DF4A-B25A-0BC6656D0EB2}">
      <dsp:nvSpPr>
        <dsp:cNvPr id="0" name=""/>
        <dsp:cNvSpPr/>
      </dsp:nvSpPr>
      <dsp:spPr>
        <a:xfrm>
          <a:off x="3053020" y="1741579"/>
          <a:ext cx="2641619" cy="2322105"/>
        </a:xfrm>
        <a:prstGeom prst="round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Inclusive &amp; deliberative</a:t>
          </a:r>
          <a:endParaRPr lang="en-US" sz="3200" b="1" kern="1200" dirty="0"/>
        </a:p>
      </dsp:txBody>
      <dsp:txXfrm>
        <a:off x="3166376" y="1854935"/>
        <a:ext cx="2414907" cy="2095393"/>
      </dsp:txXfrm>
    </dsp:sp>
    <dsp:sp modelId="{6B6264F8-9B42-424A-82AE-8E5655E37A99}">
      <dsp:nvSpPr>
        <dsp:cNvPr id="0" name=""/>
        <dsp:cNvSpPr/>
      </dsp:nvSpPr>
      <dsp:spPr>
        <a:xfrm>
          <a:off x="6104989" y="1741579"/>
          <a:ext cx="2930454" cy="2322105"/>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Empowered &amp; consequential</a:t>
          </a:r>
          <a:endParaRPr lang="en-US" sz="2400" kern="1200" dirty="0"/>
        </a:p>
      </dsp:txBody>
      <dsp:txXfrm>
        <a:off x="6218345" y="1854935"/>
        <a:ext cx="2703742" cy="20953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75051B6D-04A7-4C9F-B8E0-4F1EAA977F56}" type="datetimeFigureOut">
              <a:rPr lang="en-GB" smtClean="0"/>
              <a:t>23/03/2018</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04677B87-9558-4489-B4A7-8E5DC75850F7}" type="slidenum">
              <a:rPr lang="en-GB" smtClean="0"/>
              <a:t>‹#›</a:t>
            </a:fld>
            <a:endParaRPr lang="en-GB"/>
          </a:p>
        </p:txBody>
      </p:sp>
    </p:spTree>
    <p:extLst>
      <p:ext uri="{BB962C8B-B14F-4D97-AF65-F5344CB8AC3E}">
        <p14:creationId xmlns:p14="http://schemas.microsoft.com/office/powerpoint/2010/main" val="2079944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C5DE1143-60DD-8346-830A-19576731ECD9}" type="datetimeFigureOut">
              <a:rPr lang="en-US" smtClean="0"/>
              <a:t>3/23/2018</a:t>
            </a:fld>
            <a:endParaRPr 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611BFEC-2142-8041-AB73-BE5C6F9556FA}" type="slidenum">
              <a:rPr lang="en-US" smtClean="0"/>
              <a:t>‹#›</a:t>
            </a:fld>
            <a:endParaRPr lang="en-US"/>
          </a:p>
        </p:txBody>
      </p:sp>
    </p:spTree>
    <p:extLst>
      <p:ext uri="{BB962C8B-B14F-4D97-AF65-F5344CB8AC3E}">
        <p14:creationId xmlns:p14="http://schemas.microsoft.com/office/powerpoint/2010/main" val="866741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1</a:t>
            </a:fld>
            <a:endParaRPr lang="en-US"/>
          </a:p>
        </p:txBody>
      </p:sp>
    </p:spTree>
    <p:extLst>
      <p:ext uri="{BB962C8B-B14F-4D97-AF65-F5344CB8AC3E}">
        <p14:creationId xmlns:p14="http://schemas.microsoft.com/office/powerpoint/2010/main" val="385096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PB in Perth</a:t>
            </a:r>
            <a:r>
              <a:rPr lang="en-GB" baseline="0" dirty="0" smtClean="0"/>
              <a:t> and Kinross – 7,000 cast votes, 90 projects funded.  Increased cohesion and community networking</a:t>
            </a:r>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22</a:t>
            </a:fld>
            <a:endParaRPr lang="en-US"/>
          </a:p>
        </p:txBody>
      </p:sp>
    </p:spTree>
    <p:extLst>
      <p:ext uri="{BB962C8B-B14F-4D97-AF65-F5344CB8AC3E}">
        <p14:creationId xmlns:p14="http://schemas.microsoft.com/office/powerpoint/2010/main" val="57277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06CD64-C8FA-E245-9BEF-2E75BF0238F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12496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Milestones in the transition to 2</a:t>
            </a:r>
            <a:r>
              <a:rPr lang="en-US" baseline="30000" dirty="0" smtClean="0"/>
              <a:t>nd</a:t>
            </a:r>
            <a:r>
              <a:rPr lang="en-US" dirty="0" smtClean="0"/>
              <a:t> generation PB: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2016-17 Community Choices Fund and implementation phase of the Community Empowerment (Scotland) Act</a:t>
            </a:r>
            <a:r>
              <a:rPr lang="en-US" dirty="0" smtClean="0">
                <a:effectLst/>
              </a:rPr>
              <a:t> </a:t>
            </a:r>
          </a:p>
          <a:p>
            <a:endParaRPr lang="en-US" dirty="0" smtClean="0">
              <a:effectLst/>
            </a:endParaRPr>
          </a:p>
          <a:p>
            <a:r>
              <a:rPr lang="en-GB" sz="1200" kern="1200" dirty="0" smtClean="0">
                <a:solidFill>
                  <a:schemeClr val="tx1"/>
                </a:solidFill>
                <a:effectLst/>
                <a:latin typeface="+mn-lt"/>
                <a:ea typeface="+mn-ea"/>
                <a:cs typeface="+mn-cs"/>
              </a:rPr>
              <a:t>The development of the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Generation of PB in Scotland can be characterised as organic and grassroots –in the sense that it wasn’t the product of national policy, which is poised to have a stronger influence on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Generation PB. This developmental, iterative and generative growth of PB in Scotland has proven particularly adept at embodying bespoke PB processes and projects driven by local people alongside services and facilitators, and fuelled by a genuine desire and energy to try this new way of working and explore the potential of grant-making via PB.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review makes clear that the majority of processes and projects (for which there was available information) have taken place within disadvantaged areas. The review also suggests, however, that only a minority of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Generation PB has been articulated as having the explicit goal of improving services, opportunities or conditions within disadvantaged areas and addressing inequalities.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impacts of this type of PB are most likely to be related to increasing participants’ confidence and social connections resulting from the PB process, as well some other immediate local benefits resulting from the funded projects. If the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Generation of PB in Scotland is ‘mainstreamed’ in a fashion similar to Brazil, and its application is as a policy instrument then this means a fundamental shift in the way public services are delivered. PB in this form means structural and governance change and redistribution of public resource to disadvantaged regions and communities alongside tailoring service delivery based on community priorities and contexts. The system wide application of PB as a policy instrument is long-term and is more likely to foster the reduction of social and health inequalities in terms of life-course outcomes for disadvantaged communities.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11BFEC-2142-8041-AB73-BE5C6F9556F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0950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06562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E06CD64-C8FA-E245-9BEF-2E75BF0238F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69209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replicated from work by Catherine</a:t>
            </a:r>
            <a:r>
              <a:rPr lang="en-GB" baseline="0" dirty="0" smtClean="0"/>
              <a:t> </a:t>
            </a:r>
            <a:r>
              <a:rPr lang="en-GB" baseline="0" dirty="0" err="1" smtClean="0"/>
              <a:t>Mangan</a:t>
            </a:r>
            <a:r>
              <a:rPr lang="en-GB" baseline="0" dirty="0" smtClean="0"/>
              <a:t>, Catherine Needham and Helen Dickinson (University of Birmingham) –Project: The Twenty-first Century Public Servant/</a:t>
            </a:r>
          </a:p>
          <a:p>
            <a:r>
              <a:rPr lang="en-GB" baseline="0" dirty="0" smtClean="0"/>
              <a:t>Important role of these professionals as boundary spanners and democratic innovators </a:t>
            </a:r>
            <a:endParaRPr lang="en-GB" dirty="0" smtClean="0"/>
          </a:p>
          <a:p>
            <a:pPr lvl="0"/>
            <a:endParaRPr lang="en-GB" dirty="0"/>
          </a:p>
        </p:txBody>
      </p:sp>
      <p:sp>
        <p:nvSpPr>
          <p:cNvPr id="4" name="Slide Number Placeholder 3"/>
          <p:cNvSpPr>
            <a:spLocks noGrp="1"/>
          </p:cNvSpPr>
          <p:nvPr>
            <p:ph type="sldNum" sz="quarter" idx="10"/>
          </p:nvPr>
        </p:nvSpPr>
        <p:spPr/>
        <p:txBody>
          <a:bodyPr/>
          <a:lstStyle/>
          <a:p>
            <a:fld id="{F627D45B-F2E0-4579-BF9B-5A24909F1DB4}"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42429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is currently a sense of public participation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being a disjointed activity.  This is where we want to be – coherent connected collaborative places – supported by the wider system</a:t>
            </a:r>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31</a:t>
            </a:fld>
            <a:endParaRPr lang="en-US"/>
          </a:p>
        </p:txBody>
      </p:sp>
    </p:spTree>
    <p:extLst>
      <p:ext uri="{BB962C8B-B14F-4D97-AF65-F5344CB8AC3E}">
        <p14:creationId xmlns:p14="http://schemas.microsoft.com/office/powerpoint/2010/main" val="250172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32</a:t>
            </a:fld>
            <a:endParaRPr lang="en-US"/>
          </a:p>
        </p:txBody>
      </p:sp>
    </p:spTree>
    <p:extLst>
      <p:ext uri="{BB962C8B-B14F-4D97-AF65-F5344CB8AC3E}">
        <p14:creationId xmlns:p14="http://schemas.microsoft.com/office/powerpoint/2010/main" val="201098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2000" dirty="0" smtClean="0"/>
              <a:t>How does the community plan fit with decisions taken in committees and at the CPP board level?</a:t>
            </a:r>
          </a:p>
          <a:p>
            <a:r>
              <a:rPr lang="en-GB" sz="2000" dirty="0" smtClean="0"/>
              <a:t>From innovations that are disconnected to system change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2000" dirty="0" smtClean="0"/>
          </a:p>
        </p:txBody>
      </p:sp>
      <p:sp>
        <p:nvSpPr>
          <p:cNvPr id="4" name="Slide Number Placeholder 3"/>
          <p:cNvSpPr>
            <a:spLocks noGrp="1"/>
          </p:cNvSpPr>
          <p:nvPr>
            <p:ph type="sldNum" sz="quarter" idx="10"/>
          </p:nvPr>
        </p:nvSpPr>
        <p:spPr/>
        <p:txBody>
          <a:bodyPr/>
          <a:lstStyle/>
          <a:p>
            <a:fld id="{7611BFEC-2142-8041-AB73-BE5C6F9556FA}" type="slidenum">
              <a:rPr lang="en-US" smtClean="0"/>
              <a:t>33</a:t>
            </a:fld>
            <a:endParaRPr lang="en-US"/>
          </a:p>
        </p:txBody>
      </p:sp>
    </p:spTree>
    <p:extLst>
      <p:ext uri="{BB962C8B-B14F-4D97-AF65-F5344CB8AC3E}">
        <p14:creationId xmlns:p14="http://schemas.microsoft.com/office/powerpoint/2010/main" val="258139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Key WWS reports and events to look out for:</a:t>
            </a:r>
          </a:p>
          <a:p>
            <a:r>
              <a:rPr lang="en-GB" baseline="0" dirty="0" smtClean="0"/>
              <a:t>CP Officials survey</a:t>
            </a:r>
          </a:p>
          <a:p>
            <a:r>
              <a:rPr lang="en-GB" baseline="0" dirty="0" smtClean="0"/>
              <a:t>Community Anchors report</a:t>
            </a:r>
          </a:p>
          <a:p>
            <a:r>
              <a:rPr lang="en-GB" baseline="0" dirty="0" smtClean="0"/>
              <a:t>Community Engagement Inclusion Review  - What Citizens Want</a:t>
            </a:r>
          </a:p>
          <a:p>
            <a:r>
              <a:rPr lang="en-GB" baseline="0" dirty="0" smtClean="0"/>
              <a:t>Making Data Meaningful report</a:t>
            </a:r>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34</a:t>
            </a:fld>
            <a:endParaRPr lang="en-US"/>
          </a:p>
        </p:txBody>
      </p:sp>
    </p:spTree>
    <p:extLst>
      <p:ext uri="{BB962C8B-B14F-4D97-AF65-F5344CB8AC3E}">
        <p14:creationId xmlns:p14="http://schemas.microsoft.com/office/powerpoint/2010/main" val="253786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en-US" altLang="en-US" dirty="0">
              <a:latin typeface="Times New Roman" charset="0"/>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4F73E167-F998-F74C-8CC3-AC63DE2ED7A2}" type="slidenum">
              <a:rPr lang="en-US" altLang="en-US" sz="1200">
                <a:solidFill>
                  <a:prstClr val="black"/>
                </a:solidFill>
                <a:latin typeface="Times New Roman" charset="0"/>
              </a:rPr>
              <a:pPr/>
              <a:t>2</a:t>
            </a:fld>
            <a:endParaRPr lang="en-US" altLang="en-US" sz="1200">
              <a:solidFill>
                <a:prstClr val="black"/>
              </a:solidFill>
              <a:latin typeface="Times New Roman" charset="0"/>
            </a:endParaRPr>
          </a:p>
        </p:txBody>
      </p:sp>
    </p:spTree>
    <p:extLst>
      <p:ext uri="{BB962C8B-B14F-4D97-AF65-F5344CB8AC3E}">
        <p14:creationId xmlns:p14="http://schemas.microsoft.com/office/powerpoint/2010/main" val="15683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D0CAB7-7F0C-4107-AB7D-238D47CA3C03}" type="slidenum">
              <a:rPr lang="en-GB" smtClean="0"/>
              <a:t>3</a:t>
            </a:fld>
            <a:endParaRPr lang="en-GB"/>
          </a:p>
        </p:txBody>
      </p:sp>
    </p:spTree>
    <p:extLst>
      <p:ext uri="{BB962C8B-B14F-4D97-AF65-F5344CB8AC3E}">
        <p14:creationId xmlns:p14="http://schemas.microsoft.com/office/powerpoint/2010/main" val="69429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See also the proposals in </a:t>
            </a:r>
            <a:r>
              <a:rPr lang="en-GB" b="0" dirty="0" smtClean="0"/>
              <a:t>Education (Scotland) Bill (consultation</a:t>
            </a:r>
            <a:r>
              <a:rPr lang="en-GB" b="0" baseline="0" dirty="0" smtClean="0"/>
              <a:t> just launched 7</a:t>
            </a:r>
            <a:r>
              <a:rPr lang="en-GB" b="0" baseline="30000" dirty="0" smtClean="0"/>
              <a:t>th</a:t>
            </a:r>
            <a:r>
              <a:rPr lang="en-GB" b="0" baseline="0" dirty="0" smtClean="0"/>
              <a:t> November)</a:t>
            </a:r>
            <a:r>
              <a:rPr lang="en-GB" b="0" dirty="0" smtClean="0"/>
              <a:t> </a:t>
            </a:r>
            <a:r>
              <a:rPr lang="en-GB" dirty="0" smtClean="0"/>
              <a:t>The Bill will improve parental and community engagement in school life and in learning outside of school, and strengthen the voice of children and young people, by actively promoting and supporting pupil participation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11BFEC-2142-8041-AB73-BE5C6F9556FA}" type="slidenum">
              <a:rPr lang="en-US" smtClean="0"/>
              <a:t>9</a:t>
            </a:fld>
            <a:endParaRPr lang="en-US"/>
          </a:p>
        </p:txBody>
      </p:sp>
    </p:spTree>
    <p:extLst>
      <p:ext uri="{BB962C8B-B14F-4D97-AF65-F5344CB8AC3E}">
        <p14:creationId xmlns:p14="http://schemas.microsoft.com/office/powerpoint/2010/main" val="297138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10</a:t>
            </a:fld>
            <a:endParaRPr lang="en-US"/>
          </a:p>
        </p:txBody>
      </p:sp>
    </p:spTree>
    <p:extLst>
      <p:ext uri="{BB962C8B-B14F-4D97-AF65-F5344CB8AC3E}">
        <p14:creationId xmlns:p14="http://schemas.microsoft.com/office/powerpoint/2010/main" val="337556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9825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 Ireland’s citizens assembly, Better Reykjavik,</a:t>
            </a:r>
            <a:r>
              <a:rPr lang="en-US" baseline="0" dirty="0" smtClean="0"/>
              <a:t> Madrid Listens</a:t>
            </a:r>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17</a:t>
            </a:fld>
            <a:endParaRPr lang="en-GB"/>
          </a:p>
        </p:txBody>
      </p:sp>
    </p:spTree>
    <p:extLst>
      <p:ext uri="{BB962C8B-B14F-4D97-AF65-F5344CB8AC3E}">
        <p14:creationId xmlns:p14="http://schemas.microsoft.com/office/powerpoint/2010/main" val="213521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19</a:t>
            </a:fld>
            <a:endParaRPr lang="en-GB"/>
          </a:p>
        </p:txBody>
      </p:sp>
    </p:spTree>
    <p:extLst>
      <p:ext uri="{BB962C8B-B14F-4D97-AF65-F5344CB8AC3E}">
        <p14:creationId xmlns:p14="http://schemas.microsoft.com/office/powerpoint/2010/main" val="419522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11BFEC-2142-8041-AB73-BE5C6F9556FA}" type="slidenum">
              <a:rPr lang="en-US" smtClean="0"/>
              <a:t>20</a:t>
            </a:fld>
            <a:endParaRPr lang="en-US"/>
          </a:p>
        </p:txBody>
      </p:sp>
    </p:spTree>
    <p:extLst>
      <p:ext uri="{BB962C8B-B14F-4D97-AF65-F5344CB8AC3E}">
        <p14:creationId xmlns:p14="http://schemas.microsoft.com/office/powerpoint/2010/main" val="268748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423766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66905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74143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s-ES_tradn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s-ES_tradn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endParaRPr>
          </a:p>
        </p:txBody>
      </p:sp>
      <p:sp>
        <p:nvSpPr>
          <p:cNvPr id="9" name="Slide Number Placeholder 8"/>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endParaRPr>
          </a:p>
        </p:txBody>
      </p:sp>
      <p:sp>
        <p:nvSpPr>
          <p:cNvPr id="4" name="Slide Number Placeholder 3"/>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ES_tradn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662598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ES_tradn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FBAA389-7B1D-EC4D-AAAB-17EC94C140B4}" type="datetimeFigureOut">
              <a:rPr lang="es-ES_tradnl" smtClean="0">
                <a:solidFill>
                  <a:prstClr val="black">
                    <a:tint val="75000"/>
                  </a:prstClr>
                </a:solidFill>
              </a:rPr>
              <a:pPr/>
              <a:t>23/03/2018</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3D78EAC-ECCD-094E-A51A-952EF08C6B1C}" type="slidenum">
              <a:rPr lang="es-ES_tradnl" smtClean="0">
                <a:solidFill>
                  <a:prstClr val="black">
                    <a:tint val="75000"/>
                  </a:prstClr>
                </a:solidFill>
              </a:rPr>
              <a:pPr/>
              <a:t>‹#›</a:t>
            </a:fld>
            <a:endParaRPr lang="es-ES_tradnl">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45E89C-FDD3-7340-A9E5-F1EA490290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80142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945E89C-FDD3-7340-A9E5-F1EA490290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368410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92"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45E89C-FDD3-7340-A9E5-F1EA490290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370599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945E89C-FDD3-7340-A9E5-F1EA490290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2939007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E89C-FDD3-7340-A9E5-F1EA490290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419932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3855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45E89C-FDD3-7340-A9E5-F1EA490290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D0270-D277-7846-9F59-7EA90A49C650}" type="slidenum">
              <a:rPr lang="en-US" smtClean="0"/>
              <a:t>‹#›</a:t>
            </a:fld>
            <a:endParaRPr lang="en-US"/>
          </a:p>
        </p:txBody>
      </p:sp>
    </p:spTree>
    <p:extLst>
      <p:ext uri="{BB962C8B-B14F-4D97-AF65-F5344CB8AC3E}">
        <p14:creationId xmlns:p14="http://schemas.microsoft.com/office/powerpoint/2010/main" val="155936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E89C-FDD3-7340-A9E5-F1EA4902902D}" type="datetimeFigureOut">
              <a:rPr lang="en-US" smtClean="0"/>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0270-D277-7846-9F59-7EA90A49C650}" type="slidenum">
              <a:rPr lang="en-US" smtClean="0"/>
              <a:t>‹#›</a:t>
            </a:fld>
            <a:endParaRPr lang="en-US"/>
          </a:p>
        </p:txBody>
      </p:sp>
    </p:spTree>
    <p:extLst>
      <p:ext uri="{BB962C8B-B14F-4D97-AF65-F5344CB8AC3E}">
        <p14:creationId xmlns:p14="http://schemas.microsoft.com/office/powerpoint/2010/main" val="424651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FBAA389-7B1D-EC4D-AAAB-17EC94C140B4}" type="datetimeFigureOut">
              <a:rPr lang="es-ES_tradnl" smtClean="0">
                <a:solidFill>
                  <a:prstClr val="black">
                    <a:tint val="75000"/>
                  </a:prstClr>
                </a:solidFill>
              </a:rPr>
              <a:pPr defTabSz="685800"/>
              <a:t>23/03/2018</a:t>
            </a:fld>
            <a:endParaRPr lang="es-ES_trad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s-ES_trad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3D78EAC-ECCD-094E-A51A-952EF08C6B1C}" type="slidenum">
              <a:rPr lang="es-ES_tradnl" smtClean="0">
                <a:solidFill>
                  <a:prstClr val="black">
                    <a:tint val="75000"/>
                  </a:prstClr>
                </a:solidFill>
              </a:rPr>
              <a:pPr defTabSz="685800"/>
              <a:t>‹#›</a:t>
            </a:fld>
            <a:endParaRPr lang="es-ES_tradnl">
              <a:solidFill>
                <a:prstClr val="black">
                  <a:tint val="75000"/>
                </a:prstClr>
              </a:solidFill>
            </a:endParaRPr>
          </a:p>
        </p:txBody>
      </p:sp>
    </p:spTree>
    <p:extLst>
      <p:ext uri="{BB962C8B-B14F-4D97-AF65-F5344CB8AC3E}">
        <p14:creationId xmlns:p14="http://schemas.microsoft.com/office/powerpoint/2010/main" val="95464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3923E-BA8B-994E-978E-BCA84F52A057}" type="datetimeFigureOut">
              <a:rPr lang="en-US" smtClean="0">
                <a:solidFill>
                  <a:prstClr val="black">
                    <a:tint val="75000"/>
                  </a:prstClr>
                </a:solidFill>
              </a:rPr>
              <a:pPr/>
              <a:t>3/23/2018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1D6B0-C57B-834E-98D8-D3F2E9194E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9418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294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AA0CDDB-6814-4146-995F-3774964B4B36}"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B1E3C5D-58A1-6C48-95ED-C2C4DE19CD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78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22041"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6991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E89C-FDD3-7340-A9E5-F1EA4902902D}" type="datetimeFigureOut">
              <a:rPr lang="en-US" smtClean="0">
                <a:solidFill>
                  <a:prstClr val="black">
                    <a:tint val="75000"/>
                  </a:prstClr>
                </a:solidFill>
              </a:rPr>
              <a:pPr/>
              <a:t>3/23/2018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D0270-D277-7846-9F59-7EA90A49C6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6505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jp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PowerPoint_Presentation.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730" y="2246761"/>
            <a:ext cx="8110470" cy="1290320"/>
          </a:xfrm>
        </p:spPr>
        <p:txBody>
          <a:bodyPr>
            <a:noAutofit/>
          </a:bodyPr>
          <a:lstStyle/>
          <a:p>
            <a:r>
              <a:rPr lang="en-GB" sz="4000" b="1" dirty="0" smtClean="0">
                <a:solidFill>
                  <a:schemeClr val="accent3">
                    <a:lumMod val="75000"/>
                  </a:schemeClr>
                </a:solidFill>
              </a:rPr>
              <a:t>Community empowerment and </a:t>
            </a:r>
            <a:br>
              <a:rPr lang="en-GB" sz="4000" b="1" dirty="0" smtClean="0">
                <a:solidFill>
                  <a:schemeClr val="accent3">
                    <a:lumMod val="75000"/>
                  </a:schemeClr>
                </a:solidFill>
              </a:rPr>
            </a:br>
            <a:r>
              <a:rPr lang="en-GB" sz="4000" b="1" dirty="0" smtClean="0">
                <a:solidFill>
                  <a:schemeClr val="accent3">
                    <a:lumMod val="75000"/>
                  </a:schemeClr>
                </a:solidFill>
              </a:rPr>
              <a:t>local democracy in Scotland</a:t>
            </a:r>
            <a:br>
              <a:rPr lang="en-GB" sz="4000" b="1" dirty="0" smtClean="0">
                <a:solidFill>
                  <a:schemeClr val="accent3">
                    <a:lumMod val="75000"/>
                  </a:schemeClr>
                </a:solidFill>
              </a:rPr>
            </a:br>
            <a:endParaRPr lang="en-US" sz="2800" b="1" i="1" dirty="0">
              <a:solidFill>
                <a:schemeClr val="accent5">
                  <a:lumMod val="75000"/>
                </a:schemeClr>
              </a:solidFill>
            </a:endParaRPr>
          </a:p>
        </p:txBody>
      </p:sp>
      <p:sp>
        <p:nvSpPr>
          <p:cNvPr id="3" name="Subtitle 2"/>
          <p:cNvSpPr>
            <a:spLocks noGrp="1"/>
          </p:cNvSpPr>
          <p:nvPr>
            <p:ph type="subTitle" idx="1"/>
          </p:nvPr>
        </p:nvSpPr>
        <p:spPr>
          <a:xfrm>
            <a:off x="1160339" y="3629303"/>
            <a:ext cx="6400800" cy="2590800"/>
          </a:xfrm>
        </p:spPr>
        <p:txBody>
          <a:bodyPr>
            <a:noAutofit/>
          </a:bodyPr>
          <a:lstStyle/>
          <a:p>
            <a:endParaRPr lang="en-US" sz="2000" dirty="0" smtClean="0">
              <a:solidFill>
                <a:schemeClr val="accent5">
                  <a:lumMod val="75000"/>
                </a:schemeClr>
              </a:solidFill>
            </a:endParaRPr>
          </a:p>
          <a:p>
            <a:r>
              <a:rPr lang="en-US" sz="2000" dirty="0" smtClean="0">
                <a:solidFill>
                  <a:schemeClr val="tx1"/>
                </a:solidFill>
              </a:rPr>
              <a:t>Dr Claire Bynner</a:t>
            </a:r>
            <a:endParaRPr lang="en-US" sz="2000" dirty="0">
              <a:solidFill>
                <a:schemeClr val="tx1"/>
              </a:solidFill>
            </a:endParaRPr>
          </a:p>
          <a:p>
            <a:r>
              <a:rPr lang="en-US" sz="2000" dirty="0" smtClean="0">
                <a:solidFill>
                  <a:schemeClr val="tx1"/>
                </a:solidFill>
              </a:rPr>
              <a:t>Research Associate, University of Glasgow</a:t>
            </a:r>
          </a:p>
          <a:p>
            <a:r>
              <a:rPr lang="en-US" sz="2000" dirty="0" smtClean="0">
                <a:solidFill>
                  <a:schemeClr val="tx1"/>
                </a:solidFill>
              </a:rPr>
              <a:t>Place-based Approaches Lead, What Works Scotland</a:t>
            </a:r>
          </a:p>
          <a:p>
            <a:r>
              <a:rPr lang="en-US" sz="2000" dirty="0" smtClean="0">
                <a:solidFill>
                  <a:schemeClr val="tx1"/>
                </a:solidFill>
              </a:rPr>
              <a:t>@</a:t>
            </a:r>
            <a:r>
              <a:rPr lang="en-US" sz="2000" dirty="0" err="1" smtClean="0">
                <a:solidFill>
                  <a:schemeClr val="tx1"/>
                </a:solidFill>
              </a:rPr>
              <a:t>claire.bynner</a:t>
            </a:r>
            <a:r>
              <a:rPr lang="en-US" sz="2000" dirty="0" smtClean="0">
                <a:solidFill>
                  <a:schemeClr val="tx1"/>
                </a:solidFill>
              </a:rPr>
              <a:t>  @</a:t>
            </a:r>
            <a:r>
              <a:rPr lang="en-US" sz="2000" dirty="0" err="1" smtClean="0">
                <a:solidFill>
                  <a:schemeClr val="tx1"/>
                </a:solidFill>
              </a:rPr>
              <a:t>WWScot</a:t>
            </a:r>
            <a:endParaRPr lang="en-US" sz="2000" dirty="0">
              <a:solidFill>
                <a:schemeClr val="tx1"/>
              </a:solidFill>
            </a:endParaRPr>
          </a:p>
          <a:p>
            <a:endParaRPr lang="en-US" sz="2000" dirty="0" smtClean="0">
              <a:solidFill>
                <a:schemeClr val="accent5">
                  <a:lumMod val="75000"/>
                </a:schemeClr>
              </a:solidFill>
            </a:endParaRPr>
          </a:p>
          <a:p>
            <a:endParaRPr lang="en-US" sz="2000" dirty="0">
              <a:solidFill>
                <a:schemeClr val="accent5">
                  <a:lumMod val="75000"/>
                </a:schemeClr>
              </a:solidFill>
            </a:endParaRPr>
          </a:p>
        </p:txBody>
      </p:sp>
      <p:pic>
        <p:nvPicPr>
          <p:cNvPr id="4" name="Picture 3" descr="WWlogo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709" y="178295"/>
            <a:ext cx="1794160" cy="1085697"/>
          </a:xfrm>
          <a:prstGeom prst="rect">
            <a:avLst/>
          </a:prstGeom>
        </p:spPr>
      </p:pic>
    </p:spTree>
    <p:extLst>
      <p:ext uri="{BB962C8B-B14F-4D97-AF65-F5344CB8AC3E}">
        <p14:creationId xmlns:p14="http://schemas.microsoft.com/office/powerpoint/2010/main" val="2854200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chemeClr val="accent5">
              <a:lumMod val="20000"/>
              <a:lumOff val="80000"/>
            </a:schemeClr>
          </a:solidFill>
        </p:spPr>
        <p:txBody>
          <a:bodyPr>
            <a:noAutofit/>
          </a:bodyPr>
          <a:lstStyle/>
          <a:p>
            <a:r>
              <a:rPr lang="en-GB" sz="3200" b="1" dirty="0">
                <a:solidFill>
                  <a:schemeClr val="accent5">
                    <a:lumMod val="75000"/>
                  </a:schemeClr>
                </a:solidFill>
              </a:rPr>
              <a:t>E</a:t>
            </a:r>
            <a:r>
              <a:rPr lang="en-GB" sz="3200" b="1" dirty="0" smtClean="0">
                <a:solidFill>
                  <a:schemeClr val="accent5">
                    <a:lumMod val="75000"/>
                  </a:schemeClr>
                </a:solidFill>
              </a:rPr>
              <a:t>volving role of citizens: 2 stories can be told </a:t>
            </a:r>
            <a:endParaRPr lang="en-GB" sz="3200" b="1" dirty="0">
              <a:solidFill>
                <a:schemeClr val="accent5">
                  <a:lumMod val="75000"/>
                </a:schemeClr>
              </a:solidFill>
            </a:endParaRPr>
          </a:p>
        </p:txBody>
      </p:sp>
      <p:sp>
        <p:nvSpPr>
          <p:cNvPr id="5" name="Text Placeholder 4"/>
          <p:cNvSpPr>
            <a:spLocks noGrp="1"/>
          </p:cNvSpPr>
          <p:nvPr>
            <p:ph type="body" idx="1"/>
          </p:nvPr>
        </p:nvSpPr>
        <p:spPr>
          <a:xfrm>
            <a:off x="457200" y="620688"/>
            <a:ext cx="4040188" cy="639762"/>
          </a:xfrm>
        </p:spPr>
        <p:txBody>
          <a:bodyPr>
            <a:normAutofit/>
          </a:bodyPr>
          <a:lstStyle/>
          <a:p>
            <a:pPr algn="ctr"/>
            <a:r>
              <a:rPr lang="en-US" sz="2800" dirty="0" smtClean="0">
                <a:solidFill>
                  <a:schemeClr val="tx2">
                    <a:lumMod val="60000"/>
                    <a:lumOff val="40000"/>
                  </a:schemeClr>
                </a:solidFill>
              </a:rPr>
              <a:t>Story of decline</a:t>
            </a:r>
            <a:endParaRPr lang="en-US" sz="2800" dirty="0">
              <a:solidFill>
                <a:schemeClr val="tx2">
                  <a:lumMod val="60000"/>
                  <a:lumOff val="40000"/>
                </a:schemeClr>
              </a:solidFill>
            </a:endParaRPr>
          </a:p>
        </p:txBody>
      </p:sp>
      <p:sp>
        <p:nvSpPr>
          <p:cNvPr id="3" name="Content Placeholder 2"/>
          <p:cNvSpPr>
            <a:spLocks noGrp="1"/>
          </p:cNvSpPr>
          <p:nvPr>
            <p:ph sz="half" idx="2"/>
          </p:nvPr>
        </p:nvSpPr>
        <p:spPr>
          <a:xfrm>
            <a:off x="251520" y="1263136"/>
            <a:ext cx="4245868" cy="5594864"/>
          </a:xfrm>
          <a:solidFill>
            <a:schemeClr val="accent1">
              <a:lumMod val="40000"/>
              <a:lumOff val="60000"/>
            </a:schemeClr>
          </a:solidFill>
        </p:spPr>
        <p:txBody>
          <a:bodyPr>
            <a:normAutofit/>
          </a:bodyPr>
          <a:lstStyle/>
          <a:p>
            <a:pPr>
              <a:spcAft>
                <a:spcPts val="600"/>
              </a:spcAft>
            </a:pPr>
            <a:r>
              <a:rPr lang="en-GB" sz="2800" dirty="0" smtClean="0"/>
              <a:t>Declining… </a:t>
            </a:r>
          </a:p>
          <a:p>
            <a:pPr lvl="1">
              <a:spcAft>
                <a:spcPts val="600"/>
              </a:spcAft>
            </a:pPr>
            <a:r>
              <a:rPr lang="en-GB" sz="2400" dirty="0" smtClean="0"/>
              <a:t>Voter </a:t>
            </a:r>
            <a:r>
              <a:rPr lang="en-GB" sz="2400" b="1" dirty="0" smtClean="0"/>
              <a:t>turnout</a:t>
            </a:r>
            <a:r>
              <a:rPr lang="en-GB" sz="2400" dirty="0" smtClean="0"/>
              <a:t> in elections</a:t>
            </a:r>
          </a:p>
          <a:p>
            <a:pPr lvl="1">
              <a:spcAft>
                <a:spcPts val="600"/>
              </a:spcAft>
            </a:pPr>
            <a:r>
              <a:rPr lang="en-GB" sz="2400" b="1" dirty="0" smtClean="0"/>
              <a:t>Trust</a:t>
            </a:r>
            <a:r>
              <a:rPr lang="en-GB" sz="2400" dirty="0" smtClean="0"/>
              <a:t> in &amp; </a:t>
            </a:r>
            <a:r>
              <a:rPr lang="en-GB" sz="2400" b="1" dirty="0" smtClean="0"/>
              <a:t>legitimacy</a:t>
            </a:r>
            <a:r>
              <a:rPr lang="en-GB" sz="2400" dirty="0" smtClean="0"/>
              <a:t> of traditional institutions of public life (e.g. government, media, parties, unions, community associations, </a:t>
            </a:r>
            <a:r>
              <a:rPr lang="en-GB" sz="2400" dirty="0" err="1" smtClean="0"/>
              <a:t>etc</a:t>
            </a:r>
            <a:r>
              <a:rPr lang="en-GB" sz="2400" dirty="0" smtClean="0"/>
              <a:t>)</a:t>
            </a:r>
            <a:endParaRPr lang="en-GB" sz="2400" dirty="0"/>
          </a:p>
          <a:p>
            <a:pPr lvl="1">
              <a:spcAft>
                <a:spcPts val="600"/>
              </a:spcAft>
            </a:pPr>
            <a:r>
              <a:rPr lang="en-GB" sz="2400" b="1" dirty="0"/>
              <a:t>S</a:t>
            </a:r>
            <a:r>
              <a:rPr lang="en-GB" sz="2400" b="1" dirty="0" smtClean="0"/>
              <a:t>ocial capital</a:t>
            </a:r>
            <a:r>
              <a:rPr lang="en-GB" sz="2400" dirty="0" smtClean="0"/>
              <a:t>: community ‘ethos’ &amp; networks </a:t>
            </a:r>
            <a:endParaRPr lang="en-GB" sz="2000" dirty="0" smtClean="0"/>
          </a:p>
          <a:p>
            <a:pPr marL="0" indent="0">
              <a:spcAft>
                <a:spcPts val="600"/>
              </a:spcAft>
              <a:buNone/>
            </a:pPr>
            <a:r>
              <a:rPr lang="en-GB" sz="1800" dirty="0" smtClean="0"/>
              <a:t>(Dalton 2005; Putnam 2001)</a:t>
            </a:r>
          </a:p>
        </p:txBody>
      </p:sp>
      <p:sp>
        <p:nvSpPr>
          <p:cNvPr id="6" name="Text Placeholder 5"/>
          <p:cNvSpPr>
            <a:spLocks noGrp="1"/>
          </p:cNvSpPr>
          <p:nvPr>
            <p:ph type="body" sz="quarter" idx="3"/>
          </p:nvPr>
        </p:nvSpPr>
        <p:spPr>
          <a:xfrm>
            <a:off x="4648058" y="620688"/>
            <a:ext cx="4041775" cy="639762"/>
          </a:xfrm>
        </p:spPr>
        <p:txBody>
          <a:bodyPr>
            <a:normAutofit/>
          </a:bodyPr>
          <a:lstStyle/>
          <a:p>
            <a:pPr algn="ctr"/>
            <a:r>
              <a:rPr lang="en-US" sz="2800" dirty="0" smtClean="0">
                <a:solidFill>
                  <a:schemeClr val="accent3">
                    <a:lumMod val="75000"/>
                  </a:schemeClr>
                </a:solidFill>
              </a:rPr>
              <a:t>Story of progress</a:t>
            </a:r>
            <a:endParaRPr lang="en-US" sz="2800" dirty="0">
              <a:solidFill>
                <a:schemeClr val="accent3">
                  <a:lumMod val="75000"/>
                </a:schemeClr>
              </a:solidFill>
            </a:endParaRPr>
          </a:p>
        </p:txBody>
      </p:sp>
      <p:sp>
        <p:nvSpPr>
          <p:cNvPr id="7" name="Content Placeholder 6"/>
          <p:cNvSpPr>
            <a:spLocks noGrp="1"/>
          </p:cNvSpPr>
          <p:nvPr>
            <p:ph sz="quarter" idx="4"/>
          </p:nvPr>
        </p:nvSpPr>
        <p:spPr>
          <a:xfrm>
            <a:off x="4645025" y="1260450"/>
            <a:ext cx="4247455" cy="5597550"/>
          </a:xfrm>
          <a:solidFill>
            <a:schemeClr val="accent3">
              <a:lumMod val="60000"/>
              <a:lumOff val="40000"/>
            </a:schemeClr>
          </a:solidFill>
        </p:spPr>
        <p:txBody>
          <a:bodyPr>
            <a:normAutofit/>
          </a:bodyPr>
          <a:lstStyle/>
          <a:p>
            <a:pPr>
              <a:spcAft>
                <a:spcPts val="600"/>
              </a:spcAft>
            </a:pPr>
            <a:r>
              <a:rPr lang="en-GB" dirty="0" smtClean="0"/>
              <a:t>What’s happening is that </a:t>
            </a:r>
            <a:r>
              <a:rPr lang="en-GB" b="1" dirty="0" smtClean="0"/>
              <a:t>citizens are becoming:</a:t>
            </a:r>
          </a:p>
          <a:p>
            <a:pPr lvl="1">
              <a:spcAft>
                <a:spcPts val="600"/>
              </a:spcAft>
            </a:pPr>
            <a:r>
              <a:rPr lang="en-GB" dirty="0" smtClean="0"/>
              <a:t>better educated, more knowledgeable and critical;</a:t>
            </a:r>
            <a:endParaRPr lang="en-GB" dirty="0"/>
          </a:p>
          <a:p>
            <a:pPr lvl="1">
              <a:spcAft>
                <a:spcPts val="600"/>
              </a:spcAft>
            </a:pPr>
            <a:r>
              <a:rPr lang="en-GB" dirty="0" smtClean="0"/>
              <a:t>less deferential</a:t>
            </a:r>
            <a:r>
              <a:rPr lang="en-GB" dirty="0"/>
              <a:t> </a:t>
            </a:r>
            <a:r>
              <a:rPr lang="en-GB" dirty="0" smtClean="0"/>
              <a:t>to traditional authority and elite-driven / hierarchical forms of governance;</a:t>
            </a:r>
          </a:p>
          <a:p>
            <a:pPr lvl="1">
              <a:spcAft>
                <a:spcPts val="600"/>
              </a:spcAft>
            </a:pPr>
            <a:r>
              <a:rPr lang="en-GB" dirty="0"/>
              <a:t>d</a:t>
            </a:r>
            <a:r>
              <a:rPr lang="en-GB" dirty="0" smtClean="0"/>
              <a:t>ismissive of conventional channels and engaged in alternative mechanisms of political expression;</a:t>
            </a:r>
          </a:p>
          <a:p>
            <a:pPr>
              <a:spcAft>
                <a:spcPts val="600"/>
              </a:spcAft>
            </a:pPr>
            <a:r>
              <a:rPr lang="en-GB" dirty="0"/>
              <a:t>T</a:t>
            </a:r>
            <a:r>
              <a:rPr lang="en-GB" dirty="0" smtClean="0"/>
              <a:t>he </a:t>
            </a:r>
            <a:r>
              <a:rPr lang="en-GB" b="1" dirty="0" smtClean="0"/>
              <a:t>myth of public apathy</a:t>
            </a:r>
            <a:endParaRPr lang="en-GB" sz="2000" b="1" dirty="0" smtClean="0"/>
          </a:p>
          <a:p>
            <a:pPr marL="0" indent="0">
              <a:spcAft>
                <a:spcPts val="600"/>
              </a:spcAft>
              <a:buNone/>
            </a:pPr>
            <a:r>
              <a:rPr lang="en-GB" sz="1800" dirty="0" smtClean="0"/>
              <a:t>(Norris 2002;Castells 2012;Eliasoph1998)</a:t>
            </a:r>
            <a:endParaRPr lang="en-GB" sz="1800" dirty="0"/>
          </a:p>
        </p:txBody>
      </p:sp>
    </p:spTree>
    <p:extLst>
      <p:ext uri="{BB962C8B-B14F-4D97-AF65-F5344CB8AC3E}">
        <p14:creationId xmlns:p14="http://schemas.microsoft.com/office/powerpoint/2010/main" val="34668609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nvPr>
        </p:nvGraphicFramePr>
        <p:xfrm>
          <a:off x="134470" y="1844824"/>
          <a:ext cx="858621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itle 2"/>
          <p:cNvSpPr>
            <a:spLocks noGrp="1"/>
          </p:cNvSpPr>
          <p:nvPr>
            <p:ph type="title"/>
          </p:nvPr>
        </p:nvSpPr>
        <p:spPr>
          <a:xfrm>
            <a:off x="0" y="344121"/>
            <a:ext cx="8931049" cy="1187308"/>
          </a:xfrm>
        </p:spPr>
        <p:txBody>
          <a:bodyPr>
            <a:noAutofit/>
          </a:bodyPr>
          <a:lstStyle/>
          <a:p>
            <a:r>
              <a:rPr lang="en-US" sz="3200" b="1" dirty="0">
                <a:solidFill>
                  <a:srgbClr val="70AD47">
                    <a:lumMod val="75000"/>
                  </a:srgbClr>
                </a:solidFill>
                <a:latin typeface="+mn-lt"/>
              </a:rPr>
              <a:t>Participation in local decision-making in Scotland </a:t>
            </a:r>
            <a:r>
              <a:rPr lang="en-US" sz="3200" b="1" dirty="0" smtClean="0">
                <a:solidFill>
                  <a:schemeClr val="accent3">
                    <a:lumMod val="75000"/>
                  </a:schemeClr>
                </a:solidFill>
                <a:latin typeface="+mn-lt"/>
              </a:rPr>
              <a:t/>
            </a:r>
            <a:br>
              <a:rPr lang="en-US" sz="3200" b="1" dirty="0" smtClean="0">
                <a:solidFill>
                  <a:schemeClr val="accent3">
                    <a:lumMod val="75000"/>
                  </a:schemeClr>
                </a:solidFill>
                <a:latin typeface="+mn-lt"/>
              </a:rPr>
            </a:br>
            <a:r>
              <a:rPr lang="en-US" sz="3200" b="1" dirty="0" smtClean="0">
                <a:solidFill>
                  <a:schemeClr val="accent5">
                    <a:lumMod val="75000"/>
                  </a:schemeClr>
                </a:solidFill>
                <a:latin typeface="+mn-lt"/>
              </a:rPr>
              <a:t>deficits and aspirations</a:t>
            </a:r>
            <a:r>
              <a:rPr lang="en-US" sz="3200" b="1" dirty="0" smtClean="0">
                <a:solidFill>
                  <a:srgbClr val="31859C"/>
                </a:solidFill>
                <a:latin typeface="+mn-lt"/>
              </a:rPr>
              <a:t/>
            </a:r>
            <a:br>
              <a:rPr lang="en-US" sz="3200" b="1" dirty="0" smtClean="0">
                <a:solidFill>
                  <a:srgbClr val="31859C"/>
                </a:solidFill>
                <a:latin typeface="+mn-lt"/>
              </a:rPr>
            </a:br>
            <a:r>
              <a:rPr lang="en-US" sz="2400" dirty="0" smtClean="0">
                <a:latin typeface="+mn-lt"/>
              </a:rPr>
              <a:t>(Scottish </a:t>
            </a:r>
            <a:r>
              <a:rPr lang="en-US" sz="2400" dirty="0">
                <a:latin typeface="+mn-lt"/>
              </a:rPr>
              <a:t>Social Attitudes Survey </a:t>
            </a:r>
            <a:r>
              <a:rPr lang="en-US" sz="2400" dirty="0" smtClean="0">
                <a:latin typeface="+mn-lt"/>
              </a:rPr>
              <a:t>2015 + </a:t>
            </a:r>
            <a:r>
              <a:rPr lang="en-US" sz="2400" dirty="0" err="1" smtClean="0">
                <a:latin typeface="+mn-lt"/>
              </a:rPr>
              <a:t>Ipsos</a:t>
            </a:r>
            <a:r>
              <a:rPr lang="en-US" sz="2400" dirty="0" smtClean="0">
                <a:latin typeface="+mn-lt"/>
              </a:rPr>
              <a:t> Mori 2014)</a:t>
            </a:r>
            <a:endParaRPr lang="en-US" sz="2400" dirty="0">
              <a:solidFill>
                <a:srgbClr val="31859C"/>
              </a:solidFill>
              <a:latin typeface="+mn-lt"/>
            </a:endParaRPr>
          </a:p>
        </p:txBody>
      </p:sp>
    </p:spTree>
    <p:extLst>
      <p:ext uri="{BB962C8B-B14F-4D97-AF65-F5344CB8AC3E}">
        <p14:creationId xmlns:p14="http://schemas.microsoft.com/office/powerpoint/2010/main" val="1972142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0807"/>
            <a:ext cx="8229600" cy="2058178"/>
          </a:xfrm>
        </p:spPr>
        <p:txBody>
          <a:bodyPr>
            <a:noAutofit/>
          </a:bodyPr>
          <a:lstStyle/>
          <a:p>
            <a:r>
              <a:rPr lang="en-GB" sz="6000" b="1" dirty="0" smtClean="0">
                <a:solidFill>
                  <a:srgbClr val="77933C"/>
                </a:solidFill>
              </a:rPr>
              <a:t>In the last 12 months, </a:t>
            </a:r>
            <a:br>
              <a:rPr lang="en-GB" sz="6000" b="1" dirty="0" smtClean="0">
                <a:solidFill>
                  <a:srgbClr val="77933C"/>
                </a:solidFill>
              </a:rPr>
            </a:br>
            <a:r>
              <a:rPr lang="en-GB" sz="6000" b="1" dirty="0" smtClean="0">
                <a:solidFill>
                  <a:srgbClr val="77933C"/>
                </a:solidFill>
              </a:rPr>
              <a:t/>
            </a:r>
            <a:br>
              <a:rPr lang="en-GB" sz="6000" b="1" dirty="0" smtClean="0">
                <a:solidFill>
                  <a:srgbClr val="77933C"/>
                </a:solidFill>
              </a:rPr>
            </a:br>
            <a:r>
              <a:rPr lang="en-GB" sz="5400" b="1" dirty="0" smtClean="0">
                <a:solidFill>
                  <a:srgbClr val="77933C"/>
                </a:solidFill>
              </a:rPr>
              <a:t>have you participated in a local forum to discuss policy or community issues?</a:t>
            </a:r>
            <a:endParaRPr lang="en-GB" sz="5400" b="1" dirty="0">
              <a:solidFill>
                <a:srgbClr val="77933C"/>
              </a:solidFill>
            </a:endParaRPr>
          </a:p>
        </p:txBody>
      </p:sp>
    </p:spTree>
    <p:extLst>
      <p:ext uri="{BB962C8B-B14F-4D97-AF65-F5344CB8AC3E}">
        <p14:creationId xmlns:p14="http://schemas.microsoft.com/office/powerpoint/2010/main" val="847293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35317"/>
          </a:xfrm>
        </p:spPr>
        <p:txBody>
          <a:bodyPr>
            <a:normAutofit/>
          </a:bodyPr>
          <a:lstStyle/>
          <a:p>
            <a:r>
              <a:rPr lang="en-GB" sz="3600" b="1" dirty="0" smtClean="0">
                <a:solidFill>
                  <a:srgbClr val="77933C"/>
                </a:solidFill>
              </a:rPr>
              <a:t>Stay standing if at that forum there was a reasonable</a:t>
            </a:r>
            <a:r>
              <a:rPr lang="en-US" sz="3600" b="1" dirty="0" smtClean="0">
                <a:solidFill>
                  <a:srgbClr val="77933C"/>
                </a:solidFill>
              </a:rPr>
              <a:t>…</a:t>
            </a:r>
            <a:endParaRPr lang="en-GB" sz="3600" b="1" dirty="0">
              <a:solidFill>
                <a:srgbClr val="77933C"/>
              </a:solidFill>
            </a:endParaRPr>
          </a:p>
        </p:txBody>
      </p:sp>
      <p:sp>
        <p:nvSpPr>
          <p:cNvPr id="4" name="Content Placeholder 3"/>
          <p:cNvSpPr>
            <a:spLocks noGrp="1"/>
          </p:cNvSpPr>
          <p:nvPr>
            <p:ph idx="1"/>
          </p:nvPr>
        </p:nvSpPr>
        <p:spPr>
          <a:xfrm>
            <a:off x="457200" y="1863917"/>
            <a:ext cx="8229600" cy="4678687"/>
          </a:xfrm>
        </p:spPr>
        <p:txBody>
          <a:bodyPr>
            <a:normAutofit lnSpcReduction="10000"/>
          </a:bodyPr>
          <a:lstStyle/>
          <a:p>
            <a:r>
              <a:rPr lang="en-US" sz="2800" dirty="0" smtClean="0"/>
              <a:t>…</a:t>
            </a:r>
            <a:r>
              <a:rPr lang="en-US" sz="2800" dirty="0" err="1" smtClean="0"/>
              <a:t>g</a:t>
            </a:r>
            <a:r>
              <a:rPr lang="en-GB" sz="2800" dirty="0" smtClean="0"/>
              <a:t>ender balance</a:t>
            </a:r>
          </a:p>
          <a:p>
            <a:r>
              <a:rPr lang="en-US" sz="2800" dirty="0" smtClean="0"/>
              <a:t>…</a:t>
            </a:r>
            <a:r>
              <a:rPr lang="en-US" sz="2800" dirty="0" err="1" smtClean="0"/>
              <a:t>m</a:t>
            </a:r>
            <a:r>
              <a:rPr lang="en-GB" sz="2800" dirty="0" smtClean="0"/>
              <a:t>ix of personal and professional backgrounds</a:t>
            </a:r>
          </a:p>
          <a:p>
            <a:r>
              <a:rPr lang="en-US" sz="2800" dirty="0" smtClean="0"/>
              <a:t>…</a:t>
            </a:r>
            <a:r>
              <a:rPr lang="en-GB" sz="2800" dirty="0" smtClean="0"/>
              <a:t>range of perspectives and opinions</a:t>
            </a:r>
          </a:p>
          <a:p>
            <a:r>
              <a:rPr lang="en-US" sz="2800" dirty="0" smtClean="0"/>
              <a:t>… age range (i.e. 3 generations)</a:t>
            </a:r>
          </a:p>
          <a:p>
            <a:r>
              <a:rPr lang="en-US" sz="2800" dirty="0" smtClean="0"/>
              <a:t>… income range</a:t>
            </a:r>
          </a:p>
          <a:p>
            <a:r>
              <a:rPr lang="en-US" sz="2800" dirty="0" smtClean="0"/>
              <a:t>…sense that most participants felt included and influential</a:t>
            </a:r>
          </a:p>
          <a:p>
            <a:r>
              <a:rPr lang="en-US" sz="2800" dirty="0" smtClean="0"/>
              <a:t>…sense that most participants enjoyed it</a:t>
            </a:r>
          </a:p>
          <a:p>
            <a:r>
              <a:rPr lang="en-US" sz="2800" dirty="0" smtClean="0"/>
              <a:t>… sense that their participation would have a clear impact </a:t>
            </a:r>
            <a:endParaRPr lang="en-GB" sz="2800" dirty="0"/>
          </a:p>
        </p:txBody>
      </p:sp>
    </p:spTree>
    <p:extLst>
      <p:ext uri="{BB962C8B-B14F-4D97-AF65-F5344CB8AC3E}">
        <p14:creationId xmlns:p14="http://schemas.microsoft.com/office/powerpoint/2010/main" val="15317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GB" sz="3600" b="1" dirty="0" smtClean="0">
                <a:solidFill>
                  <a:srgbClr val="31859C"/>
                </a:solidFill>
              </a:rPr>
              <a:t>Key challenges in organising </a:t>
            </a:r>
            <a:br>
              <a:rPr lang="en-GB" sz="3600" b="1" dirty="0" smtClean="0">
                <a:solidFill>
                  <a:srgbClr val="31859C"/>
                </a:solidFill>
              </a:rPr>
            </a:br>
            <a:r>
              <a:rPr lang="en-GB" sz="3600" b="1" dirty="0" smtClean="0">
                <a:solidFill>
                  <a:srgbClr val="31859C"/>
                </a:solidFill>
              </a:rPr>
              <a:t>public participation processes</a:t>
            </a:r>
            <a:endParaRPr lang="en-GB" sz="3600" b="1" dirty="0">
              <a:solidFill>
                <a:srgbClr val="31859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0261081"/>
              </p:ext>
            </p:extLst>
          </p:nvPr>
        </p:nvGraphicFramePr>
        <p:xfrm>
          <a:off x="179512" y="1371600"/>
          <a:ext cx="8856984"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40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43778"/>
            <a:ext cx="9144000" cy="3430657"/>
          </a:xfrm>
        </p:spPr>
        <p:txBody>
          <a:bodyPr>
            <a:noAutofit/>
          </a:bodyPr>
          <a:lstStyle/>
          <a:p>
            <a:pPr marL="457200" lvl="1" indent="0">
              <a:lnSpc>
                <a:spcPct val="70000"/>
              </a:lnSpc>
              <a:spcAft>
                <a:spcPts val="1200"/>
              </a:spcAft>
              <a:buNone/>
            </a:pPr>
            <a:r>
              <a:rPr lang="en-US" sz="8000" dirty="0" smtClean="0">
                <a:solidFill>
                  <a:srgbClr val="77933C"/>
                </a:solidFill>
              </a:rPr>
              <a:t>What Works </a:t>
            </a:r>
            <a:r>
              <a:rPr lang="en-US" sz="8000" dirty="0" smtClean="0">
                <a:solidFill>
                  <a:schemeClr val="accent5">
                    <a:lumMod val="75000"/>
                  </a:schemeClr>
                </a:solidFill>
              </a:rPr>
              <a:t>in public participation?</a:t>
            </a:r>
          </a:p>
          <a:p>
            <a:pPr marL="457200" lvl="1" indent="0">
              <a:lnSpc>
                <a:spcPct val="70000"/>
              </a:lnSpc>
              <a:spcAft>
                <a:spcPts val="1200"/>
              </a:spcAft>
              <a:buNone/>
            </a:pPr>
            <a:r>
              <a:rPr lang="en-GB" sz="8000" dirty="0" smtClean="0">
                <a:solidFill>
                  <a:schemeClr val="accent5">
                    <a:lumMod val="75000"/>
                  </a:schemeClr>
                </a:solidFill>
              </a:rPr>
              <a:t/>
            </a:r>
            <a:br>
              <a:rPr lang="en-GB" sz="8000" dirty="0" smtClean="0">
                <a:solidFill>
                  <a:schemeClr val="accent5">
                    <a:lumMod val="75000"/>
                  </a:schemeClr>
                </a:solidFill>
              </a:rPr>
            </a:br>
            <a:endParaRPr lang="en-GB" sz="8000" dirty="0">
              <a:solidFill>
                <a:schemeClr val="accent5">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09" y="3928634"/>
            <a:ext cx="6904383" cy="1988462"/>
          </a:xfrm>
          <a:prstGeom prst="rect">
            <a:avLst/>
          </a:prstGeom>
        </p:spPr>
      </p:pic>
    </p:spTree>
    <p:extLst>
      <p:ext uri="{BB962C8B-B14F-4D97-AF65-F5344CB8AC3E}">
        <p14:creationId xmlns:p14="http://schemas.microsoft.com/office/powerpoint/2010/main" val="1714282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646"/>
            <a:ext cx="5724128" cy="990600"/>
          </a:xfrm>
        </p:spPr>
        <p:txBody>
          <a:bodyPr>
            <a:normAutofit fontScale="90000"/>
          </a:bodyPr>
          <a:lstStyle/>
          <a:p>
            <a:r>
              <a:rPr lang="en-GB" sz="3600" b="1" dirty="0" smtClean="0">
                <a:solidFill>
                  <a:srgbClr val="31859C"/>
                </a:solidFill>
              </a:rPr>
              <a:t>3 components of ‘what works’</a:t>
            </a:r>
            <a:br>
              <a:rPr lang="en-GB" sz="3600" b="1" dirty="0" smtClean="0">
                <a:solidFill>
                  <a:srgbClr val="31859C"/>
                </a:solidFill>
              </a:rPr>
            </a:br>
            <a:r>
              <a:rPr lang="en-GB" sz="3600" b="1" dirty="0" smtClean="0">
                <a:solidFill>
                  <a:srgbClr val="31859C"/>
                </a:solidFill>
              </a:rPr>
              <a:t> </a:t>
            </a:r>
            <a:r>
              <a:rPr lang="en-GB" sz="3600" b="1" dirty="0" smtClean="0">
                <a:solidFill>
                  <a:schemeClr val="accent3">
                    <a:lumMod val="75000"/>
                  </a:schemeClr>
                </a:solidFill>
              </a:rPr>
              <a:t>in public participation</a:t>
            </a:r>
            <a:endParaRPr lang="en-GB" sz="3600" b="1"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3265042"/>
              </p:ext>
            </p:extLst>
          </p:nvPr>
        </p:nvGraphicFramePr>
        <p:xfrm>
          <a:off x="0" y="1052736"/>
          <a:ext cx="9036496"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73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205" y="354257"/>
            <a:ext cx="6192688" cy="504056"/>
          </a:xfrm>
        </p:spPr>
        <p:txBody>
          <a:bodyPr>
            <a:noAutofit/>
          </a:bodyPr>
          <a:lstStyle/>
          <a:p>
            <a:r>
              <a:rPr lang="en-US" sz="3200" b="1" dirty="0" smtClean="0">
                <a:solidFill>
                  <a:schemeClr val="accent5">
                    <a:lumMod val="75000"/>
                  </a:schemeClr>
                </a:solidFill>
              </a:rPr>
              <a:t>Multi-channel</a:t>
            </a:r>
            <a:endParaRPr lang="en-US" sz="3200" b="1" dirty="0">
              <a:solidFill>
                <a:schemeClr val="accent5">
                  <a:lumMod val="75000"/>
                </a:schemeClr>
              </a:solidFill>
            </a:endParaRPr>
          </a:p>
        </p:txBody>
      </p:sp>
      <p:sp>
        <p:nvSpPr>
          <p:cNvPr id="3" name="Content Placeholder 2"/>
          <p:cNvSpPr>
            <a:spLocks noGrp="1"/>
          </p:cNvSpPr>
          <p:nvPr>
            <p:ph idx="1"/>
          </p:nvPr>
        </p:nvSpPr>
        <p:spPr>
          <a:xfrm>
            <a:off x="100608" y="1033455"/>
            <a:ext cx="5427031" cy="4563649"/>
          </a:xfrm>
        </p:spPr>
        <p:txBody>
          <a:bodyPr>
            <a:noAutofit/>
          </a:bodyPr>
          <a:lstStyle/>
          <a:p>
            <a:r>
              <a:rPr lang="en-US" sz="2800" dirty="0" smtClean="0"/>
              <a:t>Developing a </a:t>
            </a:r>
            <a:r>
              <a:rPr lang="en-US" sz="2800" dirty="0">
                <a:solidFill>
                  <a:schemeClr val="accent3">
                    <a:lumMod val="75000"/>
                  </a:schemeClr>
                </a:solidFill>
              </a:rPr>
              <a:t>variety of </a:t>
            </a:r>
            <a:r>
              <a:rPr lang="en-US" sz="2800" dirty="0" smtClean="0">
                <a:solidFill>
                  <a:schemeClr val="accent3">
                    <a:lumMod val="75000"/>
                  </a:schemeClr>
                </a:solidFill>
              </a:rPr>
              <a:t>channels for participation:</a:t>
            </a:r>
          </a:p>
          <a:p>
            <a:pPr lvl="1"/>
            <a:r>
              <a:rPr lang="en-US" dirty="0"/>
              <a:t>o</a:t>
            </a:r>
            <a:r>
              <a:rPr lang="en-US" dirty="0" smtClean="0"/>
              <a:t>nline, face to face, combined</a:t>
            </a:r>
          </a:p>
          <a:p>
            <a:pPr lvl="1"/>
            <a:r>
              <a:rPr lang="en-US" dirty="0"/>
              <a:t>l</a:t>
            </a:r>
            <a:r>
              <a:rPr lang="en-US" dirty="0" smtClean="0"/>
              <a:t>ight-touch vs. intensive</a:t>
            </a:r>
          </a:p>
          <a:p>
            <a:pPr lvl="1"/>
            <a:r>
              <a:rPr lang="en-US" dirty="0" smtClean="0"/>
              <a:t>crowdsourcing</a:t>
            </a:r>
          </a:p>
          <a:p>
            <a:pPr lvl="1"/>
            <a:r>
              <a:rPr lang="en-US" dirty="0" smtClean="0"/>
              <a:t>Open </a:t>
            </a:r>
            <a:r>
              <a:rPr lang="en-US" dirty="0"/>
              <a:t>G</a:t>
            </a:r>
            <a:r>
              <a:rPr lang="en-US" dirty="0" smtClean="0"/>
              <a:t>overnment </a:t>
            </a:r>
            <a:endParaRPr lang="en-US" dirty="0"/>
          </a:p>
        </p:txBody>
      </p:sp>
      <p:pic>
        <p:nvPicPr>
          <p:cNvPr id="5" name="Picture 4"/>
          <p:cNvPicPr>
            <a:picLocks noChangeAspect="1"/>
          </p:cNvPicPr>
          <p:nvPr/>
        </p:nvPicPr>
        <p:blipFill>
          <a:blip r:embed="rId3"/>
          <a:stretch>
            <a:fillRect/>
          </a:stretch>
        </p:blipFill>
        <p:spPr>
          <a:xfrm>
            <a:off x="5527639" y="1494417"/>
            <a:ext cx="2859295" cy="2027583"/>
          </a:xfrm>
          <a:prstGeom prst="rect">
            <a:avLst/>
          </a:prstGeom>
        </p:spPr>
      </p:pic>
      <p:pic>
        <p:nvPicPr>
          <p:cNvPr id="6" name="Picture 5"/>
          <p:cNvPicPr>
            <a:picLocks noChangeAspect="1"/>
          </p:cNvPicPr>
          <p:nvPr/>
        </p:nvPicPr>
        <p:blipFill>
          <a:blip r:embed="rId4"/>
          <a:stretch>
            <a:fillRect/>
          </a:stretch>
        </p:blipFill>
        <p:spPr>
          <a:xfrm>
            <a:off x="4110823" y="3720783"/>
            <a:ext cx="3616356" cy="2413577"/>
          </a:xfrm>
          <a:prstGeom prst="rect">
            <a:avLst/>
          </a:prstGeom>
        </p:spPr>
      </p:pic>
    </p:spTree>
    <p:extLst>
      <p:ext uri="{BB962C8B-B14F-4D97-AF65-F5344CB8AC3E}">
        <p14:creationId xmlns:p14="http://schemas.microsoft.com/office/powerpoint/2010/main" val="3474432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328592" cy="720080"/>
          </a:xfrm>
        </p:spPr>
        <p:txBody>
          <a:bodyPr>
            <a:normAutofit/>
          </a:bodyPr>
          <a:lstStyle/>
          <a:p>
            <a:r>
              <a:rPr lang="en-US" sz="3200" b="1" dirty="0" smtClean="0">
                <a:solidFill>
                  <a:schemeClr val="accent5">
                    <a:lumMod val="75000"/>
                  </a:schemeClr>
                </a:solidFill>
              </a:rPr>
              <a:t>Inclusive AND deliberative</a:t>
            </a:r>
            <a:endParaRPr lang="en-US" sz="3200" b="1" dirty="0">
              <a:solidFill>
                <a:schemeClr val="accent5">
                  <a:lumMod val="75000"/>
                </a:schemeClr>
              </a:solidFill>
            </a:endParaRPr>
          </a:p>
        </p:txBody>
      </p:sp>
      <p:sp>
        <p:nvSpPr>
          <p:cNvPr id="3" name="Content Placeholder 2"/>
          <p:cNvSpPr>
            <a:spLocks noGrp="1"/>
          </p:cNvSpPr>
          <p:nvPr>
            <p:ph idx="1"/>
          </p:nvPr>
        </p:nvSpPr>
        <p:spPr>
          <a:xfrm>
            <a:off x="0" y="1052736"/>
            <a:ext cx="8402151" cy="5688632"/>
          </a:xfrm>
        </p:spPr>
        <p:txBody>
          <a:bodyPr>
            <a:normAutofit/>
          </a:bodyPr>
          <a:lstStyle/>
          <a:p>
            <a:r>
              <a:rPr lang="en-US" sz="2400" b="1" dirty="0" smtClean="0">
                <a:solidFill>
                  <a:schemeClr val="accent3">
                    <a:lumMod val="75000"/>
                  </a:schemeClr>
                </a:solidFill>
              </a:rPr>
              <a:t>Inclusion and diversity </a:t>
            </a:r>
            <a:r>
              <a:rPr lang="en-US" sz="2400" dirty="0" smtClean="0"/>
              <a:t>are crucial for meaningful, legitimate and effective participation</a:t>
            </a:r>
          </a:p>
          <a:p>
            <a:pPr lvl="1"/>
            <a:r>
              <a:rPr lang="en-US" sz="2000" dirty="0"/>
              <a:t>d</a:t>
            </a:r>
            <a:r>
              <a:rPr lang="en-US" sz="2000" dirty="0" smtClean="0"/>
              <a:t>emographics AND perspectives</a:t>
            </a:r>
          </a:p>
          <a:p>
            <a:pPr lvl="1"/>
            <a:r>
              <a:rPr lang="en-US" sz="2000" dirty="0"/>
              <a:t>l</a:t>
            </a:r>
            <a:r>
              <a:rPr lang="en-US" sz="2000" dirty="0" smtClean="0"/>
              <a:t>owering barriers to participation</a:t>
            </a:r>
          </a:p>
          <a:p>
            <a:r>
              <a:rPr lang="en-US" sz="2400" b="1" dirty="0" smtClean="0">
                <a:solidFill>
                  <a:srgbClr val="77933C"/>
                </a:solidFill>
              </a:rPr>
              <a:t>Deliberative engagement </a:t>
            </a:r>
            <a:r>
              <a:rPr lang="en-US" sz="2400" dirty="0" smtClean="0"/>
              <a:t>is about: </a:t>
            </a:r>
          </a:p>
          <a:p>
            <a:pPr lvl="1"/>
            <a:r>
              <a:rPr lang="en-US" sz="2000" dirty="0"/>
              <a:t>a</a:t>
            </a:r>
            <a:r>
              <a:rPr lang="en-US" sz="2000" dirty="0" smtClean="0"/>
              <a:t>ssessing evidence</a:t>
            </a:r>
          </a:p>
          <a:p>
            <a:pPr lvl="1"/>
            <a:r>
              <a:rPr lang="en-US" sz="2000" dirty="0" smtClean="0"/>
              <a:t>hearing &amp; </a:t>
            </a:r>
            <a:r>
              <a:rPr lang="en-US" sz="2000" dirty="0" err="1" smtClean="0"/>
              <a:t>scrutinising</a:t>
            </a:r>
            <a:r>
              <a:rPr lang="en-US" sz="2000" dirty="0" smtClean="0"/>
              <a:t> different views</a:t>
            </a:r>
          </a:p>
          <a:p>
            <a:pPr lvl="1"/>
            <a:r>
              <a:rPr lang="en-US" sz="2000" dirty="0"/>
              <a:t>t</a:t>
            </a:r>
            <a:r>
              <a:rPr lang="en-US" sz="2000" dirty="0" smtClean="0"/>
              <a:t>hen, making informed decisions</a:t>
            </a:r>
          </a:p>
          <a:p>
            <a:r>
              <a:rPr lang="en-US" sz="2400" b="1" dirty="0" smtClean="0">
                <a:solidFill>
                  <a:srgbClr val="77933C"/>
                </a:solidFill>
              </a:rPr>
              <a:t>Examples of ‘mini-publics’/ citizens juries:</a:t>
            </a:r>
          </a:p>
          <a:p>
            <a:pPr lvl="1"/>
            <a:r>
              <a:rPr lang="en-US" sz="2000" dirty="0" smtClean="0"/>
              <a:t>Community bonfire in </a:t>
            </a:r>
            <a:r>
              <a:rPr lang="en-US" sz="2000" dirty="0" err="1" smtClean="0"/>
              <a:t>Aberdeenshire</a:t>
            </a:r>
            <a:r>
              <a:rPr lang="en-US" sz="2000" dirty="0" smtClean="0"/>
              <a:t> </a:t>
            </a:r>
          </a:p>
          <a:p>
            <a:pPr lvl="1"/>
            <a:r>
              <a:rPr lang="en-US" sz="2000" dirty="0" smtClean="0"/>
              <a:t>Community policing in </a:t>
            </a:r>
            <a:r>
              <a:rPr lang="en-US" sz="2000" dirty="0" err="1" smtClean="0"/>
              <a:t>Peterhead</a:t>
            </a:r>
            <a:endParaRPr lang="en-US" sz="2000" dirty="0" smtClean="0"/>
          </a:p>
          <a:p>
            <a:pPr lvl="1"/>
            <a:r>
              <a:rPr lang="en-US" sz="2000" dirty="0" smtClean="0"/>
              <a:t>Wind farm development in Coldstream, </a:t>
            </a:r>
            <a:r>
              <a:rPr lang="en-US" sz="2000" dirty="0" err="1" smtClean="0"/>
              <a:t>Aberfeldy</a:t>
            </a:r>
            <a:r>
              <a:rPr lang="en-US" sz="2000" dirty="0" smtClean="0"/>
              <a:t> &amp; </a:t>
            </a:r>
            <a:r>
              <a:rPr lang="en-US" sz="2000" dirty="0" err="1" smtClean="0"/>
              <a:t>Helensburgh</a:t>
            </a:r>
            <a:endParaRPr lang="en-US" sz="2000" dirty="0" smtClean="0"/>
          </a:p>
          <a:p>
            <a:pPr lvl="1"/>
            <a:r>
              <a:rPr lang="en-GB" sz="2000" dirty="0"/>
              <a:t>North Marr Rural </a:t>
            </a:r>
            <a:r>
              <a:rPr lang="en-GB" sz="2000" dirty="0" smtClean="0"/>
              <a:t>Partnership</a:t>
            </a:r>
            <a:endParaRPr lang="en-US" sz="2000" dirty="0" smtClean="0"/>
          </a:p>
          <a:p>
            <a:pPr lvl="1"/>
            <a:endParaRPr lang="en-US" sz="2000" dirty="0" smtClean="0"/>
          </a:p>
        </p:txBody>
      </p:sp>
      <p:pic>
        <p:nvPicPr>
          <p:cNvPr id="7" name="Picture 6"/>
          <p:cNvPicPr>
            <a:picLocks noChangeAspect="1"/>
          </p:cNvPicPr>
          <p:nvPr/>
        </p:nvPicPr>
        <p:blipFill>
          <a:blip r:embed="rId2"/>
          <a:stretch>
            <a:fillRect/>
          </a:stretch>
        </p:blipFill>
        <p:spPr>
          <a:xfrm>
            <a:off x="4909651" y="1752787"/>
            <a:ext cx="3492500" cy="2324100"/>
          </a:xfrm>
          <a:prstGeom prst="rect">
            <a:avLst/>
          </a:prstGeom>
        </p:spPr>
      </p:pic>
    </p:spTree>
    <p:extLst>
      <p:ext uri="{BB962C8B-B14F-4D97-AF65-F5344CB8AC3E}">
        <p14:creationId xmlns:p14="http://schemas.microsoft.com/office/powerpoint/2010/main" val="28270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16632"/>
            <a:ext cx="5221088" cy="720080"/>
          </a:xfrm>
        </p:spPr>
        <p:txBody>
          <a:bodyPr>
            <a:normAutofit fontScale="90000"/>
          </a:bodyPr>
          <a:lstStyle/>
          <a:p>
            <a:r>
              <a:rPr lang="en-US" sz="3200" b="1" dirty="0" smtClean="0">
                <a:solidFill>
                  <a:schemeClr val="accent5">
                    <a:lumMod val="75000"/>
                  </a:schemeClr>
                </a:solidFill>
              </a:rPr>
              <a:t>Empowered and consequential</a:t>
            </a:r>
            <a:endParaRPr lang="en-US" sz="3200" b="1" dirty="0">
              <a:solidFill>
                <a:schemeClr val="accent5">
                  <a:lumMod val="75000"/>
                </a:schemeClr>
              </a:solidFill>
            </a:endParaRPr>
          </a:p>
        </p:txBody>
      </p:sp>
      <p:sp>
        <p:nvSpPr>
          <p:cNvPr id="3" name="Content Placeholder 2"/>
          <p:cNvSpPr>
            <a:spLocks noGrp="1"/>
          </p:cNvSpPr>
          <p:nvPr>
            <p:ph idx="1"/>
          </p:nvPr>
        </p:nvSpPr>
        <p:spPr>
          <a:xfrm>
            <a:off x="539552" y="1052736"/>
            <a:ext cx="4248472" cy="5616624"/>
          </a:xfrm>
        </p:spPr>
        <p:txBody>
          <a:bodyPr>
            <a:normAutofit/>
          </a:bodyPr>
          <a:lstStyle/>
          <a:p>
            <a:r>
              <a:rPr lang="en-US" sz="2800" dirty="0" smtClean="0"/>
              <a:t>Participation thrives when </a:t>
            </a:r>
            <a:r>
              <a:rPr lang="en-US" sz="2800" dirty="0" smtClean="0">
                <a:solidFill>
                  <a:srgbClr val="77933C"/>
                </a:solidFill>
              </a:rPr>
              <a:t>important issues and resources </a:t>
            </a:r>
            <a:r>
              <a:rPr lang="en-US" sz="2800" dirty="0" smtClean="0"/>
              <a:t>are at a stake, and citizens feel their contribution can actually make a difference</a:t>
            </a:r>
          </a:p>
          <a:p>
            <a:r>
              <a:rPr lang="en-US" sz="2800" dirty="0" smtClean="0">
                <a:solidFill>
                  <a:srgbClr val="77933C"/>
                </a:solidFill>
              </a:rPr>
              <a:t>Example:</a:t>
            </a:r>
          </a:p>
          <a:p>
            <a:pPr lvl="1"/>
            <a:r>
              <a:rPr lang="en-US" sz="2400" dirty="0" smtClean="0"/>
              <a:t>Participatory Budgeting, from Porto </a:t>
            </a:r>
            <a:r>
              <a:rPr lang="en-US" sz="2400" dirty="0" err="1" smtClean="0"/>
              <a:t>Alegre</a:t>
            </a:r>
            <a:r>
              <a:rPr lang="en-US" sz="2400" dirty="0" smtClean="0"/>
              <a:t> (Brazil) to 2,700 localities around the world</a:t>
            </a:r>
          </a:p>
        </p:txBody>
      </p:sp>
      <p:pic>
        <p:nvPicPr>
          <p:cNvPr id="4" name="Content Placeholder 6" descr="infographic of Paris PB process.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47789" r="-147789"/>
          <a:stretch>
            <a:fillRect/>
          </a:stretch>
        </p:blipFill>
        <p:spPr>
          <a:xfrm>
            <a:off x="1852755" y="0"/>
            <a:ext cx="9487013" cy="50222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859" y="5138834"/>
            <a:ext cx="3234803" cy="1665682"/>
          </a:xfrm>
          <a:prstGeom prst="rect">
            <a:avLst/>
          </a:prstGeom>
        </p:spPr>
      </p:pic>
    </p:spTree>
    <p:extLst>
      <p:ext uri="{BB962C8B-B14F-4D97-AF65-F5344CB8AC3E}">
        <p14:creationId xmlns:p14="http://schemas.microsoft.com/office/powerpoint/2010/main" val="35534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oup 3d.png"/>
          <p:cNvPicPr>
            <a:picLocks noGrp="1" noChangeAspect="1"/>
          </p:cNvPicPr>
          <p:nvPr>
            <p:ph idx="1"/>
          </p:nvPr>
        </p:nvPicPr>
        <p:blipFill>
          <a:blip r:embed="rId3">
            <a:duotone>
              <a:schemeClr val="accent5">
                <a:shade val="45000"/>
                <a:satMod val="135000"/>
              </a:schemeClr>
              <a:prstClr val="white"/>
            </a:duotone>
            <a:extLst/>
          </a:blip>
          <a:srcRect l="-16598" r="-16598"/>
          <a:stretch>
            <a:fillRect/>
          </a:stretch>
        </p:blipFill>
        <p:spPr>
          <a:xfrm>
            <a:off x="554183" y="3431444"/>
            <a:ext cx="4522503" cy="2487188"/>
          </a:xfrm>
          <a:scene3d>
            <a:camera prst="orthographicFront"/>
            <a:lightRig rig="threePt" dir="t"/>
          </a:scene3d>
          <a:sp3d>
            <a:bevelT w="165100" prst="coolSlant"/>
            <a:bevelB prst="slope"/>
          </a:sp3d>
        </p:spPr>
      </p:pic>
      <p:pic>
        <p:nvPicPr>
          <p:cNvPr id="118786" name="Picture 4" descr="WWlogo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7717" y="4879869"/>
            <a:ext cx="2241720" cy="1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54183" y="659560"/>
            <a:ext cx="7801994" cy="1631058"/>
          </a:xfrm>
        </p:spPr>
        <p:txBody>
          <a:bodyPr rtlCol="0">
            <a:noAutofit/>
          </a:bodyPr>
          <a:lstStyle/>
          <a:p>
            <a:pPr algn="l">
              <a:defRPr/>
            </a:pPr>
            <a:r>
              <a:rPr lang="en-GB" sz="3297" dirty="0"/>
              <a:t>The </a:t>
            </a:r>
            <a:r>
              <a:rPr lang="en-GB" sz="3297" dirty="0">
                <a:solidFill>
                  <a:schemeClr val="accent5">
                    <a:lumMod val="75000"/>
                  </a:schemeClr>
                </a:solidFill>
              </a:rPr>
              <a:t>purpose of WWS </a:t>
            </a:r>
            <a:r>
              <a:rPr lang="en-GB" sz="3297" dirty="0"/>
              <a:t>is to use</a:t>
            </a:r>
            <a:r>
              <a:rPr lang="en-GB" sz="3297" dirty="0">
                <a:solidFill>
                  <a:schemeClr val="accent3">
                    <a:lumMod val="75000"/>
                  </a:schemeClr>
                </a:solidFill>
              </a:rPr>
              <a:t> evidence </a:t>
            </a:r>
            <a:r>
              <a:rPr lang="en-GB" sz="3297" dirty="0" smtClean="0">
                <a:solidFill>
                  <a:schemeClr val="accent3">
                    <a:lumMod val="75000"/>
                  </a:schemeClr>
                </a:solidFill>
              </a:rPr>
              <a:t/>
            </a:r>
            <a:br>
              <a:rPr lang="en-GB" sz="3297" dirty="0" smtClean="0">
                <a:solidFill>
                  <a:schemeClr val="accent3">
                    <a:lumMod val="75000"/>
                  </a:schemeClr>
                </a:solidFill>
              </a:rPr>
            </a:br>
            <a:r>
              <a:rPr lang="en-GB" sz="3297" dirty="0" smtClean="0"/>
              <a:t>to inform public service reform </a:t>
            </a:r>
            <a:br>
              <a:rPr lang="en-GB" sz="3297" dirty="0" smtClean="0"/>
            </a:br>
            <a:r>
              <a:rPr lang="en-GB" sz="3297" dirty="0" smtClean="0"/>
              <a:t>and transform </a:t>
            </a:r>
            <a:r>
              <a:rPr lang="en-GB" sz="3297" dirty="0">
                <a:solidFill>
                  <a:schemeClr val="accent3">
                    <a:lumMod val="75000"/>
                  </a:schemeClr>
                </a:solidFill>
              </a:rPr>
              <a:t>public services </a:t>
            </a:r>
            <a:r>
              <a:rPr lang="en-GB" sz="3297" dirty="0" smtClean="0">
                <a:solidFill>
                  <a:schemeClr val="accent3">
                    <a:lumMod val="75000"/>
                  </a:schemeClr>
                </a:solidFill>
              </a:rPr>
              <a:t/>
            </a:r>
            <a:br>
              <a:rPr lang="en-GB" sz="3297" dirty="0" smtClean="0">
                <a:solidFill>
                  <a:schemeClr val="accent3">
                    <a:lumMod val="75000"/>
                  </a:schemeClr>
                </a:solidFill>
              </a:rPr>
            </a:br>
            <a:r>
              <a:rPr lang="en-GB" sz="3297" dirty="0" smtClean="0"/>
              <a:t>for </a:t>
            </a:r>
            <a:r>
              <a:rPr lang="en-GB" sz="3297" dirty="0"/>
              <a:t>all of Scotland’s </a:t>
            </a:r>
            <a:r>
              <a:rPr lang="en-GB" sz="3297" dirty="0">
                <a:solidFill>
                  <a:schemeClr val="accent3">
                    <a:lumMod val="75000"/>
                  </a:schemeClr>
                </a:solidFill>
              </a:rPr>
              <a:t>communities</a:t>
            </a:r>
            <a:r>
              <a:rPr lang="en-GB" sz="3297" dirty="0"/>
              <a:t> to flourish </a:t>
            </a:r>
          </a:p>
        </p:txBody>
      </p:sp>
    </p:spTree>
    <p:extLst>
      <p:ext uri="{BB962C8B-B14F-4D97-AF65-F5344CB8AC3E}">
        <p14:creationId xmlns:p14="http://schemas.microsoft.com/office/powerpoint/2010/main" val="13551277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lang="en-US" b="1" dirty="0" smtClean="0">
                <a:solidFill>
                  <a:schemeClr val="accent5">
                    <a:lumMod val="75000"/>
                  </a:schemeClr>
                </a:solidFill>
              </a:rPr>
              <a:t>But is all participation good?</a:t>
            </a:r>
            <a:endParaRPr lang="en-US" b="1" dirty="0">
              <a:solidFill>
                <a:schemeClr val="accent5">
                  <a:lumMod val="75000"/>
                </a:schemeClr>
              </a:solidFill>
            </a:endParaRPr>
          </a:p>
        </p:txBody>
      </p:sp>
      <p:sp>
        <p:nvSpPr>
          <p:cNvPr id="4" name="Content Placeholder 2"/>
          <p:cNvSpPr txBox="1">
            <a:spLocks/>
          </p:cNvSpPr>
          <p:nvPr/>
        </p:nvSpPr>
        <p:spPr>
          <a:xfrm>
            <a:off x="743193" y="2163651"/>
            <a:ext cx="3773148" cy="3910444"/>
          </a:xfrm>
          <a:prstGeom prst="rect">
            <a:avLst/>
          </a:prstGeom>
          <a:solidFill>
            <a:schemeClr val="accent5">
              <a:lumMod val="20000"/>
              <a:lumOff val="80000"/>
            </a:schemeClr>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800" dirty="0" smtClean="0"/>
              <a:t>unless </a:t>
            </a:r>
            <a:r>
              <a:rPr lang="en-GB" sz="2800" b="1" dirty="0" smtClean="0">
                <a:solidFill>
                  <a:schemeClr val="accent5">
                    <a:lumMod val="75000"/>
                  </a:schemeClr>
                </a:solidFill>
              </a:rPr>
              <a:t>corrective measures </a:t>
            </a:r>
            <a:r>
              <a:rPr lang="en-GB" sz="2800" dirty="0" smtClean="0"/>
              <a:t>are taken “participation of all varieties will be skewed in favour of those with higher socioeconomic status and formal education” </a:t>
            </a:r>
          </a:p>
          <a:p>
            <a:pPr marL="0" indent="0" algn="ctr">
              <a:buFont typeface="Arial"/>
              <a:buNone/>
            </a:pPr>
            <a:r>
              <a:rPr lang="en-GB" sz="2000" dirty="0" smtClean="0"/>
              <a:t>(</a:t>
            </a:r>
            <a:r>
              <a:rPr lang="en-GB" sz="2000" dirty="0" err="1" smtClean="0"/>
              <a:t>Ryfe</a:t>
            </a:r>
            <a:r>
              <a:rPr lang="en-GB" sz="2000" dirty="0" smtClean="0"/>
              <a:t> &amp; </a:t>
            </a:r>
            <a:r>
              <a:rPr lang="en-GB" sz="2000" dirty="0" err="1" smtClean="0"/>
              <a:t>Stalsburg</a:t>
            </a:r>
            <a:r>
              <a:rPr lang="en-GB" sz="2000" dirty="0" smtClean="0"/>
              <a:t> 2012)</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837471" y="1900363"/>
            <a:ext cx="3603583" cy="44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68761"/>
            <a:ext cx="8229600" cy="631602"/>
          </a:xfrm>
        </p:spPr>
        <p:txBody>
          <a:bodyPr>
            <a:normAutofit fontScale="92500" lnSpcReduction="20000"/>
          </a:bodyPr>
          <a:lstStyle/>
          <a:p>
            <a:pPr marL="0" indent="0">
              <a:buNone/>
            </a:pPr>
            <a:r>
              <a:rPr lang="en-GB" sz="2800" dirty="0"/>
              <a:t>P</a:t>
            </a:r>
            <a:r>
              <a:rPr lang="en-GB" sz="2800" dirty="0" smtClean="0"/>
              <a:t>aradox </a:t>
            </a:r>
            <a:r>
              <a:rPr lang="en-GB" sz="2800" dirty="0"/>
              <a:t>of </a:t>
            </a:r>
            <a:r>
              <a:rPr lang="en-GB" sz="2800" dirty="0">
                <a:solidFill>
                  <a:srgbClr val="77933C"/>
                </a:solidFill>
              </a:rPr>
              <a:t>growing </a:t>
            </a:r>
            <a:r>
              <a:rPr lang="en-GB" sz="2800" dirty="0" smtClean="0">
                <a:solidFill>
                  <a:srgbClr val="77933C"/>
                </a:solidFill>
              </a:rPr>
              <a:t>participation </a:t>
            </a:r>
            <a:r>
              <a:rPr lang="en-GB" sz="2800" dirty="0">
                <a:solidFill>
                  <a:srgbClr val="77933C"/>
                </a:solidFill>
              </a:rPr>
              <a:t>and growing </a:t>
            </a:r>
            <a:r>
              <a:rPr lang="en-GB" sz="2800" dirty="0" smtClean="0">
                <a:solidFill>
                  <a:srgbClr val="77933C"/>
                </a:solidFill>
              </a:rPr>
              <a:t>inequalities</a:t>
            </a:r>
            <a:r>
              <a:rPr lang="en-GB" sz="2800" dirty="0" smtClean="0"/>
              <a:t> </a:t>
            </a:r>
            <a:r>
              <a:rPr lang="en-GB" sz="1800" dirty="0"/>
              <a:t>(Walker, McQuarrie &amp; Lee 2015</a:t>
            </a:r>
            <a:r>
              <a:rPr lang="en-GB" sz="1800" dirty="0" smtClean="0"/>
              <a:t>) </a:t>
            </a:r>
          </a:p>
        </p:txBody>
      </p:sp>
    </p:spTree>
    <p:extLst>
      <p:ext uri="{BB962C8B-B14F-4D97-AF65-F5344CB8AC3E}">
        <p14:creationId xmlns:p14="http://schemas.microsoft.com/office/powerpoint/2010/main" val="664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Participatory Budgeting</a:t>
            </a:r>
            <a:br>
              <a:rPr lang="en-US" dirty="0" smtClean="0">
                <a:solidFill>
                  <a:schemeClr val="accent5">
                    <a:lumMod val="75000"/>
                  </a:schemeClr>
                </a:solidFill>
              </a:rPr>
            </a:br>
            <a:r>
              <a:rPr lang="en-US" dirty="0" smtClean="0">
                <a:solidFill>
                  <a:schemeClr val="accent5">
                    <a:lumMod val="75000"/>
                  </a:schemeClr>
                </a:solidFill>
              </a:rPr>
              <a:t> around the world</a:t>
            </a:r>
            <a:endParaRPr lang="en-US" dirty="0">
              <a:solidFill>
                <a:schemeClr val="accent5">
                  <a:lumMod val="75000"/>
                </a:schemeClr>
              </a:solidFill>
            </a:endParaRPr>
          </a:p>
        </p:txBody>
      </p:sp>
      <p:pic>
        <p:nvPicPr>
          <p:cNvPr id="4" name="Content Placeholder 3" descr="PB around the world.jpg"/>
          <p:cNvPicPr>
            <a:picLocks noGrp="1" noChangeAspect="1"/>
          </p:cNvPicPr>
          <p:nvPr>
            <p:ph idx="1"/>
          </p:nvPr>
        </p:nvPicPr>
        <p:blipFill>
          <a:blip r:embed="rId2">
            <a:extLst>
              <a:ext uri="{28A0092B-C50C-407E-A947-70E740481C1C}">
                <a14:useLocalDpi xmlns:a14="http://schemas.microsoft.com/office/drawing/2010/main" val="0"/>
              </a:ext>
            </a:extLst>
          </a:blip>
          <a:srcRect t="6559" b="6559"/>
          <a:stretch>
            <a:fillRect/>
          </a:stretch>
        </p:blipFill>
        <p:spPr>
          <a:xfrm>
            <a:off x="628650" y="1513898"/>
            <a:ext cx="7886700" cy="4351338"/>
          </a:xfrm>
        </p:spPr>
      </p:pic>
      <p:sp>
        <p:nvSpPr>
          <p:cNvPr id="3" name="TextBox 2"/>
          <p:cNvSpPr txBox="1"/>
          <p:nvPr/>
        </p:nvSpPr>
        <p:spPr>
          <a:xfrm>
            <a:off x="604673" y="5953991"/>
            <a:ext cx="8120877" cy="830997"/>
          </a:xfrm>
          <a:prstGeom prst="rect">
            <a:avLst/>
          </a:prstGeom>
          <a:noFill/>
        </p:spPr>
        <p:txBody>
          <a:bodyPr wrap="none" rtlCol="0">
            <a:spAutoFit/>
          </a:bodyPr>
          <a:lstStyle/>
          <a:p>
            <a:pPr algn="ctr"/>
            <a:r>
              <a:rPr lang="en-US" sz="2400" dirty="0" smtClean="0">
                <a:solidFill>
                  <a:schemeClr val="accent3">
                    <a:lumMod val="75000"/>
                  </a:schemeClr>
                </a:solidFill>
              </a:rPr>
              <a:t>Thousands of PB processes have taken place around the world </a:t>
            </a:r>
          </a:p>
          <a:p>
            <a:pPr algn="ctr"/>
            <a:r>
              <a:rPr lang="en-US" sz="2400" dirty="0" smtClean="0">
                <a:solidFill>
                  <a:schemeClr val="accent3">
                    <a:lumMod val="75000"/>
                  </a:schemeClr>
                </a:solidFill>
              </a:rPr>
              <a:t>since the 2001 World Social Forum in Porto </a:t>
            </a:r>
            <a:r>
              <a:rPr lang="en-US" sz="2400" dirty="0" err="1" smtClean="0">
                <a:solidFill>
                  <a:schemeClr val="accent3">
                    <a:lumMod val="75000"/>
                  </a:schemeClr>
                </a:solidFill>
              </a:rPr>
              <a:t>Alegre</a:t>
            </a:r>
            <a:endParaRPr lang="en-US" sz="2400" dirty="0">
              <a:solidFill>
                <a:schemeClr val="accent3">
                  <a:lumMod val="75000"/>
                </a:schemeClr>
              </a:solidFill>
            </a:endParaRPr>
          </a:p>
        </p:txBody>
      </p:sp>
    </p:spTree>
    <p:extLst>
      <p:ext uri="{BB962C8B-B14F-4D97-AF65-F5344CB8AC3E}">
        <p14:creationId xmlns:p14="http://schemas.microsoft.com/office/powerpoint/2010/main" val="18934375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Wlogosmall.jpg"/>
          <p:cNvPicPr>
            <a:picLocks noChangeAspect="1"/>
          </p:cNvPicPr>
          <p:nvPr/>
        </p:nvPicPr>
        <p:blipFill>
          <a:blip r:embed="rId3"/>
          <a:stretch>
            <a:fillRect/>
          </a:stretch>
        </p:blipFill>
        <p:spPr>
          <a:xfrm>
            <a:off x="485270" y="4019981"/>
            <a:ext cx="1595237" cy="965322"/>
          </a:xfrm>
          <a:prstGeom prst="rect">
            <a:avLst/>
          </a:prstGeom>
        </p:spPr>
      </p:pic>
      <p:sp>
        <p:nvSpPr>
          <p:cNvPr id="6" name="Title 1"/>
          <p:cNvSpPr>
            <a:spLocks noGrp="1"/>
          </p:cNvSpPr>
          <p:nvPr>
            <p:ph type="title"/>
          </p:nvPr>
        </p:nvSpPr>
        <p:spPr>
          <a:xfrm>
            <a:off x="196174" y="1462609"/>
            <a:ext cx="4821734" cy="1757809"/>
          </a:xfrm>
        </p:spPr>
        <p:txBody>
          <a:bodyPr>
            <a:noAutofit/>
          </a:bodyPr>
          <a:lstStyle/>
          <a:p>
            <a:pPr algn="l"/>
            <a:r>
              <a:rPr lang="en-GB" sz="3200" dirty="0" smtClean="0">
                <a:solidFill>
                  <a:srgbClr val="31859C"/>
                </a:solidFill>
              </a:rPr>
              <a:t>Review of 1</a:t>
            </a:r>
            <a:r>
              <a:rPr lang="en-GB" sz="3200" baseline="30000" dirty="0" smtClean="0">
                <a:solidFill>
                  <a:srgbClr val="31859C"/>
                </a:solidFill>
              </a:rPr>
              <a:t>st</a:t>
            </a:r>
            <a:r>
              <a:rPr lang="en-GB" sz="3200" dirty="0" smtClean="0">
                <a:solidFill>
                  <a:srgbClr val="31859C"/>
                </a:solidFill>
              </a:rPr>
              <a:t> Generation </a:t>
            </a:r>
            <a:br>
              <a:rPr lang="en-GB" sz="3200" dirty="0" smtClean="0">
                <a:solidFill>
                  <a:srgbClr val="31859C"/>
                </a:solidFill>
              </a:rPr>
            </a:br>
            <a:r>
              <a:rPr lang="en-GB" sz="3200" dirty="0" smtClean="0">
                <a:solidFill>
                  <a:srgbClr val="31859C"/>
                </a:solidFill>
              </a:rPr>
              <a:t>Participatory Budgeting </a:t>
            </a:r>
            <a:br>
              <a:rPr lang="en-GB" sz="3200" dirty="0" smtClean="0">
                <a:solidFill>
                  <a:srgbClr val="31859C"/>
                </a:solidFill>
              </a:rPr>
            </a:br>
            <a:r>
              <a:rPr lang="en-GB" sz="3200" dirty="0" smtClean="0">
                <a:solidFill>
                  <a:srgbClr val="31859C"/>
                </a:solidFill>
              </a:rPr>
              <a:t>in Scotland </a:t>
            </a:r>
            <a:br>
              <a:rPr lang="en-GB" sz="3200" dirty="0" smtClean="0">
                <a:solidFill>
                  <a:srgbClr val="31859C"/>
                </a:solidFill>
              </a:rPr>
            </a:br>
            <a:r>
              <a:rPr lang="en-GB" sz="1800" dirty="0" smtClean="0">
                <a:solidFill>
                  <a:schemeClr val="accent3">
                    <a:lumMod val="75000"/>
                  </a:schemeClr>
                </a:solidFill>
              </a:rPr>
              <a:t>with Chris Harkins and Katie Moore </a:t>
            </a:r>
            <a:br>
              <a:rPr lang="en-GB" sz="1800" dirty="0" smtClean="0">
                <a:solidFill>
                  <a:schemeClr val="accent3">
                    <a:lumMod val="75000"/>
                  </a:schemeClr>
                </a:solidFill>
              </a:rPr>
            </a:br>
            <a:r>
              <a:rPr lang="en-GB" sz="1800" dirty="0" smtClean="0"/>
              <a:t>(</a:t>
            </a:r>
            <a:r>
              <a:rPr lang="en-GB" sz="1800" dirty="0"/>
              <a:t>G</a:t>
            </a:r>
            <a:r>
              <a:rPr lang="en-GB" sz="1800" dirty="0" smtClean="0"/>
              <a:t>lasgow Centre for Population Health)</a:t>
            </a:r>
            <a:br>
              <a:rPr lang="en-GB" sz="1800" dirty="0" smtClean="0"/>
            </a:br>
            <a:r>
              <a:rPr lang="en-GB" sz="3200" dirty="0">
                <a:solidFill>
                  <a:srgbClr val="77933C"/>
                </a:solidFill>
              </a:rPr>
              <a:t/>
            </a:r>
            <a:br>
              <a:rPr lang="en-GB" sz="3200" dirty="0">
                <a:solidFill>
                  <a:srgbClr val="77933C"/>
                </a:solidFill>
              </a:rPr>
            </a:br>
            <a:endParaRPr lang="en-GB" sz="3200" dirty="0">
              <a:solidFill>
                <a:srgbClr val="77933C"/>
              </a:solidFill>
            </a:endParaRPr>
          </a:p>
        </p:txBody>
      </p:sp>
      <p:pic>
        <p:nvPicPr>
          <p:cNvPr id="3" name="Content Placeholder 2" descr="front cover photo.png"/>
          <p:cNvPicPr>
            <a:picLocks noGrp="1" noChangeAspect="1"/>
          </p:cNvPicPr>
          <p:nvPr>
            <p:ph idx="1"/>
          </p:nvPr>
        </p:nvPicPr>
        <p:blipFill>
          <a:blip r:embed="rId4">
            <a:extLst>
              <a:ext uri="{28A0092B-C50C-407E-A947-70E740481C1C}">
                <a14:useLocalDpi xmlns:a14="http://schemas.microsoft.com/office/drawing/2010/main" val="0"/>
              </a:ext>
            </a:extLst>
          </a:blip>
          <a:srcRect l="-29352" r="-29352"/>
          <a:stretch>
            <a:fillRect/>
          </a:stretch>
        </p:blipFill>
        <p:spPr>
          <a:xfrm>
            <a:off x="3648256" y="816156"/>
            <a:ext cx="6232375" cy="5511322"/>
          </a:xfrm>
          <a:effectLst>
            <a:outerShdw blurRad="50800" dist="38100" dir="10800000" algn="r" rotWithShape="0">
              <a:prstClr val="black">
                <a:alpha val="40000"/>
              </a:prstClr>
            </a:outerShdw>
          </a:effectLst>
        </p:spPr>
      </p:pic>
      <p:pic>
        <p:nvPicPr>
          <p:cNvPr id="7" name="Picture 6" descr="J:\Communal\Communications\Logos, Pictures and Photographs\Logos\GCPH\GCPH logo_high resolut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9930" y="4265213"/>
            <a:ext cx="1412875" cy="720090"/>
          </a:xfrm>
          <a:prstGeom prst="rect">
            <a:avLst/>
          </a:prstGeom>
          <a:noFill/>
          <a:ln>
            <a:noFill/>
          </a:ln>
        </p:spPr>
      </p:pic>
    </p:spTree>
    <p:extLst>
      <p:ext uri="{BB962C8B-B14F-4D97-AF65-F5344CB8AC3E}">
        <p14:creationId xmlns:p14="http://schemas.microsoft.com/office/powerpoint/2010/main" val="12273215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3" y="397159"/>
            <a:ext cx="6120680" cy="606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WWlogosmall.jpg"/>
          <p:cNvPicPr>
            <a:picLocks noChangeAspect="1"/>
          </p:cNvPicPr>
          <p:nvPr/>
        </p:nvPicPr>
        <p:blipFill>
          <a:blip r:embed="rId4"/>
          <a:stretch>
            <a:fillRect/>
          </a:stretch>
        </p:blipFill>
        <p:spPr>
          <a:xfrm>
            <a:off x="7130265" y="1569"/>
            <a:ext cx="2013735" cy="1218562"/>
          </a:xfrm>
          <a:prstGeom prst="rect">
            <a:avLst/>
          </a:prstGeom>
        </p:spPr>
      </p:pic>
    </p:spTree>
    <p:extLst>
      <p:ext uri="{BB962C8B-B14F-4D97-AF65-F5344CB8AC3E}">
        <p14:creationId xmlns:p14="http://schemas.microsoft.com/office/powerpoint/2010/main" val="1684687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73" y="0"/>
            <a:ext cx="8931049" cy="1143000"/>
          </a:xfrm>
        </p:spPr>
        <p:txBody>
          <a:bodyPr>
            <a:noAutofit/>
          </a:bodyPr>
          <a:lstStyle/>
          <a:p>
            <a:r>
              <a:rPr lang="en-US" sz="3200" dirty="0" smtClean="0">
                <a:solidFill>
                  <a:schemeClr val="accent3">
                    <a:lumMod val="75000"/>
                  </a:schemeClr>
                </a:solidFill>
              </a:rPr>
              <a:t>Scotland in transition?</a:t>
            </a:r>
            <a:endParaRPr lang="en-US" sz="3200" dirty="0">
              <a:solidFill>
                <a:schemeClr val="accent3">
                  <a:lumMod val="75000"/>
                </a:schemeClr>
              </a:solidFill>
            </a:endParaRPr>
          </a:p>
        </p:txBody>
      </p:sp>
      <p:graphicFrame>
        <p:nvGraphicFramePr>
          <p:cNvPr id="5" name="Content Placeholder 4"/>
          <p:cNvGraphicFramePr>
            <a:graphicFrameLocks noGrp="1"/>
          </p:cNvGraphicFramePr>
          <p:nvPr>
            <p:ph sz="half" idx="2"/>
            <p:extLst/>
          </p:nvPr>
        </p:nvGraphicFramePr>
        <p:xfrm>
          <a:off x="374578" y="1142999"/>
          <a:ext cx="8326438" cy="4803869"/>
        </p:xfrm>
        <a:graphic>
          <a:graphicData uri="http://schemas.openxmlformats.org/drawingml/2006/table">
            <a:tbl>
              <a:tblPr firstRow="1" bandRow="1">
                <a:tableStyleId>{7DF18680-E054-41AD-8BC1-D1AEF772440D}</a:tableStyleId>
              </a:tblPr>
              <a:tblGrid>
                <a:gridCol w="4163219">
                  <a:extLst>
                    <a:ext uri="{9D8B030D-6E8A-4147-A177-3AD203B41FA5}">
                      <a16:colId xmlns:a16="http://schemas.microsoft.com/office/drawing/2014/main" val="20000"/>
                    </a:ext>
                  </a:extLst>
                </a:gridCol>
                <a:gridCol w="4163219">
                  <a:extLst>
                    <a:ext uri="{9D8B030D-6E8A-4147-A177-3AD203B41FA5}">
                      <a16:colId xmlns:a16="http://schemas.microsoft.com/office/drawing/2014/main" val="20001"/>
                    </a:ext>
                  </a:extLst>
                </a:gridCol>
              </a:tblGrid>
              <a:tr h="8645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1</a:t>
                      </a:r>
                      <a:r>
                        <a:rPr lang="en-US" sz="2400" baseline="30000" dirty="0" smtClean="0"/>
                        <a:t>st</a:t>
                      </a:r>
                      <a:r>
                        <a:rPr lang="en-US" sz="2400" dirty="0" smtClean="0"/>
                        <a:t> Generation PB </a:t>
                      </a:r>
                      <a:r>
                        <a:rPr lang="en-US" sz="2000" b="0" dirty="0" smtClean="0"/>
                        <a:t>(2009-2016)</a:t>
                      </a:r>
                    </a:p>
                    <a:p>
                      <a:pPr algn="ctr"/>
                      <a:r>
                        <a:rPr lang="en-US" sz="2400" dirty="0" smtClean="0"/>
                        <a:t>– experimenting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2</a:t>
                      </a:r>
                      <a:r>
                        <a:rPr lang="en-US" sz="2400" baseline="30000" dirty="0" smtClean="0"/>
                        <a:t>nd</a:t>
                      </a:r>
                      <a:r>
                        <a:rPr lang="en-US" sz="2400" dirty="0" smtClean="0"/>
                        <a:t> Generation PB </a:t>
                      </a:r>
                      <a:r>
                        <a:rPr lang="en-US" sz="2000" b="0" dirty="0" smtClean="0"/>
                        <a:t>(2016 onwards)</a:t>
                      </a:r>
                      <a:endParaRPr lang="en-US" sz="2400" b="0" dirty="0" smtClean="0"/>
                    </a:p>
                    <a:p>
                      <a:pPr algn="ctr"/>
                      <a:r>
                        <a:rPr lang="en-US" sz="2400" dirty="0" smtClean="0"/>
                        <a:t>– mainstreaming? </a:t>
                      </a:r>
                    </a:p>
                  </a:txBody>
                  <a:tcPr/>
                </a:tc>
                <a:extLst>
                  <a:ext uri="{0D108BD9-81ED-4DB2-BD59-A6C34878D82A}">
                    <a16:rowId xmlns:a16="http://schemas.microsoft.com/office/drawing/2014/main" val="10000"/>
                  </a:ext>
                </a:extLst>
              </a:tr>
              <a:tr h="1164842">
                <a:tc>
                  <a:txBody>
                    <a:bodyPr/>
                    <a:lstStyle/>
                    <a:p>
                      <a:r>
                        <a:rPr lang="en-GB" sz="1800" kern="1200" dirty="0" smtClean="0">
                          <a:solidFill>
                            <a:schemeClr val="dk1"/>
                          </a:solidFill>
                          <a:effectLst/>
                          <a:latin typeface="+mn-lt"/>
                          <a:ea typeface="+mn-ea"/>
                          <a:cs typeface="+mn-cs"/>
                        </a:rPr>
                        <a:t>Organic development of PB, predominantly small scale,</a:t>
                      </a:r>
                      <a:r>
                        <a:rPr lang="en-GB" sz="1800" kern="1200" baseline="0" dirty="0" smtClean="0">
                          <a:solidFill>
                            <a:schemeClr val="dk1"/>
                          </a:solidFill>
                          <a:effectLst/>
                          <a:latin typeface="+mn-lt"/>
                          <a:ea typeface="+mn-ea"/>
                          <a:cs typeface="+mn-cs"/>
                        </a:rPr>
                        <a:t> d</a:t>
                      </a:r>
                      <a:r>
                        <a:rPr lang="en-GB" sz="1800" kern="1200" dirty="0" smtClean="0">
                          <a:solidFill>
                            <a:schemeClr val="dk1"/>
                          </a:solidFill>
                          <a:effectLst/>
                          <a:latin typeface="+mn-lt"/>
                          <a:ea typeface="+mn-ea"/>
                          <a:cs typeface="+mn-cs"/>
                        </a:rPr>
                        <a:t>riven by local champions</a:t>
                      </a:r>
                      <a:r>
                        <a:rPr lang="en-US" sz="1800" kern="1200" baseline="0" dirty="0" smtClean="0">
                          <a:solidFill>
                            <a:schemeClr val="dk1"/>
                          </a:solidFill>
                          <a:effectLst/>
                          <a:latin typeface="+mn-lt"/>
                          <a:ea typeface="+mn-ea"/>
                          <a:cs typeface="+mn-cs"/>
                        </a:rPr>
                        <a:t> and </a:t>
                      </a:r>
                      <a:r>
                        <a:rPr lang="en-US" sz="1800" i="1" kern="1200" baseline="0" dirty="0" smtClean="0">
                          <a:solidFill>
                            <a:schemeClr val="dk1"/>
                          </a:solidFill>
                          <a:effectLst/>
                          <a:latin typeface="+mn-lt"/>
                          <a:ea typeface="+mn-ea"/>
                          <a:cs typeface="+mn-cs"/>
                        </a:rPr>
                        <a:t>ad hoc </a:t>
                      </a:r>
                      <a:r>
                        <a:rPr lang="en-US" sz="1800" kern="1200" baseline="0" dirty="0" smtClean="0">
                          <a:solidFill>
                            <a:schemeClr val="dk1"/>
                          </a:solidFill>
                          <a:effectLst/>
                          <a:latin typeface="+mn-lt"/>
                          <a:ea typeface="+mn-ea"/>
                          <a:cs typeface="+mn-cs"/>
                        </a:rPr>
                        <a:t>funding</a:t>
                      </a:r>
                      <a:endParaRPr lang="en-US" dirty="0"/>
                    </a:p>
                  </a:txBody>
                  <a:tcPr/>
                </a:tc>
                <a:tc>
                  <a:txBody>
                    <a:bodyPr/>
                    <a:lstStyle/>
                    <a:p>
                      <a:r>
                        <a:rPr lang="en-GB" sz="1800" kern="1200" dirty="0" smtClean="0">
                          <a:solidFill>
                            <a:schemeClr val="dk1"/>
                          </a:solidFill>
                          <a:effectLst/>
                          <a:latin typeface="+mn-lt"/>
                          <a:ea typeface="+mn-ea"/>
                          <a:cs typeface="+mn-cs"/>
                        </a:rPr>
                        <a:t>Unprecedented policy, legislative, capacity building and investment framework from which to embed PB</a:t>
                      </a:r>
                      <a:endParaRPr lang="en-US" dirty="0"/>
                    </a:p>
                  </a:txBody>
                  <a:tcPr/>
                </a:tc>
                <a:extLst>
                  <a:ext uri="{0D108BD9-81ED-4DB2-BD59-A6C34878D82A}">
                    <a16:rowId xmlns:a16="http://schemas.microsoft.com/office/drawing/2014/main" val="10001"/>
                  </a:ext>
                </a:extLst>
              </a:tr>
              <a:tr h="1537001">
                <a:tc>
                  <a:txBody>
                    <a:bodyPr/>
                    <a:lstStyle/>
                    <a:p>
                      <a:r>
                        <a:rPr lang="en-US" dirty="0" smtClean="0"/>
                        <a:t>Predominance of</a:t>
                      </a:r>
                      <a:r>
                        <a:rPr lang="en-US" baseline="0" dirty="0" smtClean="0"/>
                        <a:t> </a:t>
                      </a:r>
                      <a:r>
                        <a:rPr lang="en-US" b="1" baseline="0" dirty="0" smtClean="0"/>
                        <a:t>c</a:t>
                      </a:r>
                      <a:r>
                        <a:rPr lang="en-US" b="1" dirty="0" smtClean="0"/>
                        <a:t>ommunity grant-making model</a:t>
                      </a:r>
                      <a:r>
                        <a:rPr lang="en-US" dirty="0" smtClean="0"/>
                        <a:t>; PB as a community engagement tool; no</a:t>
                      </a:r>
                      <a:r>
                        <a:rPr lang="en-US" baseline="0" dirty="0" smtClean="0"/>
                        <a:t> need for substantial changes in the institutional system</a:t>
                      </a:r>
                      <a:endParaRPr lang="en-US" dirty="0"/>
                    </a:p>
                  </a:txBody>
                  <a:tcPr/>
                </a:tc>
                <a:tc>
                  <a:txBody>
                    <a:bodyPr/>
                    <a:lstStyle/>
                    <a:p>
                      <a:r>
                        <a:rPr lang="en-GB" sz="1800" kern="1200" dirty="0" smtClean="0">
                          <a:solidFill>
                            <a:schemeClr val="dk1"/>
                          </a:solidFill>
                          <a:effectLst/>
                          <a:latin typeface="+mn-lt"/>
                          <a:ea typeface="+mn-ea"/>
                          <a:cs typeface="+mn-cs"/>
                        </a:rPr>
                        <a:t>Towards a variety of sustainable PB models, including </a:t>
                      </a:r>
                      <a:r>
                        <a:rPr lang="en-GB" sz="1800" b="1" kern="1200" dirty="0" smtClean="0">
                          <a:solidFill>
                            <a:schemeClr val="dk1"/>
                          </a:solidFill>
                          <a:effectLst/>
                          <a:latin typeface="+mn-lt"/>
                          <a:ea typeface="+mn-ea"/>
                          <a:cs typeface="+mn-cs"/>
                        </a:rPr>
                        <a:t>mainstream</a:t>
                      </a:r>
                      <a:r>
                        <a:rPr lang="en-GB" sz="1800" b="1" kern="1200" baseline="0" dirty="0" smtClean="0">
                          <a:solidFill>
                            <a:schemeClr val="dk1"/>
                          </a:solidFill>
                          <a:effectLst/>
                          <a:latin typeface="+mn-lt"/>
                          <a:ea typeface="+mn-ea"/>
                          <a:cs typeface="+mn-cs"/>
                        </a:rPr>
                        <a:t> budgets and services</a:t>
                      </a:r>
                      <a:r>
                        <a:rPr lang="en-GB" sz="1800" kern="1200" baseline="0" dirty="0" smtClean="0">
                          <a:solidFill>
                            <a:schemeClr val="dk1"/>
                          </a:solidFill>
                          <a:effectLst/>
                          <a:latin typeface="+mn-lt"/>
                          <a:ea typeface="+mn-ea"/>
                          <a:cs typeface="+mn-cs"/>
                        </a:rPr>
                        <a:t>?</a:t>
                      </a:r>
                      <a:r>
                        <a:rPr lang="en-GB" sz="1800" kern="1200" dirty="0" smtClean="0">
                          <a:solidFill>
                            <a:schemeClr val="dk1"/>
                          </a:solidFill>
                          <a:effectLst/>
                          <a:latin typeface="+mn-lt"/>
                          <a:ea typeface="+mn-ea"/>
                          <a:cs typeface="+mn-cs"/>
                        </a:rPr>
                        <a:t> Reorienting the relationship between citizens, politicians, civil society, and the state? </a:t>
                      </a:r>
                      <a:endParaRPr lang="en-US" dirty="0"/>
                    </a:p>
                  </a:txBody>
                  <a:tcPr/>
                </a:tc>
                <a:extLst>
                  <a:ext uri="{0D108BD9-81ED-4DB2-BD59-A6C34878D82A}">
                    <a16:rowId xmlns:a16="http://schemas.microsoft.com/office/drawing/2014/main" val="10002"/>
                  </a:ext>
                </a:extLst>
              </a:tr>
              <a:tr h="1237463">
                <a:tc>
                  <a:txBody>
                    <a:bodyPr/>
                    <a:lstStyle/>
                    <a:p>
                      <a:r>
                        <a:rPr lang="en-US" dirty="0" smtClean="0"/>
                        <a:t>Positive</a:t>
                      </a:r>
                      <a:r>
                        <a:rPr lang="en-US" baseline="0" dirty="0" smtClean="0"/>
                        <a:t> </a:t>
                      </a:r>
                      <a:r>
                        <a:rPr lang="en-US" dirty="0" smtClean="0"/>
                        <a:t>impacts, but limited evaluation</a:t>
                      </a:r>
                    </a:p>
                    <a:p>
                      <a:endParaRPr lang="en-US" dirty="0" smtClean="0"/>
                    </a:p>
                    <a:p>
                      <a:r>
                        <a:rPr lang="en-US" dirty="0" smtClean="0"/>
                        <a:t>Limited focus and impact on tackling inequalities</a:t>
                      </a:r>
                      <a:endParaRPr lang="en-US" dirty="0"/>
                    </a:p>
                  </a:txBody>
                  <a:tcPr/>
                </a:tc>
                <a:tc>
                  <a:txBody>
                    <a:bodyPr/>
                    <a:lstStyle/>
                    <a:p>
                      <a:r>
                        <a:rPr lang="en-US" dirty="0" smtClean="0"/>
                        <a:t>Towards robust</a:t>
                      </a:r>
                      <a:r>
                        <a:rPr lang="en-US" baseline="0" dirty="0" smtClean="0"/>
                        <a:t> evaluation of short and long term outcomes?</a:t>
                      </a:r>
                      <a:endParaRPr lang="en-US" dirty="0" smtClean="0"/>
                    </a:p>
                    <a:p>
                      <a:r>
                        <a:rPr lang="en-US" dirty="0" smtClean="0"/>
                        <a:t>Stronger focus and impact</a:t>
                      </a:r>
                      <a:r>
                        <a:rPr lang="en-US" baseline="0" dirty="0" smtClean="0"/>
                        <a:t> on tackling inequalities – social justice agenda?</a:t>
                      </a:r>
                      <a:endParaRPr lang="en-US" dirty="0"/>
                    </a:p>
                  </a:txBody>
                  <a:tcPr/>
                </a:tc>
                <a:extLst>
                  <a:ext uri="{0D108BD9-81ED-4DB2-BD59-A6C34878D82A}">
                    <a16:rowId xmlns:a16="http://schemas.microsoft.com/office/drawing/2014/main" val="10003"/>
                  </a:ext>
                </a:extLst>
              </a:tr>
            </a:tbl>
          </a:graphicData>
        </a:graphic>
      </p:graphicFrame>
      <p:pic>
        <p:nvPicPr>
          <p:cNvPr id="4" name="Picture 3" descr="WWlogosmall.jpg"/>
          <p:cNvPicPr>
            <a:picLocks noChangeAspect="1"/>
          </p:cNvPicPr>
          <p:nvPr/>
        </p:nvPicPr>
        <p:blipFill>
          <a:blip r:embed="rId3"/>
          <a:stretch>
            <a:fillRect/>
          </a:stretch>
        </p:blipFill>
        <p:spPr>
          <a:xfrm>
            <a:off x="7863840" y="6006699"/>
            <a:ext cx="1062083" cy="642696"/>
          </a:xfrm>
          <a:prstGeom prst="rect">
            <a:avLst/>
          </a:prstGeom>
        </p:spPr>
      </p:pic>
    </p:spTree>
    <p:extLst>
      <p:ext uri="{BB962C8B-B14F-4D97-AF65-F5344CB8AC3E}">
        <p14:creationId xmlns:p14="http://schemas.microsoft.com/office/powerpoint/2010/main" val="1663957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880" y="3427343"/>
            <a:ext cx="8546815" cy="3430657"/>
          </a:xfrm>
        </p:spPr>
        <p:txBody>
          <a:bodyPr>
            <a:noAutofit/>
          </a:bodyPr>
          <a:lstStyle/>
          <a:p>
            <a:pPr marL="457200" lvl="1" indent="0">
              <a:lnSpc>
                <a:spcPct val="70000"/>
              </a:lnSpc>
              <a:spcAft>
                <a:spcPts val="1200"/>
              </a:spcAft>
              <a:buNone/>
            </a:pPr>
            <a:r>
              <a:rPr lang="en-US" sz="6600" dirty="0" smtClean="0">
                <a:solidFill>
                  <a:schemeClr val="accent3">
                    <a:lumMod val="75000"/>
                  </a:schemeClr>
                </a:solidFill>
              </a:rPr>
              <a:t>Designing strong institutions of local democracy</a:t>
            </a:r>
            <a:r>
              <a:rPr lang="en-GB" sz="6600" dirty="0" smtClean="0">
                <a:solidFill>
                  <a:schemeClr val="accent5">
                    <a:lumMod val="75000"/>
                  </a:schemeClr>
                </a:solidFill>
              </a:rPr>
              <a:t/>
            </a:r>
            <a:br>
              <a:rPr lang="en-GB" sz="6600" dirty="0" smtClean="0">
                <a:solidFill>
                  <a:schemeClr val="accent5">
                    <a:lumMod val="75000"/>
                  </a:schemeClr>
                </a:solidFill>
              </a:rPr>
            </a:br>
            <a:endParaRPr lang="en-GB" sz="6600" dirty="0">
              <a:solidFill>
                <a:schemeClr val="accent5">
                  <a:lumMod val="75000"/>
                </a:schemeClr>
              </a:solidFill>
            </a:endParaRPr>
          </a:p>
        </p:txBody>
      </p:sp>
      <p:pic>
        <p:nvPicPr>
          <p:cNvPr id="5" name="Content Placeholder 3" descr="group 3d.png"/>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l="-16598" r="-16598"/>
          <a:stretch>
            <a:fillRect/>
          </a:stretch>
        </p:blipFill>
        <p:spPr>
          <a:xfrm>
            <a:off x="3705305" y="308586"/>
            <a:ext cx="4791368" cy="2635052"/>
          </a:xfrm>
          <a:prstGeom prst="rect">
            <a:avLst/>
          </a:prstGeom>
          <a:scene3d>
            <a:camera prst="orthographicFront"/>
            <a:lightRig rig="threePt" dir="t"/>
          </a:scene3d>
          <a:sp3d>
            <a:bevelT w="165100" prst="coolSlant"/>
            <a:bevelB prst="slope"/>
          </a:sp3d>
        </p:spPr>
      </p:pic>
    </p:spTree>
    <p:extLst>
      <p:ext uri="{BB962C8B-B14F-4D97-AF65-F5344CB8AC3E}">
        <p14:creationId xmlns:p14="http://schemas.microsoft.com/office/powerpoint/2010/main" val="179323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405" y="160937"/>
            <a:ext cx="6457474" cy="830997"/>
          </a:xfrm>
          <a:prstGeom prst="rect">
            <a:avLst/>
          </a:prstGeom>
        </p:spPr>
        <p:txBody>
          <a:bodyPr wrap="square">
            <a:spAutoFit/>
          </a:bodyPr>
          <a:lstStyle/>
          <a:p>
            <a:r>
              <a:rPr lang="en-GB" sz="2400" dirty="0"/>
              <a:t>We have </a:t>
            </a:r>
            <a:r>
              <a:rPr lang="en-GB" sz="2400" dirty="0" smtClean="0">
                <a:solidFill>
                  <a:schemeClr val="accent5">
                    <a:lumMod val="75000"/>
                  </a:schemeClr>
                </a:solidFill>
              </a:rPr>
              <a:t>new and innovative methods and techniques </a:t>
            </a:r>
            <a:r>
              <a:rPr lang="en-GB" sz="2400" dirty="0" smtClean="0"/>
              <a:t>…</a:t>
            </a:r>
            <a:endParaRPr lang="en-GB" sz="2400" dirty="0"/>
          </a:p>
        </p:txBody>
      </p:sp>
      <p:pic>
        <p:nvPicPr>
          <p:cNvPr id="8" name="Picture 7" descr="WWlogosmall.jpg"/>
          <p:cNvPicPr>
            <a:picLocks noChangeAspect="1"/>
          </p:cNvPicPr>
          <p:nvPr/>
        </p:nvPicPr>
        <p:blipFill>
          <a:blip r:embed="rId2"/>
          <a:stretch>
            <a:fillRect/>
          </a:stretch>
        </p:blipFill>
        <p:spPr>
          <a:xfrm>
            <a:off x="6406695" y="-33784"/>
            <a:ext cx="2013735" cy="1218562"/>
          </a:xfrm>
          <a:prstGeom prst="rect">
            <a:avLst/>
          </a:prstGeom>
        </p:spPr>
      </p:pic>
      <p:sp>
        <p:nvSpPr>
          <p:cNvPr id="2" name="AutoShape 2" descr="Image result for place standard too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3995936" y="1559347"/>
            <a:ext cx="4194612" cy="2355974"/>
          </a:xfrm>
          <a:prstGeom prst="rect">
            <a:avLst/>
          </a:prstGeom>
          <a:ln>
            <a:noFill/>
          </a:ln>
          <a:effectLst>
            <a:softEdge rad="112500"/>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4811" y="4460596"/>
            <a:ext cx="2483768" cy="1653480"/>
          </a:xfrm>
          <a:prstGeom prst="rect">
            <a:avLst/>
          </a:prstGeom>
          <a:ln>
            <a:noFill/>
          </a:ln>
          <a:effectLst>
            <a:softEdge rad="112500"/>
          </a:effectLst>
        </p:spPr>
      </p:pic>
      <p:pic>
        <p:nvPicPr>
          <p:cNvPr id="3077" name="Picture 5" descr="The Place Standard Tool: A+DS, NHS Health Scotland and Scottish Govern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368" y="1797541"/>
            <a:ext cx="356235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4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276" y="527187"/>
            <a:ext cx="5997116" cy="5971808"/>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0" y="5517232"/>
            <a:ext cx="26193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Wlogosmall.jpg"/>
          <p:cNvPicPr>
            <a:picLocks noChangeAspect="1"/>
          </p:cNvPicPr>
          <p:nvPr/>
        </p:nvPicPr>
        <p:blipFill>
          <a:blip r:embed="rId5"/>
          <a:stretch>
            <a:fillRect/>
          </a:stretch>
        </p:blipFill>
        <p:spPr>
          <a:xfrm>
            <a:off x="7130265" y="47289"/>
            <a:ext cx="2013735" cy="121856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388" y="5279566"/>
            <a:ext cx="1437568" cy="1352091"/>
          </a:xfrm>
          <a:prstGeom prst="rect">
            <a:avLst/>
          </a:prstGeom>
        </p:spPr>
      </p:pic>
      <p:sp>
        <p:nvSpPr>
          <p:cNvPr id="7" name="Rectangle 6"/>
          <p:cNvSpPr/>
          <p:nvPr/>
        </p:nvSpPr>
        <p:spPr>
          <a:xfrm>
            <a:off x="230405" y="65522"/>
            <a:ext cx="6457474" cy="461665"/>
          </a:xfrm>
          <a:prstGeom prst="rect">
            <a:avLst/>
          </a:prstGeom>
        </p:spPr>
        <p:txBody>
          <a:bodyPr wrap="square">
            <a:spAutoFit/>
          </a:bodyPr>
          <a:lstStyle/>
          <a:p>
            <a:r>
              <a:rPr lang="en-GB" sz="2400" dirty="0"/>
              <a:t>We have high standards for </a:t>
            </a:r>
            <a:r>
              <a:rPr lang="en-GB" sz="2400" dirty="0" smtClean="0">
                <a:solidFill>
                  <a:schemeClr val="accent5">
                    <a:lumMod val="75000"/>
                  </a:schemeClr>
                </a:solidFill>
              </a:rPr>
              <a:t>processes</a:t>
            </a:r>
            <a:r>
              <a:rPr lang="en-GB" sz="2400" dirty="0" smtClean="0"/>
              <a:t>….</a:t>
            </a:r>
            <a:endParaRPr lang="en-GB" sz="2400" dirty="0"/>
          </a:p>
        </p:txBody>
      </p:sp>
    </p:spTree>
    <p:extLst>
      <p:ext uri="{BB962C8B-B14F-4D97-AF65-F5344CB8AC3E}">
        <p14:creationId xmlns:p14="http://schemas.microsoft.com/office/powerpoint/2010/main" val="1515303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22061"/>
            <a:ext cx="8229600" cy="1143000"/>
          </a:xfrm>
        </p:spPr>
        <p:txBody>
          <a:bodyPr>
            <a:noAutofit/>
          </a:bodyPr>
          <a:lstStyle/>
          <a:p>
            <a:r>
              <a:rPr lang="en-GB" dirty="0" smtClean="0">
                <a:solidFill>
                  <a:schemeClr val="accent5">
                    <a:lumMod val="75000"/>
                  </a:schemeClr>
                </a:solidFill>
              </a:rPr>
              <a:t/>
            </a:r>
            <a:br>
              <a:rPr lang="en-GB" dirty="0" smtClean="0">
                <a:solidFill>
                  <a:schemeClr val="accent5">
                    <a:lumMod val="75000"/>
                  </a:schemeClr>
                </a:solidFill>
              </a:rPr>
            </a:br>
            <a:r>
              <a:rPr lang="en-GB" dirty="0" smtClean="0">
                <a:solidFill>
                  <a:schemeClr val="accent5">
                    <a:lumMod val="75000"/>
                  </a:schemeClr>
                </a:solidFill>
              </a:rPr>
              <a:t>Strengthening local </a:t>
            </a:r>
            <a:r>
              <a:rPr lang="en-GB" dirty="0">
                <a:solidFill>
                  <a:schemeClr val="accent5">
                    <a:lumMod val="75000"/>
                  </a:schemeClr>
                </a:solidFill>
              </a:rPr>
              <a:t>democracy </a:t>
            </a:r>
            <a:r>
              <a:rPr lang="en-GB" dirty="0" smtClean="0">
                <a:solidFill>
                  <a:schemeClr val="accent5">
                    <a:lumMod val="75000"/>
                  </a:schemeClr>
                </a:solidFill>
              </a:rPr>
              <a:t/>
            </a:r>
            <a:br>
              <a:rPr lang="en-GB" dirty="0" smtClean="0">
                <a:solidFill>
                  <a:schemeClr val="accent5">
                    <a:lumMod val="75000"/>
                  </a:schemeClr>
                </a:solidFill>
              </a:rPr>
            </a:br>
            <a:r>
              <a:rPr lang="en-GB" dirty="0" smtClean="0">
                <a:solidFill>
                  <a:schemeClr val="accent5">
                    <a:lumMod val="75000"/>
                  </a:schemeClr>
                </a:solidFill>
              </a:rPr>
              <a:t>will require</a:t>
            </a:r>
            <a:r>
              <a:rPr lang="is-IS" dirty="0" smtClean="0">
                <a:solidFill>
                  <a:schemeClr val="accent5">
                    <a:lumMod val="75000"/>
                  </a:schemeClr>
                </a:solidFill>
              </a:rPr>
              <a:t>…</a:t>
            </a:r>
            <a:endParaRPr lang="en-GB" dirty="0">
              <a:solidFill>
                <a:srgbClr val="FF0000"/>
              </a:solidFill>
            </a:endParaRPr>
          </a:p>
        </p:txBody>
      </p:sp>
      <p:sp>
        <p:nvSpPr>
          <p:cNvPr id="3" name="Content Placeholder 2"/>
          <p:cNvSpPr>
            <a:spLocks noGrp="1"/>
          </p:cNvSpPr>
          <p:nvPr>
            <p:ph idx="1"/>
          </p:nvPr>
        </p:nvSpPr>
        <p:spPr>
          <a:xfrm>
            <a:off x="457200" y="3085106"/>
            <a:ext cx="8229600" cy="3883895"/>
          </a:xfrm>
        </p:spPr>
        <p:txBody>
          <a:bodyPr>
            <a:normAutofit/>
          </a:bodyPr>
          <a:lstStyle/>
          <a:p>
            <a:r>
              <a:rPr lang="en-GB" dirty="0" smtClean="0">
                <a:solidFill>
                  <a:schemeClr val="accent3">
                    <a:lumMod val="75000"/>
                  </a:schemeClr>
                </a:solidFill>
              </a:rPr>
              <a:t>democratic </a:t>
            </a:r>
            <a:r>
              <a:rPr lang="en-GB" dirty="0">
                <a:solidFill>
                  <a:schemeClr val="accent3">
                    <a:lumMod val="75000"/>
                  </a:schemeClr>
                </a:solidFill>
              </a:rPr>
              <a:t>innovation </a:t>
            </a:r>
            <a:endParaRPr lang="en-GB" dirty="0" smtClean="0">
              <a:solidFill>
                <a:schemeClr val="accent3">
                  <a:lumMod val="75000"/>
                </a:schemeClr>
              </a:solidFill>
            </a:endParaRPr>
          </a:p>
          <a:p>
            <a:pPr lvl="1"/>
            <a:r>
              <a:rPr lang="en-GB" dirty="0" smtClean="0"/>
              <a:t>new </a:t>
            </a:r>
            <a:r>
              <a:rPr lang="en-GB" dirty="0"/>
              <a:t>approaches, processes and institutions that enable inclusive forms </a:t>
            </a:r>
            <a:r>
              <a:rPr lang="en-GB" dirty="0" smtClean="0"/>
              <a:t>of decision-making through co-production</a:t>
            </a:r>
            <a:r>
              <a:rPr lang="en-GB" dirty="0"/>
              <a:t> </a:t>
            </a:r>
            <a:r>
              <a:rPr lang="en-GB" dirty="0" smtClean="0"/>
              <a:t>and deliberation </a:t>
            </a:r>
            <a:endParaRPr lang="en-GB" dirty="0"/>
          </a:p>
          <a:p>
            <a:r>
              <a:rPr lang="en-GB" dirty="0" smtClean="0"/>
              <a:t>and </a:t>
            </a:r>
            <a:r>
              <a:rPr lang="en-GB" dirty="0">
                <a:solidFill>
                  <a:schemeClr val="accent3">
                    <a:lumMod val="75000"/>
                  </a:schemeClr>
                </a:solidFill>
              </a:rPr>
              <a:t>facilitative </a:t>
            </a:r>
            <a:r>
              <a:rPr lang="en-GB" dirty="0" smtClean="0">
                <a:solidFill>
                  <a:schemeClr val="accent3">
                    <a:lumMod val="75000"/>
                  </a:schemeClr>
                </a:solidFill>
              </a:rPr>
              <a:t>leadership</a:t>
            </a:r>
          </a:p>
          <a:p>
            <a:endParaRPr lang="en-GB" dirty="0" smtClean="0"/>
          </a:p>
          <a:p>
            <a:endParaRPr lang="en-GB" dirty="0"/>
          </a:p>
          <a:p>
            <a:endParaRPr lang="en-GB" dirty="0"/>
          </a:p>
        </p:txBody>
      </p:sp>
      <p:sp>
        <p:nvSpPr>
          <p:cNvPr id="5" name="Rectangle 4"/>
          <p:cNvSpPr/>
          <p:nvPr/>
        </p:nvSpPr>
        <p:spPr>
          <a:xfrm>
            <a:off x="556592" y="12779"/>
            <a:ext cx="5931674" cy="1107996"/>
          </a:xfrm>
          <a:prstGeom prst="rect">
            <a:avLst/>
          </a:prstGeom>
        </p:spPr>
        <p:txBody>
          <a:bodyPr wrap="square">
            <a:spAutoFit/>
          </a:bodyPr>
          <a:lstStyle/>
          <a:p>
            <a:r>
              <a:rPr lang="en-GB" sz="2400" dirty="0" smtClean="0"/>
              <a:t>But…….. </a:t>
            </a:r>
            <a:r>
              <a:rPr lang="en-GB" sz="2400" dirty="0"/>
              <a:t>we must invest in new </a:t>
            </a:r>
            <a:r>
              <a:rPr lang="en-GB" sz="2400" b="1" dirty="0">
                <a:solidFill>
                  <a:schemeClr val="accent3">
                    <a:lumMod val="75000"/>
                  </a:schemeClr>
                </a:solidFill>
              </a:rPr>
              <a:t>institutions</a:t>
            </a:r>
            <a:r>
              <a:rPr lang="en-GB" sz="2400" b="1" dirty="0"/>
              <a:t> </a:t>
            </a:r>
            <a:r>
              <a:rPr lang="en-GB" sz="2400" b="1" dirty="0">
                <a:solidFill>
                  <a:schemeClr val="accent3">
                    <a:lumMod val="75000"/>
                  </a:schemeClr>
                </a:solidFill>
              </a:rPr>
              <a:t>and infrastructure </a:t>
            </a:r>
            <a:r>
              <a:rPr lang="en-GB" sz="2400" dirty="0"/>
              <a:t>for local </a:t>
            </a:r>
            <a:r>
              <a:rPr lang="en-GB" sz="2400" dirty="0" smtClean="0"/>
              <a:t>democracy</a:t>
            </a:r>
          </a:p>
          <a:p>
            <a:endParaRPr lang="en-GB" dirty="0"/>
          </a:p>
        </p:txBody>
      </p:sp>
    </p:spTree>
    <p:extLst>
      <p:ext uri="{BB962C8B-B14F-4D97-AF65-F5344CB8AC3E}">
        <p14:creationId xmlns:p14="http://schemas.microsoft.com/office/powerpoint/2010/main" val="98149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14833469"/>
              </p:ext>
            </p:extLst>
          </p:nvPr>
        </p:nvGraphicFramePr>
        <p:xfrm>
          <a:off x="179512" y="715617"/>
          <a:ext cx="8712968" cy="5891919"/>
        </p:xfrm>
        <a:graphic>
          <a:graphicData uri="http://schemas.openxmlformats.org/drawingml/2006/table">
            <a:tbl>
              <a:tblPr firstRow="1" bandRow="1">
                <a:tableStyleId>{7DF18680-E054-41AD-8BC1-D1AEF772440D}</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554072">
                <a:tc>
                  <a:txBody>
                    <a:bodyPr/>
                    <a:lstStyle/>
                    <a:p>
                      <a:r>
                        <a:rPr lang="en-GB" sz="2800" dirty="0" smtClean="0"/>
                        <a:t>Traditional leader</a:t>
                      </a:r>
                      <a:endParaRPr lang="en-GB" sz="2800" dirty="0"/>
                    </a:p>
                  </a:txBody>
                  <a:tcPr/>
                </a:tc>
                <a:tc>
                  <a:txBody>
                    <a:bodyPr/>
                    <a:lstStyle/>
                    <a:p>
                      <a:r>
                        <a:rPr lang="en-GB" sz="2800" dirty="0" smtClean="0"/>
                        <a:t>Facilitative leader</a:t>
                      </a:r>
                      <a:endParaRPr lang="en-GB" sz="2800" dirty="0"/>
                    </a:p>
                  </a:txBody>
                  <a:tcPr/>
                </a:tc>
                <a:extLst>
                  <a:ext uri="{0D108BD9-81ED-4DB2-BD59-A6C34878D82A}">
                    <a16:rowId xmlns:a16="http://schemas.microsoft.com/office/drawing/2014/main" val="10000"/>
                  </a:ext>
                </a:extLst>
              </a:tr>
              <a:tr h="654270">
                <a:tc>
                  <a:txBody>
                    <a:bodyPr/>
                    <a:lstStyle/>
                    <a:p>
                      <a:r>
                        <a:rPr lang="en-US" sz="2400" dirty="0" smtClean="0"/>
                        <a:t>H</a:t>
                      </a:r>
                      <a:r>
                        <a:rPr lang="en-GB" sz="2400" dirty="0" err="1" smtClean="0"/>
                        <a:t>ierarchies</a:t>
                      </a:r>
                      <a:r>
                        <a:rPr lang="en-GB" sz="2400" dirty="0" smtClean="0"/>
                        <a:t> </a:t>
                      </a:r>
                      <a:endParaRPr lang="en-GB" sz="2400" dirty="0"/>
                    </a:p>
                  </a:txBody>
                  <a:tcPr/>
                </a:tc>
                <a:tc>
                  <a:txBody>
                    <a:bodyPr/>
                    <a:lstStyle/>
                    <a:p>
                      <a:r>
                        <a:rPr lang="en-GB" sz="2400" dirty="0" smtClean="0"/>
                        <a:t>Networks</a:t>
                      </a:r>
                      <a:endParaRPr lang="en-GB" sz="2400" dirty="0"/>
                    </a:p>
                  </a:txBody>
                  <a:tcPr/>
                </a:tc>
                <a:extLst>
                  <a:ext uri="{0D108BD9-81ED-4DB2-BD59-A6C34878D82A}">
                    <a16:rowId xmlns:a16="http://schemas.microsoft.com/office/drawing/2014/main" val="10001"/>
                  </a:ext>
                </a:extLst>
              </a:tr>
              <a:tr h="571806">
                <a:tc>
                  <a:txBody>
                    <a:bodyPr/>
                    <a:lstStyle/>
                    <a:p>
                      <a:r>
                        <a:rPr lang="en-GB" sz="2400" dirty="0" smtClean="0"/>
                        <a:t>Certainty (knows</a:t>
                      </a:r>
                      <a:r>
                        <a:rPr lang="en-GB" sz="2400" baseline="0" dirty="0" smtClean="0"/>
                        <a:t> everything)</a:t>
                      </a:r>
                      <a:endParaRPr lang="en-GB" sz="2400" dirty="0"/>
                    </a:p>
                  </a:txBody>
                  <a:tcPr/>
                </a:tc>
                <a:tc>
                  <a:txBody>
                    <a:bodyPr/>
                    <a:lstStyle/>
                    <a:p>
                      <a:r>
                        <a:rPr lang="en-GB" sz="2400" dirty="0" smtClean="0"/>
                        <a:t>Openness (constant</a:t>
                      </a:r>
                      <a:r>
                        <a:rPr lang="en-GB" sz="2400" baseline="0" dirty="0" smtClean="0"/>
                        <a:t> learning)</a:t>
                      </a:r>
                      <a:endParaRPr lang="en-GB" sz="2400" dirty="0"/>
                    </a:p>
                  </a:txBody>
                  <a:tcPr/>
                </a:tc>
                <a:extLst>
                  <a:ext uri="{0D108BD9-81ED-4DB2-BD59-A6C34878D82A}">
                    <a16:rowId xmlns:a16="http://schemas.microsoft.com/office/drawing/2014/main" val="10002"/>
                  </a:ext>
                </a:extLst>
              </a:tr>
              <a:tr h="625749">
                <a:tc>
                  <a:txBody>
                    <a:bodyPr/>
                    <a:lstStyle/>
                    <a:p>
                      <a:r>
                        <a:rPr lang="en-US" sz="2400" dirty="0" smtClean="0"/>
                        <a:t>L</a:t>
                      </a:r>
                      <a:r>
                        <a:rPr lang="en-GB" sz="2400" dirty="0" err="1" smtClean="0"/>
                        <a:t>eads</a:t>
                      </a:r>
                      <a:r>
                        <a:rPr lang="en-GB" sz="2400" dirty="0" smtClean="0"/>
                        <a:t> others</a:t>
                      </a:r>
                      <a:endParaRPr lang="en-GB" sz="2400" dirty="0"/>
                    </a:p>
                  </a:txBody>
                  <a:tcPr/>
                </a:tc>
                <a:tc>
                  <a:txBody>
                    <a:bodyPr/>
                    <a:lstStyle/>
                    <a:p>
                      <a:r>
                        <a:rPr lang="en-US" sz="2400" dirty="0" smtClean="0"/>
                        <a:t>H</a:t>
                      </a:r>
                      <a:r>
                        <a:rPr lang="en-GB" sz="2400" dirty="0" err="1" smtClean="0"/>
                        <a:t>elps</a:t>
                      </a:r>
                      <a:r>
                        <a:rPr lang="en-GB" sz="2400" dirty="0" smtClean="0"/>
                        <a:t> others to lead themselves</a:t>
                      </a:r>
                      <a:endParaRPr lang="en-GB" sz="2400" dirty="0"/>
                    </a:p>
                  </a:txBody>
                  <a:tcPr/>
                </a:tc>
                <a:extLst>
                  <a:ext uri="{0D108BD9-81ED-4DB2-BD59-A6C34878D82A}">
                    <a16:rowId xmlns:a16="http://schemas.microsoft.com/office/drawing/2014/main" val="10003"/>
                  </a:ext>
                </a:extLst>
              </a:tr>
              <a:tr h="798370">
                <a:tc>
                  <a:txBody>
                    <a:bodyPr/>
                    <a:lstStyle/>
                    <a:p>
                      <a:r>
                        <a:rPr lang="en-GB" sz="2400" dirty="0" smtClean="0"/>
                        <a:t>Good at talking</a:t>
                      </a:r>
                      <a:endParaRPr lang="en-GB" sz="2400" dirty="0"/>
                    </a:p>
                  </a:txBody>
                  <a:tcPr/>
                </a:tc>
                <a:tc>
                  <a:txBody>
                    <a:bodyPr/>
                    <a:lstStyle/>
                    <a:p>
                      <a:r>
                        <a:rPr lang="en-GB" sz="2400" dirty="0" smtClean="0"/>
                        <a:t>Good at listening</a:t>
                      </a:r>
                      <a:endParaRPr lang="en-GB" sz="2400" dirty="0"/>
                    </a:p>
                  </a:txBody>
                  <a:tcPr/>
                </a:tc>
                <a:extLst>
                  <a:ext uri="{0D108BD9-81ED-4DB2-BD59-A6C34878D82A}">
                    <a16:rowId xmlns:a16="http://schemas.microsoft.com/office/drawing/2014/main" val="10004"/>
                  </a:ext>
                </a:extLst>
              </a:tr>
              <a:tr h="1014146">
                <a:tc>
                  <a:txBody>
                    <a:bodyPr/>
                    <a:lstStyle/>
                    <a:p>
                      <a:r>
                        <a:rPr lang="en-US" sz="2400" dirty="0" smtClean="0"/>
                        <a:t>K</a:t>
                      </a:r>
                      <a:r>
                        <a:rPr lang="en-GB" sz="2400" dirty="0" err="1" smtClean="0"/>
                        <a:t>nows</a:t>
                      </a:r>
                      <a:r>
                        <a:rPr lang="en-GB" sz="2400" dirty="0" smtClean="0"/>
                        <a:t> the direction</a:t>
                      </a:r>
                      <a:endParaRPr lang="en-GB" sz="2400" dirty="0"/>
                    </a:p>
                  </a:txBody>
                  <a:tcPr/>
                </a:tc>
                <a:tc>
                  <a:txBody>
                    <a:bodyPr/>
                    <a:lstStyle/>
                    <a:p>
                      <a:r>
                        <a:rPr lang="en-GB" sz="2400" dirty="0" smtClean="0"/>
                        <a:t>Knows</a:t>
                      </a:r>
                      <a:r>
                        <a:rPr lang="en-GB" sz="2400" baseline="0" dirty="0" smtClean="0"/>
                        <a:t> how to h</a:t>
                      </a:r>
                      <a:r>
                        <a:rPr lang="en-GB" sz="2400" dirty="0" smtClean="0"/>
                        <a:t>elp others to work out the direction</a:t>
                      </a:r>
                      <a:endParaRPr lang="en-GB" sz="2400" dirty="0"/>
                    </a:p>
                  </a:txBody>
                  <a:tcPr/>
                </a:tc>
                <a:extLst>
                  <a:ext uri="{0D108BD9-81ED-4DB2-BD59-A6C34878D82A}">
                    <a16:rowId xmlns:a16="http://schemas.microsoft.com/office/drawing/2014/main" val="10005"/>
                  </a:ext>
                </a:extLst>
              </a:tr>
              <a:tr h="529450">
                <a:tc>
                  <a:txBody>
                    <a:bodyPr/>
                    <a:lstStyle/>
                    <a:p>
                      <a:r>
                        <a:rPr lang="en-GB" sz="2400" dirty="0" smtClean="0"/>
                        <a:t>Commanding and controlling</a:t>
                      </a:r>
                      <a:endParaRPr lang="en-GB" sz="2400" dirty="0"/>
                    </a:p>
                  </a:txBody>
                  <a:tcPr/>
                </a:tc>
                <a:tc>
                  <a:txBody>
                    <a:bodyPr/>
                    <a:lstStyle/>
                    <a:p>
                      <a:r>
                        <a:rPr lang="en-GB" sz="2400" dirty="0" smtClean="0"/>
                        <a:t>Facilitating and mediating</a:t>
                      </a:r>
                      <a:endParaRPr lang="en-GB" sz="2400" dirty="0"/>
                    </a:p>
                  </a:txBody>
                  <a:tcPr/>
                </a:tc>
                <a:extLst>
                  <a:ext uri="{0D108BD9-81ED-4DB2-BD59-A6C34878D82A}">
                    <a16:rowId xmlns:a16="http://schemas.microsoft.com/office/drawing/2014/main" val="10006"/>
                  </a:ext>
                </a:extLst>
              </a:tr>
              <a:tr h="1144056">
                <a:tc>
                  <a:txBody>
                    <a:bodyPr/>
                    <a:lstStyle/>
                    <a:p>
                      <a:r>
                        <a:rPr lang="en-GB" sz="2400" dirty="0" smtClean="0"/>
                        <a:t>Builds alliances to win policy battles</a:t>
                      </a:r>
                      <a:endParaRPr lang="en-GB" sz="2400" dirty="0"/>
                    </a:p>
                  </a:txBody>
                  <a:tcPr/>
                </a:tc>
                <a:tc>
                  <a:txBody>
                    <a:bodyPr/>
                    <a:lstStyle/>
                    <a:p>
                      <a:r>
                        <a:rPr lang="en-GB" sz="2400" dirty="0" smtClean="0"/>
                        <a:t>Builds alliances to find workable policies</a:t>
                      </a:r>
                      <a:r>
                        <a:rPr lang="en-GB" sz="2400" baseline="0" dirty="0" smtClean="0"/>
                        <a:t> </a:t>
                      </a:r>
                      <a:r>
                        <a:rPr lang="en-GB" sz="2400" dirty="0" smtClean="0"/>
                        <a:t>and solutions</a:t>
                      </a:r>
                      <a:endParaRPr lang="en-GB" sz="2400" dirty="0"/>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2517914" y="13252"/>
            <a:ext cx="5160716" cy="584775"/>
          </a:xfrm>
          <a:prstGeom prst="rect">
            <a:avLst/>
          </a:prstGeom>
          <a:noFill/>
        </p:spPr>
        <p:txBody>
          <a:bodyPr wrap="square" rtlCol="0">
            <a:spAutoFit/>
          </a:bodyPr>
          <a:lstStyle/>
          <a:p>
            <a:r>
              <a:rPr lang="en-GB" sz="3200" b="1" smtClean="0">
                <a:solidFill>
                  <a:schemeClr val="accent3">
                    <a:lumMod val="75000"/>
                  </a:schemeClr>
                </a:solidFill>
              </a:rPr>
              <a:t>21</a:t>
            </a:r>
            <a:r>
              <a:rPr lang="en-GB" sz="3200" b="1" baseline="30000" smtClean="0">
                <a:solidFill>
                  <a:schemeClr val="accent3">
                    <a:lumMod val="75000"/>
                  </a:schemeClr>
                </a:solidFill>
              </a:rPr>
              <a:t>st</a:t>
            </a:r>
            <a:r>
              <a:rPr lang="en-GB" sz="3200" b="1" smtClean="0">
                <a:solidFill>
                  <a:schemeClr val="accent3">
                    <a:lumMod val="75000"/>
                  </a:schemeClr>
                </a:solidFill>
              </a:rPr>
              <a:t> Century Politician</a:t>
            </a:r>
            <a:endParaRPr lang="en-GB" sz="3200" b="1">
              <a:solidFill>
                <a:schemeClr val="accent3">
                  <a:lumMod val="75000"/>
                </a:schemeClr>
              </a:solidFill>
            </a:endParaRPr>
          </a:p>
        </p:txBody>
      </p:sp>
    </p:spTree>
    <p:extLst>
      <p:ext uri="{BB962C8B-B14F-4D97-AF65-F5344CB8AC3E}">
        <p14:creationId xmlns:p14="http://schemas.microsoft.com/office/powerpoint/2010/main" val="88887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5951" y="4019371"/>
            <a:ext cx="1581533" cy="461665"/>
          </a:xfrm>
          <a:prstGeom prst="rect">
            <a:avLst/>
          </a:prstGeom>
        </p:spPr>
        <p:txBody>
          <a:bodyPr wrap="none">
            <a:spAutoFit/>
          </a:bodyPr>
          <a:lstStyle/>
          <a:p>
            <a:r>
              <a:rPr lang="en-GB" sz="2400" b="1" dirty="0" smtClean="0"/>
              <a:t>Prevention</a:t>
            </a:r>
            <a:endParaRPr lang="en-GB" sz="2400" b="1" dirty="0"/>
          </a:p>
        </p:txBody>
      </p:sp>
      <p:sp>
        <p:nvSpPr>
          <p:cNvPr id="12" name="Rectangle 11"/>
          <p:cNvSpPr/>
          <p:nvPr/>
        </p:nvSpPr>
        <p:spPr>
          <a:xfrm>
            <a:off x="3819428" y="4025318"/>
            <a:ext cx="1664939" cy="461665"/>
          </a:xfrm>
          <a:prstGeom prst="rect">
            <a:avLst/>
          </a:prstGeom>
        </p:spPr>
        <p:txBody>
          <a:bodyPr wrap="none">
            <a:spAutoFit/>
          </a:bodyPr>
          <a:lstStyle/>
          <a:p>
            <a:r>
              <a:rPr lang="en-GB" sz="2400" b="1" dirty="0" smtClean="0"/>
              <a:t>Partnership</a:t>
            </a:r>
            <a:endParaRPr lang="en-GB" sz="2400" b="1" dirty="0"/>
          </a:p>
        </p:txBody>
      </p:sp>
      <p:sp>
        <p:nvSpPr>
          <p:cNvPr id="13" name="Rectangle 12"/>
          <p:cNvSpPr/>
          <p:nvPr/>
        </p:nvSpPr>
        <p:spPr>
          <a:xfrm>
            <a:off x="2063723" y="4019372"/>
            <a:ext cx="1826642" cy="461665"/>
          </a:xfrm>
          <a:prstGeom prst="rect">
            <a:avLst/>
          </a:prstGeom>
        </p:spPr>
        <p:txBody>
          <a:bodyPr wrap="none">
            <a:spAutoFit/>
          </a:bodyPr>
          <a:lstStyle/>
          <a:p>
            <a:r>
              <a:rPr lang="en-GB" sz="2400" b="1" dirty="0" smtClean="0"/>
              <a:t>Performance</a:t>
            </a:r>
            <a:endParaRPr lang="en-GB" sz="2400" b="1" dirty="0"/>
          </a:p>
        </p:txBody>
      </p:sp>
      <p:sp>
        <p:nvSpPr>
          <p:cNvPr id="14" name="Rectangle 13"/>
          <p:cNvSpPr/>
          <p:nvPr/>
        </p:nvSpPr>
        <p:spPr>
          <a:xfrm>
            <a:off x="5401443" y="4032805"/>
            <a:ext cx="1816272" cy="461665"/>
          </a:xfrm>
          <a:prstGeom prst="rect">
            <a:avLst/>
          </a:prstGeom>
        </p:spPr>
        <p:txBody>
          <a:bodyPr wrap="none">
            <a:spAutoFit/>
          </a:bodyPr>
          <a:lstStyle/>
          <a:p>
            <a:pPr algn="ctr"/>
            <a:r>
              <a:rPr lang="en-GB" sz="2400" b="1" dirty="0" smtClean="0"/>
              <a:t>Participation</a:t>
            </a:r>
            <a:endParaRPr lang="en-GB" sz="2400" b="1" dirty="0"/>
          </a:p>
        </p:txBody>
      </p:sp>
      <p:pic>
        <p:nvPicPr>
          <p:cNvPr id="21"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b="59172"/>
          <a:stretch/>
        </p:blipFill>
        <p:spPr bwMode="auto">
          <a:xfrm>
            <a:off x="5442243" y="2759103"/>
            <a:ext cx="1715852" cy="12960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t="60450"/>
          <a:stretch/>
        </p:blipFill>
        <p:spPr bwMode="auto">
          <a:xfrm>
            <a:off x="5442243" y="4458092"/>
            <a:ext cx="1715852" cy="11936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b="59172"/>
          <a:stretch/>
        </p:blipFill>
        <p:spPr bwMode="auto">
          <a:xfrm>
            <a:off x="3768515" y="2759103"/>
            <a:ext cx="1715852" cy="12602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t="60450"/>
          <a:stretch/>
        </p:blipFill>
        <p:spPr bwMode="auto">
          <a:xfrm>
            <a:off x="3768515" y="4458093"/>
            <a:ext cx="1715852" cy="1193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b="59172"/>
          <a:stretch/>
        </p:blipFill>
        <p:spPr bwMode="auto">
          <a:xfrm>
            <a:off x="2052663" y="2759103"/>
            <a:ext cx="1715852" cy="12602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t="60450"/>
          <a:stretch/>
        </p:blipFill>
        <p:spPr bwMode="auto">
          <a:xfrm>
            <a:off x="2052663" y="4458091"/>
            <a:ext cx="1715852" cy="11936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b="59172"/>
          <a:stretch/>
        </p:blipFill>
        <p:spPr bwMode="auto">
          <a:xfrm>
            <a:off x="696249" y="2779664"/>
            <a:ext cx="1715852" cy="12754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lf91u\AppData\Local\Microsoft\Windows\Temporary Internet Files\Content.IE5\T6UMVMS9\architecture-151361_640[1].png"/>
          <p:cNvPicPr>
            <a:picLocks noChangeAspect="1" noChangeArrowheads="1"/>
          </p:cNvPicPr>
          <p:nvPr/>
        </p:nvPicPr>
        <p:blipFill rotWithShape="1">
          <a:blip r:embed="rId3">
            <a:extLst>
              <a:ext uri="{28A0092B-C50C-407E-A947-70E740481C1C}">
                <a14:useLocalDpi xmlns:a14="http://schemas.microsoft.com/office/drawing/2010/main" val="0"/>
              </a:ext>
            </a:extLst>
          </a:blip>
          <a:srcRect t="60450"/>
          <a:stretch/>
        </p:blipFill>
        <p:spPr bwMode="auto">
          <a:xfrm>
            <a:off x="625951" y="4458091"/>
            <a:ext cx="1715852" cy="11936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4667"/>
            <a:ext cx="4577301" cy="207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WWlogosmall.jpg"/>
          <p:cNvPicPr>
            <a:picLocks noChangeAspect="1"/>
          </p:cNvPicPr>
          <p:nvPr/>
        </p:nvPicPr>
        <p:blipFill>
          <a:blip r:embed="rId5"/>
          <a:stretch>
            <a:fillRect/>
          </a:stretch>
        </p:blipFill>
        <p:spPr>
          <a:xfrm>
            <a:off x="6407129" y="500926"/>
            <a:ext cx="2013735" cy="1218562"/>
          </a:xfrm>
          <a:prstGeom prst="rect">
            <a:avLst/>
          </a:prstGeom>
        </p:spPr>
      </p:pic>
      <p:sp>
        <p:nvSpPr>
          <p:cNvPr id="26" name="Rectangle 25"/>
          <p:cNvSpPr/>
          <p:nvPr/>
        </p:nvSpPr>
        <p:spPr>
          <a:xfrm>
            <a:off x="3487165" y="5679090"/>
            <a:ext cx="928459" cy="461665"/>
          </a:xfrm>
          <a:prstGeom prst="rect">
            <a:avLst/>
          </a:prstGeom>
          <a:ln>
            <a:noFill/>
          </a:ln>
        </p:spPr>
        <p:txBody>
          <a:bodyPr wrap="none">
            <a:spAutoFit/>
          </a:bodyPr>
          <a:lstStyle/>
          <a:p>
            <a:r>
              <a:rPr lang="en-GB" sz="2400" b="1" dirty="0" smtClean="0">
                <a:solidFill>
                  <a:schemeClr val="accent5">
                    <a:lumMod val="75000"/>
                  </a:schemeClr>
                </a:solidFill>
              </a:rPr>
              <a:t>Place </a:t>
            </a:r>
            <a:endParaRPr lang="en-GB" sz="2400" b="1" dirty="0">
              <a:solidFill>
                <a:schemeClr val="accent5">
                  <a:lumMod val="75000"/>
                </a:schemeClr>
              </a:solidFill>
            </a:endParaRPr>
          </a:p>
        </p:txBody>
      </p:sp>
      <p:sp>
        <p:nvSpPr>
          <p:cNvPr id="2" name="Left Brace 1"/>
          <p:cNvSpPr/>
          <p:nvPr/>
        </p:nvSpPr>
        <p:spPr>
          <a:xfrm rot="16200000">
            <a:off x="3470579" y="3739930"/>
            <a:ext cx="839571" cy="48129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850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ssfs15\home1\NeedhaCY\needhacy Documents\Conferences, papers and grants\Active\21st Century public servant\Laura slides\roles.jpg"/>
          <p:cNvPicPr>
            <a:picLocks noChangeAspect="1" noChangeArrowheads="1"/>
          </p:cNvPicPr>
          <p:nvPr/>
        </p:nvPicPr>
        <p:blipFill>
          <a:blip r:embed="rId3" cstate="print"/>
          <a:srcRect/>
          <a:stretch>
            <a:fillRect/>
          </a:stretch>
        </p:blipFill>
        <p:spPr bwMode="auto">
          <a:xfrm>
            <a:off x="477330" y="628388"/>
            <a:ext cx="8368496" cy="5666122"/>
          </a:xfrm>
          <a:prstGeom prst="rect">
            <a:avLst/>
          </a:prstGeom>
          <a:noFill/>
        </p:spPr>
      </p:pic>
      <p:sp>
        <p:nvSpPr>
          <p:cNvPr id="2" name="Footer Placeholder 1"/>
          <p:cNvSpPr>
            <a:spLocks noGrp="1"/>
          </p:cNvSpPr>
          <p:nvPr>
            <p:ph type="ftr" sz="quarter" idx="11"/>
          </p:nvPr>
        </p:nvSpPr>
        <p:spPr>
          <a:xfrm>
            <a:off x="107950" y="6342781"/>
            <a:ext cx="8737876" cy="365125"/>
          </a:xfrm>
        </p:spPr>
        <p:txBody>
          <a:bodyPr/>
          <a:lstStyle/>
          <a:p>
            <a:r>
              <a:rPr lang="en-GB" sz="2000" dirty="0" smtClean="0">
                <a:solidFill>
                  <a:schemeClr val="accent3">
                    <a:lumMod val="75000"/>
                  </a:schemeClr>
                </a:solidFill>
              </a:rPr>
              <a:t>Birmingham University  </a:t>
            </a:r>
          </a:p>
          <a:p>
            <a:r>
              <a:rPr lang="en-GB" sz="2000" dirty="0" smtClean="0">
                <a:solidFill>
                  <a:schemeClr val="accent3">
                    <a:lumMod val="75000"/>
                  </a:schemeClr>
                </a:solidFill>
              </a:rPr>
              <a:t>http://21stcenturypublicservant.wordpress.com/  Illustrations by Laura </a:t>
            </a:r>
            <a:r>
              <a:rPr lang="en-GB" sz="2000" dirty="0" err="1" smtClean="0">
                <a:solidFill>
                  <a:schemeClr val="accent3">
                    <a:lumMod val="75000"/>
                  </a:schemeClr>
                </a:solidFill>
              </a:rPr>
              <a:t>Brodrick</a:t>
            </a:r>
            <a:endParaRPr lang="en-GB" sz="2000" dirty="0">
              <a:solidFill>
                <a:schemeClr val="accent3">
                  <a:lumMod val="75000"/>
                </a:schemeClr>
              </a:solidFill>
            </a:endParaRPr>
          </a:p>
        </p:txBody>
      </p:sp>
      <p:sp>
        <p:nvSpPr>
          <p:cNvPr id="5" name="Title 2"/>
          <p:cNvSpPr txBox="1">
            <a:spLocks/>
          </p:cNvSpPr>
          <p:nvPr/>
        </p:nvSpPr>
        <p:spPr>
          <a:xfrm>
            <a:off x="107950" y="188913"/>
            <a:ext cx="8928100" cy="84931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solidFill>
                  <a:srgbClr val="4BACC6">
                    <a:lumMod val="75000"/>
                  </a:srgbClr>
                </a:solidFill>
              </a:rPr>
              <a:t>21st Century </a:t>
            </a:r>
            <a:r>
              <a:rPr lang="es-ES_tradnl" sz="3200" b="1" dirty="0" err="1" smtClean="0">
                <a:solidFill>
                  <a:srgbClr val="4BACC6">
                    <a:lumMod val="75000"/>
                  </a:srgbClr>
                </a:solidFill>
              </a:rPr>
              <a:t>Public</a:t>
            </a:r>
            <a:r>
              <a:rPr lang="es-ES_tradnl" sz="3200" b="1" dirty="0" smtClean="0">
                <a:solidFill>
                  <a:srgbClr val="4BACC6">
                    <a:lumMod val="75000"/>
                  </a:srgbClr>
                </a:solidFill>
              </a:rPr>
              <a:t> </a:t>
            </a:r>
            <a:r>
              <a:rPr lang="es-ES_tradnl" sz="3200" b="1" dirty="0" err="1" smtClean="0">
                <a:solidFill>
                  <a:srgbClr val="4BACC6">
                    <a:lumMod val="75000"/>
                  </a:srgbClr>
                </a:solidFill>
              </a:rPr>
              <a:t>Servant</a:t>
            </a:r>
            <a:endParaRPr lang="es-ES_tradnl" sz="3200" b="1" dirty="0">
              <a:solidFill>
                <a:srgbClr val="4BACC6">
                  <a:lumMod val="75000"/>
                </a:srgbClr>
              </a:solidFill>
            </a:endParaRPr>
          </a:p>
        </p:txBody>
      </p:sp>
    </p:spTree>
    <p:extLst>
      <p:ext uri="{BB962C8B-B14F-4D97-AF65-F5344CB8AC3E}">
        <p14:creationId xmlns:p14="http://schemas.microsoft.com/office/powerpoint/2010/main" val="18228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981"/>
            <a:ext cx="8921363" cy="6247782"/>
          </a:xfrm>
          <a:prstGeom prst="rect">
            <a:avLst/>
          </a:prstGeom>
        </p:spPr>
      </p:pic>
      <p:sp>
        <p:nvSpPr>
          <p:cNvPr id="3" name="TextBox 2"/>
          <p:cNvSpPr txBox="1"/>
          <p:nvPr/>
        </p:nvSpPr>
        <p:spPr>
          <a:xfrm>
            <a:off x="6321286" y="6602264"/>
            <a:ext cx="2464903" cy="276999"/>
          </a:xfrm>
          <a:prstGeom prst="rect">
            <a:avLst/>
          </a:prstGeom>
          <a:solidFill>
            <a:schemeClr val="bg1"/>
          </a:solidFill>
        </p:spPr>
        <p:txBody>
          <a:bodyPr wrap="square" rtlCol="0">
            <a:spAutoFit/>
          </a:bodyPr>
          <a:lstStyle/>
          <a:p>
            <a:r>
              <a:rPr lang="en-GB" sz="1200" dirty="0" smtClean="0"/>
              <a:t>Randle, A. &amp; Anderson, H. 2017</a:t>
            </a:r>
            <a:endParaRPr lang="en-GB" sz="1200" dirty="0"/>
          </a:p>
        </p:txBody>
      </p:sp>
      <p:sp>
        <p:nvSpPr>
          <p:cNvPr id="4" name="Title 2"/>
          <p:cNvSpPr txBox="1">
            <a:spLocks/>
          </p:cNvSpPr>
          <p:nvPr/>
        </p:nvSpPr>
        <p:spPr>
          <a:xfrm>
            <a:off x="107950" y="0"/>
            <a:ext cx="8928100" cy="84931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solidFill>
                  <a:srgbClr val="4BACC6">
                    <a:lumMod val="75000"/>
                  </a:srgbClr>
                </a:solidFill>
              </a:rPr>
              <a:t>Collaborative Places</a:t>
            </a:r>
            <a:endParaRPr lang="es-ES_tradnl" sz="3200" b="1" dirty="0">
              <a:solidFill>
                <a:srgbClr val="4BACC6">
                  <a:lumMod val="75000"/>
                </a:srgbClr>
              </a:solidFill>
            </a:endParaRPr>
          </a:p>
        </p:txBody>
      </p:sp>
    </p:spTree>
    <p:extLst>
      <p:ext uri="{BB962C8B-B14F-4D97-AF65-F5344CB8AC3E}">
        <p14:creationId xmlns:p14="http://schemas.microsoft.com/office/powerpoint/2010/main" val="16149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458" y="0"/>
            <a:ext cx="8229600" cy="757702"/>
          </a:xfrm>
        </p:spPr>
        <p:txBody>
          <a:bodyPr>
            <a:normAutofit/>
          </a:bodyPr>
          <a:lstStyle/>
          <a:p>
            <a:r>
              <a:rPr lang="en-GB" sz="3600" b="1" dirty="0" smtClean="0">
                <a:solidFill>
                  <a:schemeClr val="accent5">
                    <a:lumMod val="75000"/>
                  </a:schemeClr>
                </a:solidFill>
              </a:rPr>
              <a:t>Key challenges</a:t>
            </a:r>
            <a:endParaRPr lang="en-GB" sz="3600" b="1" dirty="0">
              <a:solidFill>
                <a:srgbClr val="FF0000"/>
              </a:solidFill>
            </a:endParaRPr>
          </a:p>
        </p:txBody>
      </p:sp>
      <p:sp>
        <p:nvSpPr>
          <p:cNvPr id="6" name="Content Placeholder 5"/>
          <p:cNvSpPr>
            <a:spLocks noGrp="1"/>
          </p:cNvSpPr>
          <p:nvPr>
            <p:ph idx="1"/>
          </p:nvPr>
        </p:nvSpPr>
        <p:spPr>
          <a:xfrm>
            <a:off x="213458" y="757702"/>
            <a:ext cx="8787667" cy="5647567"/>
          </a:xfrm>
        </p:spPr>
        <p:txBody>
          <a:bodyPr>
            <a:noAutofit/>
          </a:bodyPr>
          <a:lstStyle/>
          <a:p>
            <a:r>
              <a:rPr lang="en-GB" sz="2400" dirty="0" smtClean="0">
                <a:solidFill>
                  <a:schemeClr val="accent3">
                    <a:lumMod val="75000"/>
                  </a:schemeClr>
                </a:solidFill>
              </a:rPr>
              <a:t>Reshaping mindsets and ways of working</a:t>
            </a:r>
          </a:p>
          <a:p>
            <a:pPr lvl="1"/>
            <a:r>
              <a:rPr lang="en-GB" sz="2400" dirty="0"/>
              <a:t>c</a:t>
            </a:r>
            <a:r>
              <a:rPr lang="en-GB" sz="2400" dirty="0" smtClean="0"/>
              <a:t>ommitment to democratic innovation from officials, elected representatives, community groups and citizens</a:t>
            </a:r>
          </a:p>
          <a:p>
            <a:pPr lvl="1"/>
            <a:r>
              <a:rPr lang="en-GB" sz="2400" dirty="0"/>
              <a:t>f</a:t>
            </a:r>
            <a:r>
              <a:rPr lang="en-GB" sz="2400" dirty="0" smtClean="0"/>
              <a:t>acilitative leadership</a:t>
            </a:r>
          </a:p>
          <a:p>
            <a:r>
              <a:rPr lang="en-GB" sz="2400" dirty="0">
                <a:solidFill>
                  <a:schemeClr val="accent3">
                    <a:lumMod val="75000"/>
                  </a:schemeClr>
                </a:solidFill>
              </a:rPr>
              <a:t>Inequalities of power and influence </a:t>
            </a:r>
            <a:r>
              <a:rPr lang="en-GB" sz="2400" u="sng" dirty="0"/>
              <a:t>within</a:t>
            </a:r>
            <a:r>
              <a:rPr lang="en-GB" sz="2400" dirty="0"/>
              <a:t> communities</a:t>
            </a:r>
          </a:p>
          <a:p>
            <a:pPr lvl="1"/>
            <a:r>
              <a:rPr lang="en-GB" sz="2400" dirty="0"/>
              <a:t>l</a:t>
            </a:r>
            <a:r>
              <a:rPr lang="en-GB" sz="2400" dirty="0" smtClean="0"/>
              <a:t>ocal </a:t>
            </a:r>
            <a:r>
              <a:rPr lang="en-GB" sz="2400" dirty="0"/>
              <a:t>authorities have a key role in </a:t>
            </a:r>
            <a:r>
              <a:rPr lang="en-GB" sz="2400" dirty="0">
                <a:solidFill>
                  <a:schemeClr val="accent5">
                    <a:lumMod val="75000"/>
                  </a:schemeClr>
                </a:solidFill>
              </a:rPr>
              <a:t>lowering barriers to participation and creating a level-playing field</a:t>
            </a:r>
            <a:r>
              <a:rPr lang="en-GB" sz="2400" dirty="0"/>
              <a:t> </a:t>
            </a:r>
          </a:p>
          <a:p>
            <a:pPr lvl="1"/>
            <a:r>
              <a:rPr lang="en-GB" sz="2400" dirty="0" smtClean="0"/>
              <a:t>democratic </a:t>
            </a:r>
            <a:r>
              <a:rPr lang="en-GB" sz="2400" dirty="0"/>
              <a:t>innovations can clash with established relationships and dynamics in communities</a:t>
            </a:r>
          </a:p>
          <a:p>
            <a:r>
              <a:rPr lang="en-GB" sz="2400" dirty="0" smtClean="0">
                <a:solidFill>
                  <a:schemeClr val="accent3">
                    <a:lumMod val="75000"/>
                  </a:schemeClr>
                </a:solidFill>
              </a:rPr>
              <a:t>Investment in developing: </a:t>
            </a:r>
          </a:p>
          <a:p>
            <a:pPr lvl="1"/>
            <a:r>
              <a:rPr lang="en-GB" sz="2400" b="1" dirty="0" smtClean="0">
                <a:solidFill>
                  <a:schemeClr val="accent5">
                    <a:lumMod val="75000"/>
                  </a:schemeClr>
                </a:solidFill>
              </a:rPr>
              <a:t>capacity and skills</a:t>
            </a:r>
            <a:r>
              <a:rPr lang="en-GB" sz="2400" dirty="0" smtClean="0">
                <a:solidFill>
                  <a:schemeClr val="accent3">
                    <a:lumMod val="75000"/>
                  </a:schemeClr>
                </a:solidFill>
              </a:rPr>
              <a:t>: </a:t>
            </a:r>
            <a:r>
              <a:rPr lang="en-GB" sz="2400" dirty="0" smtClean="0"/>
              <a:t>facilitation, </a:t>
            </a:r>
            <a:r>
              <a:rPr lang="en-US" sz="2400" dirty="0" smtClean="0"/>
              <a:t>process design, </a:t>
            </a:r>
            <a:r>
              <a:rPr lang="en-GB" sz="2400" dirty="0" smtClean="0"/>
              <a:t>mediation, negotiation, brokering, </a:t>
            </a:r>
            <a:r>
              <a:rPr lang="en-GB" sz="2400" dirty="0" err="1" smtClean="0"/>
              <a:t>etc</a:t>
            </a:r>
            <a:endParaRPr lang="en-GB" sz="2400" dirty="0" smtClean="0"/>
          </a:p>
          <a:p>
            <a:pPr lvl="1">
              <a:spcAft>
                <a:spcPts val="600"/>
              </a:spcAft>
            </a:pPr>
            <a:r>
              <a:rPr lang="en-GB" sz="2400" b="1" dirty="0" smtClean="0">
                <a:solidFill>
                  <a:schemeClr val="accent5">
                    <a:lumMod val="75000"/>
                  </a:schemeClr>
                </a:solidFill>
              </a:rPr>
              <a:t>infrastructure</a:t>
            </a:r>
            <a:r>
              <a:rPr lang="en-GB" sz="2400" dirty="0" smtClean="0"/>
              <a:t> (e.g. spaces, platforms)</a:t>
            </a:r>
          </a:p>
          <a:p>
            <a:r>
              <a:rPr lang="en-GB" sz="2400" dirty="0" smtClean="0">
                <a:solidFill>
                  <a:schemeClr val="accent3">
                    <a:lumMod val="75000"/>
                  </a:schemeClr>
                </a:solidFill>
              </a:rPr>
              <a:t>Long-term commitment, ongoing learning and adaptation</a:t>
            </a:r>
            <a:endParaRPr lang="en-GB" sz="2400" dirty="0" smtClean="0"/>
          </a:p>
          <a:p>
            <a:endParaRPr lang="en-GB" sz="2400" dirty="0"/>
          </a:p>
        </p:txBody>
      </p:sp>
    </p:spTree>
    <p:extLst>
      <p:ext uri="{BB962C8B-B14F-4D97-AF65-F5344CB8AC3E}">
        <p14:creationId xmlns:p14="http://schemas.microsoft.com/office/powerpoint/2010/main" val="108316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9572"/>
            <a:ext cx="8928992" cy="850106"/>
          </a:xfrm>
        </p:spPr>
        <p:txBody>
          <a:bodyPr>
            <a:noAutofit/>
          </a:bodyPr>
          <a:lstStyle/>
          <a:p>
            <a:pPr lvl="0"/>
            <a:r>
              <a:rPr lang="en-GB" sz="4000" b="1" dirty="0" smtClean="0">
                <a:solidFill>
                  <a:schemeClr val="accent5">
                    <a:lumMod val="75000"/>
                  </a:schemeClr>
                </a:solidFill>
              </a:rPr>
              <a:t>Concluding Messages</a:t>
            </a:r>
            <a:r>
              <a:rPr lang="en-GB" sz="4000" b="1" dirty="0">
                <a:solidFill>
                  <a:schemeClr val="accent5">
                    <a:lumMod val="75000"/>
                  </a:schemeClr>
                </a:solidFill>
              </a:rPr>
              <a:t/>
            </a:r>
            <a:br>
              <a:rPr lang="en-GB" sz="4000" b="1" dirty="0">
                <a:solidFill>
                  <a:schemeClr val="accent5">
                    <a:lumMod val="75000"/>
                  </a:schemeClr>
                </a:solidFill>
              </a:rPr>
            </a:br>
            <a:endParaRPr lang="en-US" sz="4000" b="1" dirty="0">
              <a:solidFill>
                <a:schemeClr val="accent5">
                  <a:lumMod val="75000"/>
                </a:schemeClr>
              </a:solidFill>
            </a:endParaRPr>
          </a:p>
        </p:txBody>
      </p:sp>
      <p:sp>
        <p:nvSpPr>
          <p:cNvPr id="3" name="Content Placeholder 2"/>
          <p:cNvSpPr>
            <a:spLocks noGrp="1"/>
          </p:cNvSpPr>
          <p:nvPr>
            <p:ph idx="1"/>
          </p:nvPr>
        </p:nvSpPr>
        <p:spPr>
          <a:xfrm>
            <a:off x="107504" y="1121134"/>
            <a:ext cx="8856984" cy="5896168"/>
          </a:xfrm>
        </p:spPr>
        <p:txBody>
          <a:bodyPr>
            <a:normAutofit/>
          </a:bodyPr>
          <a:lstStyle/>
          <a:p>
            <a:r>
              <a:rPr lang="en-GB" sz="2800" dirty="0"/>
              <a:t>E</a:t>
            </a:r>
            <a:r>
              <a:rPr lang="en-GB" sz="2800" dirty="0" smtClean="0"/>
              <a:t>mpowerment </a:t>
            </a:r>
            <a:r>
              <a:rPr lang="en-GB" sz="2800" dirty="0"/>
              <a:t>is not something that can be done </a:t>
            </a:r>
            <a:r>
              <a:rPr lang="en-GB" sz="2800" dirty="0" smtClean="0"/>
              <a:t>to others, communities/citizens </a:t>
            </a:r>
            <a:r>
              <a:rPr lang="en-GB" sz="2800" dirty="0"/>
              <a:t>can only </a:t>
            </a:r>
            <a:r>
              <a:rPr lang="en-GB" sz="2800" b="1" dirty="0">
                <a:solidFill>
                  <a:schemeClr val="accent3">
                    <a:lumMod val="75000"/>
                  </a:schemeClr>
                </a:solidFill>
              </a:rPr>
              <a:t>empower </a:t>
            </a:r>
            <a:r>
              <a:rPr lang="en-GB" sz="2800" b="1" dirty="0" smtClean="0">
                <a:solidFill>
                  <a:schemeClr val="accent3">
                    <a:lumMod val="75000"/>
                  </a:schemeClr>
                </a:solidFill>
              </a:rPr>
              <a:t>themselves</a:t>
            </a:r>
          </a:p>
          <a:p>
            <a:r>
              <a:rPr lang="en-GB" sz="2800" dirty="0" smtClean="0"/>
              <a:t>But CPPs can develop</a:t>
            </a:r>
          </a:p>
          <a:p>
            <a:pPr lvl="1"/>
            <a:r>
              <a:rPr lang="en-GB" b="1" dirty="0" smtClean="0">
                <a:solidFill>
                  <a:schemeClr val="accent5">
                    <a:lumMod val="75000"/>
                  </a:schemeClr>
                </a:solidFill>
              </a:rPr>
              <a:t>enabling </a:t>
            </a:r>
            <a:r>
              <a:rPr lang="en-GB" b="1" dirty="0">
                <a:solidFill>
                  <a:schemeClr val="accent5">
                    <a:lumMod val="75000"/>
                  </a:schemeClr>
                </a:solidFill>
              </a:rPr>
              <a:t>conditions, </a:t>
            </a:r>
            <a:r>
              <a:rPr lang="en-GB" b="1" dirty="0" smtClean="0">
                <a:solidFill>
                  <a:schemeClr val="accent5">
                    <a:lumMod val="75000"/>
                  </a:schemeClr>
                </a:solidFill>
              </a:rPr>
              <a:t>governance </a:t>
            </a:r>
            <a:r>
              <a:rPr lang="en-GB" b="1" dirty="0">
                <a:solidFill>
                  <a:schemeClr val="accent5">
                    <a:lumMod val="75000"/>
                  </a:schemeClr>
                </a:solidFill>
              </a:rPr>
              <a:t>structures, </a:t>
            </a:r>
            <a:r>
              <a:rPr lang="en-GB" b="1" dirty="0" smtClean="0">
                <a:solidFill>
                  <a:schemeClr val="accent5">
                    <a:lumMod val="75000"/>
                  </a:schemeClr>
                </a:solidFill>
              </a:rPr>
              <a:t>capacity, infrastructure</a:t>
            </a:r>
            <a:r>
              <a:rPr lang="en-GB" dirty="0" smtClean="0">
                <a:solidFill>
                  <a:schemeClr val="accent5">
                    <a:lumMod val="75000"/>
                  </a:schemeClr>
                </a:solidFill>
              </a:rPr>
              <a:t> and </a:t>
            </a:r>
            <a:r>
              <a:rPr lang="en-GB" b="1" dirty="0" smtClean="0">
                <a:solidFill>
                  <a:schemeClr val="accent5">
                    <a:lumMod val="75000"/>
                  </a:schemeClr>
                </a:solidFill>
              </a:rPr>
              <a:t>spaces </a:t>
            </a:r>
            <a:r>
              <a:rPr lang="en-GB" b="1" dirty="0">
                <a:solidFill>
                  <a:schemeClr val="accent5">
                    <a:lumMod val="75000"/>
                  </a:schemeClr>
                </a:solidFill>
              </a:rPr>
              <a:t>for democratic </a:t>
            </a:r>
            <a:r>
              <a:rPr lang="en-GB" b="1" dirty="0" smtClean="0">
                <a:solidFill>
                  <a:schemeClr val="accent5">
                    <a:lumMod val="75000"/>
                  </a:schemeClr>
                </a:solidFill>
              </a:rPr>
              <a:t>innovation</a:t>
            </a:r>
          </a:p>
          <a:p>
            <a:r>
              <a:rPr lang="en-GB" sz="2800" dirty="0" smtClean="0"/>
              <a:t>The challenge is to connect </a:t>
            </a:r>
            <a:r>
              <a:rPr lang="en-GB" sz="2800" b="1" dirty="0" smtClean="0">
                <a:solidFill>
                  <a:schemeClr val="accent3">
                    <a:lumMod val="75000"/>
                  </a:schemeClr>
                </a:solidFill>
              </a:rPr>
              <a:t>decision-making processes, facilitative leaders and innovations </a:t>
            </a:r>
            <a:r>
              <a:rPr lang="en-GB" sz="2800" dirty="0" smtClean="0"/>
              <a:t>to produce a stronger local democracy</a:t>
            </a:r>
          </a:p>
        </p:txBody>
      </p:sp>
    </p:spTree>
    <p:extLst>
      <p:ext uri="{BB962C8B-B14F-4D97-AF65-F5344CB8AC3E}">
        <p14:creationId xmlns:p14="http://schemas.microsoft.com/office/powerpoint/2010/main" val="5920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Wlogosmall.jpg"/>
          <p:cNvPicPr>
            <a:picLocks noChangeAspect="1"/>
          </p:cNvPicPr>
          <p:nvPr/>
        </p:nvPicPr>
        <p:blipFill>
          <a:blip r:embed="rId3"/>
          <a:stretch>
            <a:fillRect/>
          </a:stretch>
        </p:blipFill>
        <p:spPr>
          <a:xfrm>
            <a:off x="6352871" y="4608020"/>
            <a:ext cx="2448000" cy="1481353"/>
          </a:xfrm>
          <a:prstGeom prst="rect">
            <a:avLst/>
          </a:prstGeom>
        </p:spPr>
      </p:pic>
      <p:sp>
        <p:nvSpPr>
          <p:cNvPr id="4" name="Shape 102"/>
          <p:cNvSpPr txBox="1">
            <a:spLocks/>
          </p:cNvSpPr>
          <p:nvPr/>
        </p:nvSpPr>
        <p:spPr>
          <a:xfrm>
            <a:off x="990381" y="3981007"/>
            <a:ext cx="5151120" cy="2432961"/>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defRPr sz="1800"/>
            </a:pPr>
            <a:endParaRPr lang="en-US" sz="1050" dirty="0" smtClean="0">
              <a:solidFill>
                <a:prstClr val="black"/>
              </a:solidFill>
            </a:endParaRPr>
          </a:p>
          <a:p>
            <a:pPr algn="ctr">
              <a:spcBef>
                <a:spcPts val="1400"/>
              </a:spcBef>
              <a:buFont typeface="Arial"/>
              <a:buNone/>
              <a:defRPr sz="1800"/>
            </a:pPr>
            <a:r>
              <a:rPr lang="en-US" sz="3600" b="1" dirty="0" smtClean="0">
                <a:solidFill>
                  <a:srgbClr val="77933C"/>
                </a:solidFill>
              </a:rPr>
              <a:t>whatworksscotland.ac.uk</a:t>
            </a:r>
          </a:p>
          <a:p>
            <a:pPr algn="ctr">
              <a:spcBef>
                <a:spcPts val="1400"/>
              </a:spcBef>
              <a:buFont typeface="Arial"/>
              <a:buNone/>
              <a:defRPr sz="1800"/>
            </a:pPr>
            <a:r>
              <a:rPr lang="en-US" sz="3600" dirty="0" smtClean="0">
                <a:solidFill>
                  <a:prstClr val="black"/>
                </a:solidFill>
              </a:rPr>
              <a:t> </a:t>
            </a:r>
            <a:r>
              <a:rPr lang="en-US" sz="3600" b="1" dirty="0" smtClean="0">
                <a:solidFill>
                  <a:srgbClr val="4BACC6">
                    <a:lumMod val="75000"/>
                  </a:srgbClr>
                </a:solidFill>
              </a:rPr>
              <a:t>@wwscot</a:t>
            </a:r>
            <a:endParaRPr lang="en-US" sz="3600" dirty="0">
              <a:solidFill>
                <a:srgbClr val="4BACC6">
                  <a:lumMod val="75000"/>
                </a:srgbClr>
              </a:solidFill>
            </a:endParaRPr>
          </a:p>
        </p:txBody>
      </p:sp>
      <p:pic>
        <p:nvPicPr>
          <p:cNvPr id="7" name="Picture 2" descr="http://3.bp.blogspot.com/-NxouMmz2bOY/T8_ac97cesI/AAAAAAAAGg0/e3vY1_bdnbE/s1600/Twitter+logo+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9140" y="5132672"/>
            <a:ext cx="532079" cy="432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7523" y="993913"/>
            <a:ext cx="6297434" cy="2585323"/>
          </a:xfrm>
          <a:prstGeom prst="rect">
            <a:avLst/>
          </a:prstGeom>
          <a:noFill/>
        </p:spPr>
        <p:txBody>
          <a:bodyPr wrap="square" rtlCol="0">
            <a:spAutoFit/>
          </a:bodyPr>
          <a:lstStyle/>
          <a:p>
            <a:r>
              <a:rPr lang="en-GB" sz="5400" dirty="0" smtClean="0">
                <a:solidFill>
                  <a:schemeClr val="accent5">
                    <a:lumMod val="75000"/>
                  </a:schemeClr>
                </a:solidFill>
              </a:rPr>
              <a:t>Thank-you!</a:t>
            </a:r>
          </a:p>
          <a:p>
            <a:endParaRPr lang="en-GB" sz="5400" dirty="0">
              <a:solidFill>
                <a:schemeClr val="accent5">
                  <a:lumMod val="75000"/>
                </a:schemeClr>
              </a:solidFill>
            </a:endParaRPr>
          </a:p>
          <a:p>
            <a:r>
              <a:rPr lang="en-GB" sz="5400" dirty="0" smtClean="0">
                <a:solidFill>
                  <a:schemeClr val="accent5">
                    <a:lumMod val="75000"/>
                  </a:schemeClr>
                </a:solidFill>
              </a:rPr>
              <a:t>Please stay </a:t>
            </a:r>
            <a:r>
              <a:rPr lang="en-GB" sz="5400" smtClean="0">
                <a:solidFill>
                  <a:schemeClr val="accent5">
                    <a:lumMod val="75000"/>
                  </a:schemeClr>
                </a:solidFill>
              </a:rPr>
              <a:t>in touch…</a:t>
            </a:r>
            <a:endParaRPr lang="en-GB" sz="5400" dirty="0">
              <a:solidFill>
                <a:schemeClr val="accent5">
                  <a:lumMod val="75000"/>
                </a:schemeClr>
              </a:solidFill>
            </a:endParaRPr>
          </a:p>
        </p:txBody>
      </p:sp>
    </p:spTree>
    <p:extLst>
      <p:ext uri="{BB962C8B-B14F-4D97-AF65-F5344CB8AC3E}">
        <p14:creationId xmlns:p14="http://schemas.microsoft.com/office/powerpoint/2010/main" val="20002559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97" y="0"/>
            <a:ext cx="10137914" cy="712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777" y="477079"/>
            <a:ext cx="8397268" cy="5594904"/>
          </a:xfrm>
        </p:spPr>
      </p:pic>
    </p:spTree>
    <p:extLst>
      <p:ext uri="{BB962C8B-B14F-4D97-AF65-F5344CB8AC3E}">
        <p14:creationId xmlns:p14="http://schemas.microsoft.com/office/powerpoint/2010/main" val="22799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fsk18.campus.gla.ac.uk\SSD_Home_Data_X\cb222w\My Documents\My Pictures\Dundee 2015 Recovery based Preven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5" y="453224"/>
            <a:ext cx="8173532" cy="613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1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635"/>
            <a:ext cx="8928992" cy="490066"/>
          </a:xfrm>
        </p:spPr>
        <p:txBody>
          <a:bodyPr>
            <a:noAutofit/>
          </a:bodyPr>
          <a:lstStyle/>
          <a:p>
            <a:r>
              <a:rPr lang="en-GB" sz="4000" i="1" dirty="0">
                <a:solidFill>
                  <a:schemeClr val="accent3">
                    <a:lumMod val="75000"/>
                  </a:schemeClr>
                </a:solidFill>
              </a:rPr>
              <a:t>A ‘silent crisis’ of local democracy?</a:t>
            </a:r>
            <a:endParaRPr lang="en-US" sz="4000" b="1" dirty="0">
              <a:solidFill>
                <a:schemeClr val="accent3">
                  <a:lumMod val="75000"/>
                </a:schemeClr>
              </a:solidFill>
            </a:endParaRPr>
          </a:p>
        </p:txBody>
      </p:sp>
      <p:sp>
        <p:nvSpPr>
          <p:cNvPr id="3" name="Content Placeholder 2"/>
          <p:cNvSpPr>
            <a:spLocks noGrp="1"/>
          </p:cNvSpPr>
          <p:nvPr>
            <p:ph idx="1"/>
          </p:nvPr>
        </p:nvSpPr>
        <p:spPr>
          <a:xfrm>
            <a:off x="251520" y="1294698"/>
            <a:ext cx="8463110" cy="5033817"/>
          </a:xfrm>
        </p:spPr>
        <p:txBody>
          <a:bodyPr>
            <a:noAutofit/>
          </a:bodyPr>
          <a:lstStyle/>
          <a:p>
            <a:r>
              <a:rPr lang="en-US" sz="2400" dirty="0"/>
              <a:t>Scotland has </a:t>
            </a:r>
            <a:r>
              <a:rPr lang="en-US" sz="2400" dirty="0" smtClean="0"/>
              <a:t>the </a:t>
            </a:r>
            <a:r>
              <a:rPr lang="en-US" sz="2400" b="1" dirty="0">
                <a:solidFill>
                  <a:schemeClr val="accent5">
                    <a:lumMod val="75000"/>
                  </a:schemeClr>
                </a:solidFill>
              </a:rPr>
              <a:t>largest average population per basic unit of local government of any developed </a:t>
            </a:r>
            <a:r>
              <a:rPr lang="en-US" sz="2400" b="1" dirty="0" smtClean="0">
                <a:solidFill>
                  <a:schemeClr val="accent5">
                    <a:lumMod val="75000"/>
                  </a:schemeClr>
                </a:solidFill>
              </a:rPr>
              <a:t>country </a:t>
            </a:r>
            <a:r>
              <a:rPr lang="en-US" sz="2400" dirty="0" smtClean="0"/>
              <a:t>(Keating </a:t>
            </a:r>
            <a:r>
              <a:rPr lang="en-US" sz="2400" dirty="0"/>
              <a:t>2005</a:t>
            </a:r>
            <a:r>
              <a:rPr lang="en-US" sz="2400" dirty="0" smtClean="0"/>
              <a:t>)</a:t>
            </a:r>
          </a:p>
          <a:p>
            <a:r>
              <a:rPr lang="en-US" sz="2400" dirty="0" smtClean="0"/>
              <a:t>Average population per LAA: </a:t>
            </a:r>
          </a:p>
          <a:p>
            <a:pPr lvl="1"/>
            <a:r>
              <a:rPr lang="en-US" sz="2000" dirty="0" smtClean="0"/>
              <a:t>Finland=15,960; France= 1770; Germany= 7,080; Spain= 5.680; EU average= 5,630</a:t>
            </a:r>
          </a:p>
          <a:p>
            <a:pPr lvl="1"/>
            <a:r>
              <a:rPr lang="en-US" sz="2000" b="1" dirty="0" smtClean="0">
                <a:solidFill>
                  <a:schemeClr val="accent3">
                    <a:lumMod val="75000"/>
                  </a:schemeClr>
                </a:solidFill>
              </a:rPr>
              <a:t>Scotland= 163,200</a:t>
            </a:r>
          </a:p>
          <a:p>
            <a:r>
              <a:rPr lang="en-US" sz="2400" dirty="0" smtClean="0"/>
              <a:t>Alongside England, Scotland has some of the </a:t>
            </a:r>
            <a:r>
              <a:rPr lang="en-US" sz="2400" b="1" dirty="0" smtClean="0">
                <a:solidFill>
                  <a:srgbClr val="31859C"/>
                </a:solidFill>
              </a:rPr>
              <a:t>lowest voter turnout </a:t>
            </a:r>
            <a:r>
              <a:rPr lang="en-US" sz="2400" dirty="0" smtClean="0"/>
              <a:t>at local elections in the EU</a:t>
            </a:r>
          </a:p>
          <a:p>
            <a:r>
              <a:rPr lang="en-US" sz="2400" dirty="0" smtClean="0"/>
              <a:t>Ratio Elected </a:t>
            </a:r>
            <a:r>
              <a:rPr lang="en-US" sz="2400" dirty="0"/>
              <a:t>M</a:t>
            </a:r>
            <a:r>
              <a:rPr lang="en-US" sz="2400" dirty="0" smtClean="0"/>
              <a:t>embers/ Citizens represented:</a:t>
            </a:r>
          </a:p>
          <a:p>
            <a:pPr lvl="1"/>
            <a:r>
              <a:rPr lang="en-US" sz="2000" dirty="0" smtClean="0"/>
              <a:t>Finland= 1/500; France 1/125; Germany:1/400; Spain 1/700; UK= 1/2860</a:t>
            </a:r>
          </a:p>
          <a:p>
            <a:pPr lvl="1"/>
            <a:r>
              <a:rPr lang="en-US" sz="2000" b="1" dirty="0" smtClean="0">
                <a:solidFill>
                  <a:schemeClr val="accent3">
                    <a:lumMod val="75000"/>
                  </a:schemeClr>
                </a:solidFill>
              </a:rPr>
              <a:t>Scotland = 1/4270</a:t>
            </a:r>
          </a:p>
          <a:p>
            <a:r>
              <a:rPr lang="en-GB" sz="2400" i="1" dirty="0"/>
              <a:t>A ‘silent crisis’ of local democracy? </a:t>
            </a:r>
            <a:r>
              <a:rPr lang="en-GB" sz="2400" i="1" dirty="0" smtClean="0"/>
              <a:t> </a:t>
            </a:r>
            <a:r>
              <a:rPr lang="en-GB" sz="2400" dirty="0" smtClean="0"/>
              <a:t>(</a:t>
            </a:r>
            <a:r>
              <a:rPr lang="en-GB" sz="2400" dirty="0" err="1"/>
              <a:t>Bort</a:t>
            </a:r>
            <a:r>
              <a:rPr lang="en-GB" sz="2400" dirty="0"/>
              <a:t> et al 2012)</a:t>
            </a:r>
            <a:endParaRPr lang="en-US" sz="2400" dirty="0" smtClean="0"/>
          </a:p>
          <a:p>
            <a:pPr lvl="1"/>
            <a:endParaRPr lang="en-US" sz="2000" dirty="0" smtClean="0"/>
          </a:p>
          <a:p>
            <a:endParaRPr lang="en-US" sz="2400" dirty="0"/>
          </a:p>
        </p:txBody>
      </p:sp>
    </p:spTree>
    <p:extLst>
      <p:ext uri="{BB962C8B-B14F-4D97-AF65-F5344CB8AC3E}">
        <p14:creationId xmlns:p14="http://schemas.microsoft.com/office/powerpoint/2010/main" val="8141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2" y="397204"/>
            <a:ext cx="7871691" cy="691586"/>
          </a:xfrm>
        </p:spPr>
        <p:txBody>
          <a:bodyPr>
            <a:noAutofit/>
          </a:bodyPr>
          <a:lstStyle/>
          <a:p>
            <a:r>
              <a:rPr lang="en-US" sz="2800" b="1" dirty="0">
                <a:solidFill>
                  <a:srgbClr val="77933C"/>
                </a:solidFill>
              </a:rPr>
              <a:t>2014 COSLA Commission </a:t>
            </a:r>
            <a:br>
              <a:rPr lang="en-US" sz="2800" b="1" dirty="0">
                <a:solidFill>
                  <a:srgbClr val="77933C"/>
                </a:solidFill>
              </a:rPr>
            </a:br>
            <a:r>
              <a:rPr lang="en-US" sz="2800" b="1" dirty="0">
                <a:solidFill>
                  <a:srgbClr val="77933C"/>
                </a:solidFill>
              </a:rPr>
              <a:t>on Strengthening Local Democracy:</a:t>
            </a:r>
          </a:p>
        </p:txBody>
      </p:sp>
      <p:pic>
        <p:nvPicPr>
          <p:cNvPr id="4" name="Picture 3"/>
          <p:cNvPicPr>
            <a:picLocks noChangeAspect="1"/>
          </p:cNvPicPr>
          <p:nvPr/>
        </p:nvPicPr>
        <p:blipFill>
          <a:blip r:embed="rId2"/>
          <a:stretch>
            <a:fillRect/>
          </a:stretch>
        </p:blipFill>
        <p:spPr>
          <a:xfrm>
            <a:off x="860875" y="1883385"/>
            <a:ext cx="2656654" cy="3200787"/>
          </a:xfrm>
          <a:prstGeom prst="rect">
            <a:avLst/>
          </a:prstGeom>
        </p:spPr>
      </p:pic>
      <p:sp>
        <p:nvSpPr>
          <p:cNvPr id="5" name="Rectangle 4"/>
          <p:cNvSpPr/>
          <p:nvPr/>
        </p:nvSpPr>
        <p:spPr>
          <a:xfrm>
            <a:off x="3923927" y="2005135"/>
            <a:ext cx="4528309" cy="3046988"/>
          </a:xfrm>
          <a:prstGeom prst="rect">
            <a:avLst/>
          </a:prstGeom>
        </p:spPr>
        <p:txBody>
          <a:bodyPr wrap="square">
            <a:spAutoFit/>
          </a:bodyPr>
          <a:lstStyle/>
          <a:p>
            <a:pPr defTabSz="685800"/>
            <a:r>
              <a:rPr lang="en-US" sz="2400" dirty="0" smtClean="0">
                <a:solidFill>
                  <a:prstClr val="black"/>
                </a:solidFill>
              </a:rPr>
              <a:t>There </a:t>
            </a:r>
            <a:r>
              <a:rPr lang="en-US" sz="2400" dirty="0">
                <a:solidFill>
                  <a:prstClr val="black"/>
                </a:solidFill>
              </a:rPr>
              <a:t>is a link between the </a:t>
            </a:r>
            <a:r>
              <a:rPr lang="en-US" sz="2400" b="1" dirty="0">
                <a:solidFill>
                  <a:srgbClr val="31859C"/>
                </a:solidFill>
              </a:rPr>
              <a:t>absence of strong local democracy </a:t>
            </a:r>
            <a:r>
              <a:rPr lang="en-US" sz="2400" dirty="0">
                <a:solidFill>
                  <a:prstClr val="black"/>
                </a:solidFill>
              </a:rPr>
              <a:t>and the prevalence of inequalities </a:t>
            </a:r>
            <a:endParaRPr lang="en-US" sz="2400" dirty="0" smtClean="0">
              <a:solidFill>
                <a:prstClr val="black"/>
              </a:solidFill>
            </a:endParaRPr>
          </a:p>
          <a:p>
            <a:pPr defTabSz="685800"/>
            <a:endParaRPr lang="en-US" sz="2400" dirty="0">
              <a:solidFill>
                <a:prstClr val="black"/>
              </a:solidFill>
            </a:endParaRPr>
          </a:p>
          <a:p>
            <a:pPr defTabSz="685800"/>
            <a:r>
              <a:rPr lang="en-US" sz="2400" dirty="0">
                <a:solidFill>
                  <a:prstClr val="black"/>
                </a:solidFill>
              </a:rPr>
              <a:t>It is </a:t>
            </a:r>
            <a:r>
              <a:rPr lang="en-US" sz="2400" b="1" dirty="0">
                <a:solidFill>
                  <a:srgbClr val="31859C"/>
                </a:solidFill>
              </a:rPr>
              <a:t>communities</a:t>
            </a:r>
            <a:r>
              <a:rPr lang="en-US" sz="2400" dirty="0">
                <a:solidFill>
                  <a:prstClr val="black"/>
                </a:solidFill>
              </a:rPr>
              <a:t> that </a:t>
            </a:r>
            <a:r>
              <a:rPr lang="en-US" sz="2400" b="1" dirty="0">
                <a:solidFill>
                  <a:srgbClr val="31859C"/>
                </a:solidFill>
              </a:rPr>
              <a:t>empower governments </a:t>
            </a:r>
            <a:r>
              <a:rPr lang="en-US" sz="2400" dirty="0">
                <a:solidFill>
                  <a:prstClr val="black"/>
                </a:solidFill>
              </a:rPr>
              <a:t>at all levels, not governments that empower people”</a:t>
            </a:r>
          </a:p>
        </p:txBody>
      </p:sp>
    </p:spTree>
    <p:extLst>
      <p:ext uri="{BB962C8B-B14F-4D97-AF65-F5344CB8AC3E}">
        <p14:creationId xmlns:p14="http://schemas.microsoft.com/office/powerpoint/2010/main" val="41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463662117"/>
              </p:ext>
            </p:extLst>
          </p:nvPr>
        </p:nvGraphicFramePr>
        <p:xfrm>
          <a:off x="111318" y="87464"/>
          <a:ext cx="8849802" cy="6647996"/>
        </p:xfrm>
        <a:graphic>
          <a:graphicData uri="http://schemas.openxmlformats.org/presentationml/2006/ole">
            <mc:AlternateContent xmlns:mc="http://schemas.openxmlformats.org/markup-compatibility/2006">
              <mc:Choice xmlns:v="urn:schemas-microsoft-com:vml" Requires="v">
                <p:oleObj spid="_x0000_s1035" name="Presentation" r:id="rId4" imgW="4558264" imgH="3418510" progId="PowerPoint.Show.12">
                  <p:embed/>
                </p:oleObj>
              </mc:Choice>
              <mc:Fallback>
                <p:oleObj name="Presentation" r:id="rId4" imgW="4558264" imgH="3418510" progId="PowerPoint.Show.12">
                  <p:embed/>
                  <p:pic>
                    <p:nvPicPr>
                      <p:cNvPr id="0" name=""/>
                      <p:cNvPicPr/>
                      <p:nvPr/>
                    </p:nvPicPr>
                    <p:blipFill>
                      <a:blip r:embed="rId5"/>
                      <a:stretch>
                        <a:fillRect/>
                      </a:stretch>
                    </p:blipFill>
                    <p:spPr>
                      <a:xfrm>
                        <a:off x="111318" y="87464"/>
                        <a:ext cx="8849802" cy="6647996"/>
                      </a:xfrm>
                      <a:prstGeom prst="rect">
                        <a:avLst/>
                      </a:prstGeom>
                    </p:spPr>
                  </p:pic>
                </p:oleObj>
              </mc:Fallback>
            </mc:AlternateContent>
          </a:graphicData>
        </a:graphic>
      </p:graphicFrame>
      <p:sp>
        <p:nvSpPr>
          <p:cNvPr id="5" name="TextBox 4"/>
          <p:cNvSpPr txBox="1"/>
          <p:nvPr/>
        </p:nvSpPr>
        <p:spPr>
          <a:xfrm>
            <a:off x="7410616" y="6366128"/>
            <a:ext cx="1550504" cy="369332"/>
          </a:xfrm>
          <a:prstGeom prst="rect">
            <a:avLst/>
          </a:prstGeom>
          <a:solidFill>
            <a:schemeClr val="accent6">
              <a:lumMod val="60000"/>
              <a:lumOff val="40000"/>
            </a:schemeClr>
          </a:solidFill>
        </p:spPr>
        <p:txBody>
          <a:bodyPr wrap="square" rtlCol="0">
            <a:spAutoFit/>
          </a:bodyPr>
          <a:lstStyle/>
          <a:p>
            <a:r>
              <a:rPr lang="en-GB" b="1" dirty="0" smtClean="0"/>
              <a:t>Skerratt, S. </a:t>
            </a:r>
            <a:endParaRPr lang="en-GB" b="1" dirty="0"/>
          </a:p>
        </p:txBody>
      </p:sp>
    </p:spTree>
    <p:extLst>
      <p:ext uri="{BB962C8B-B14F-4D97-AF65-F5344CB8AC3E}">
        <p14:creationId xmlns:p14="http://schemas.microsoft.com/office/powerpoint/2010/main" val="315130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1707</Words>
  <Application>Microsoft Office PowerPoint</Application>
  <PresentationFormat>On-screen Show (4:3)</PresentationFormat>
  <Paragraphs>206</Paragraphs>
  <Slides>34</Slides>
  <Notes>19</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46" baseType="lpstr">
      <vt:lpstr>Arial</vt:lpstr>
      <vt:lpstr>Calibri</vt:lpstr>
      <vt:lpstr>Calibri Light</vt:lpstr>
      <vt:lpstr>Times New Roman</vt:lpstr>
      <vt:lpstr>Office Theme</vt:lpstr>
      <vt:lpstr>1_Office Theme</vt:lpstr>
      <vt:lpstr>4_Office Theme</vt:lpstr>
      <vt:lpstr>12_Office Theme</vt:lpstr>
      <vt:lpstr>3_Office Theme</vt:lpstr>
      <vt:lpstr>5_Office Theme</vt:lpstr>
      <vt:lpstr>6_Office Theme</vt:lpstr>
      <vt:lpstr>Presentation</vt:lpstr>
      <vt:lpstr>Community empowerment and  local democracy in Scotland </vt:lpstr>
      <vt:lpstr>The purpose of WWS is to use evidence  to inform public service reform  and transform public services  for all of Scotland’s communities to flourish </vt:lpstr>
      <vt:lpstr>PowerPoint Presentation</vt:lpstr>
      <vt:lpstr>PowerPoint Presentation</vt:lpstr>
      <vt:lpstr>PowerPoint Presentation</vt:lpstr>
      <vt:lpstr>PowerPoint Presentation</vt:lpstr>
      <vt:lpstr>A ‘silent crisis’ of local democracy?</vt:lpstr>
      <vt:lpstr>2014 COSLA Commission  on Strengthening Local Democracy:</vt:lpstr>
      <vt:lpstr> </vt:lpstr>
      <vt:lpstr>Evolving role of citizens: 2 stories can be told </vt:lpstr>
      <vt:lpstr>Participation in local decision-making in Scotland  deficits and aspirations (Scottish Social Attitudes Survey 2015 + Ipsos Mori 2014)</vt:lpstr>
      <vt:lpstr>In the last 12 months,   have you participated in a local forum to discuss policy or community issues?</vt:lpstr>
      <vt:lpstr>Stay standing if at that forum there was a reasonable…</vt:lpstr>
      <vt:lpstr>Key challenges in organising  public participation processes</vt:lpstr>
      <vt:lpstr>PowerPoint Presentation</vt:lpstr>
      <vt:lpstr>3 components of ‘what works’  in public participation</vt:lpstr>
      <vt:lpstr>Multi-channel</vt:lpstr>
      <vt:lpstr>Inclusive AND deliberative</vt:lpstr>
      <vt:lpstr>Empowered and consequential</vt:lpstr>
      <vt:lpstr>But is all participation good?</vt:lpstr>
      <vt:lpstr>Participatory Budgeting  around the world</vt:lpstr>
      <vt:lpstr>Review of 1st Generation  Participatory Budgeting  in Scotland  with Chris Harkins and Katie Moore  (Glasgow Centre for Population Health)  </vt:lpstr>
      <vt:lpstr>PowerPoint Presentation</vt:lpstr>
      <vt:lpstr>Scotland in transition?</vt:lpstr>
      <vt:lpstr>PowerPoint Presentation</vt:lpstr>
      <vt:lpstr>PowerPoint Presentation</vt:lpstr>
      <vt:lpstr>PowerPoint Presentation</vt:lpstr>
      <vt:lpstr> Strengthening local democracy  will require…</vt:lpstr>
      <vt:lpstr>PowerPoint Presentation</vt:lpstr>
      <vt:lpstr>PowerPoint Presentation</vt:lpstr>
      <vt:lpstr>PowerPoint Presentation</vt:lpstr>
      <vt:lpstr>Key challenges</vt:lpstr>
      <vt:lpstr>Concluding Messages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collaboration</dc:title>
  <dc:creator>faulkner wendy</dc:creator>
  <cp:lastModifiedBy>Kirsty Anderson</cp:lastModifiedBy>
  <cp:revision>271</cp:revision>
  <cp:lastPrinted>2017-10-30T15:08:51Z</cp:lastPrinted>
  <dcterms:created xsi:type="dcterms:W3CDTF">2015-08-08T15:47:46Z</dcterms:created>
  <dcterms:modified xsi:type="dcterms:W3CDTF">2018-03-23T11:33:24Z</dcterms:modified>
</cp:coreProperties>
</file>